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notesSlides/notesSlide46.xml" ContentType="application/vnd.openxmlformats-officedocument.presentationml.notesSlide+xml"/>
  <Override PartName="/ppt/tags/tag2.xml" ContentType="application/vnd.openxmlformats-officedocument.presentationml.tags+xml"/>
  <Override PartName="/ppt/notesSlides/notesSlide47.xml" ContentType="application/vnd.openxmlformats-officedocument.presentationml.notesSlide+xml"/>
  <Override PartName="/ppt/tags/tag3.xml" ContentType="application/vnd.openxmlformats-officedocument.presentationml.tags+xml"/>
  <Override PartName="/ppt/notesSlides/notesSlide4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70"/>
  </p:notesMasterIdLst>
  <p:handoutMasterIdLst>
    <p:handoutMasterId r:id="rId71"/>
  </p:handoutMasterIdLst>
  <p:sldIdLst>
    <p:sldId id="443" r:id="rId5"/>
    <p:sldId id="407" r:id="rId6"/>
    <p:sldId id="444" r:id="rId7"/>
    <p:sldId id="408" r:id="rId8"/>
    <p:sldId id="409" r:id="rId9"/>
    <p:sldId id="410" r:id="rId10"/>
    <p:sldId id="258" r:id="rId11"/>
    <p:sldId id="259" r:id="rId12"/>
    <p:sldId id="293" r:id="rId13"/>
    <p:sldId id="261" r:id="rId14"/>
    <p:sldId id="262" r:id="rId15"/>
    <p:sldId id="406" r:id="rId16"/>
    <p:sldId id="260" r:id="rId17"/>
    <p:sldId id="264" r:id="rId18"/>
    <p:sldId id="265" r:id="rId19"/>
    <p:sldId id="285" r:id="rId20"/>
    <p:sldId id="266" r:id="rId21"/>
    <p:sldId id="291" r:id="rId22"/>
    <p:sldId id="268" r:id="rId23"/>
    <p:sldId id="294" r:id="rId24"/>
    <p:sldId id="295" r:id="rId25"/>
    <p:sldId id="298" r:id="rId26"/>
    <p:sldId id="296" r:id="rId27"/>
    <p:sldId id="297" r:id="rId28"/>
    <p:sldId id="272" r:id="rId29"/>
    <p:sldId id="273" r:id="rId30"/>
    <p:sldId id="274" r:id="rId31"/>
    <p:sldId id="275" r:id="rId32"/>
    <p:sldId id="276" r:id="rId33"/>
    <p:sldId id="279" r:id="rId34"/>
    <p:sldId id="280" r:id="rId35"/>
    <p:sldId id="281" r:id="rId36"/>
    <p:sldId id="289" r:id="rId37"/>
    <p:sldId id="290"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F9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9" autoAdjust="0"/>
    <p:restoredTop sz="89304" autoAdjust="0"/>
  </p:normalViewPr>
  <p:slideViewPr>
    <p:cSldViewPr snapToGrid="0">
      <p:cViewPr varScale="1">
        <p:scale>
          <a:sx n="65" d="100"/>
          <a:sy n="65" d="100"/>
        </p:scale>
        <p:origin x="89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ina%20Veazey\Documents\CAQH\2017%20Index%20Dental%20Preso_042318\NDEDIC%20Preso%20Table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Spare1\Documents\CAQH\2017%20Index%20Dental%20Preso_042318\NDEDIC%20Preso%20Table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pare1\Documents\CAQH\2017%20Index%20Dental%20Preso_042318\NDEDIC%20Preso%20Tables.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pare1\Documents\CAQH\2017%20Index%20Dental%20Preso_042318\NDEDIC%20Preso%20Table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pare1\Documents\CAQH\2017%20Index%20Dental%20Preso_042318\NDEDIC%20Preso%20Table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55480398772589E-2"/>
          <c:y val="0.11298203869179095"/>
          <c:w val="0.86663232259885969"/>
          <c:h val="0.68450472563023546"/>
        </c:manualLayout>
      </c:layout>
      <c:barChart>
        <c:barDir val="col"/>
        <c:grouping val="clustered"/>
        <c:varyColors val="0"/>
        <c:ser>
          <c:idx val="0"/>
          <c:order val="0"/>
          <c:tx>
            <c:strRef>
              <c:f>NDEDIC!$D$19</c:f>
              <c:strCache>
                <c:ptCount val="1"/>
                <c:pt idx="0">
                  <c:v>Electronic </c:v>
                </c:pt>
              </c:strCache>
            </c:strRef>
          </c:tx>
          <c:spPr>
            <a:solidFill>
              <a:schemeClr val="accent4"/>
            </a:solidFill>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63F0-4387-B50E-BE65C78FC550}"/>
                </c:ext>
              </c:extLst>
            </c:dLbl>
            <c:spPr>
              <a:noFill/>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NDEDIC!$B$20:$C$29</c:f>
              <c:multiLvlStrCache>
                <c:ptCount val="10"/>
                <c:lvl>
                  <c:pt idx="0">
                    <c:v>2016 Index</c:v>
                  </c:pt>
                  <c:pt idx="1">
                    <c:v>2017 Index</c:v>
                  </c:pt>
                  <c:pt idx="2">
                    <c:v>2016 Index</c:v>
                  </c:pt>
                  <c:pt idx="3">
                    <c:v>2017 Index</c:v>
                  </c:pt>
                  <c:pt idx="4">
                    <c:v>2016 Index</c:v>
                  </c:pt>
                  <c:pt idx="5">
                    <c:v>2017 Index</c:v>
                  </c:pt>
                  <c:pt idx="6">
                    <c:v>2016 Index</c:v>
                  </c:pt>
                  <c:pt idx="7">
                    <c:v>2017 Index</c:v>
                  </c:pt>
                  <c:pt idx="8">
                    <c:v>2016 Index</c:v>
                  </c:pt>
                  <c:pt idx="9">
                    <c:v>2017 Index</c:v>
                  </c:pt>
                </c:lvl>
                <c:lvl>
                  <c:pt idx="0">
                    <c:v>Claim Submission</c:v>
                  </c:pt>
                  <c:pt idx="2">
                    <c:v>Eligiblity &amp; Benefit Verification</c:v>
                  </c:pt>
                  <c:pt idx="4">
                    <c:v>Claim Status</c:v>
                  </c:pt>
                  <c:pt idx="6">
                    <c:v>Claim Payment</c:v>
                  </c:pt>
                  <c:pt idx="8">
                    <c:v>Remittance Advice</c:v>
                  </c:pt>
                </c:lvl>
              </c:multiLvlStrCache>
            </c:multiLvlStrRef>
          </c:cat>
          <c:val>
            <c:numRef>
              <c:f>NDEDIC!$D$20:$D$29</c:f>
              <c:numCache>
                <c:formatCode>0%</c:formatCode>
                <c:ptCount val="10"/>
                <c:pt idx="0">
                  <c:v>0.74</c:v>
                </c:pt>
                <c:pt idx="1">
                  <c:v>0.74</c:v>
                </c:pt>
                <c:pt idx="2">
                  <c:v>0.57999999999999996</c:v>
                </c:pt>
                <c:pt idx="3">
                  <c:v>0.54</c:v>
                </c:pt>
                <c:pt idx="4">
                  <c:v>0.31</c:v>
                </c:pt>
                <c:pt idx="5">
                  <c:v>0.17</c:v>
                </c:pt>
                <c:pt idx="6">
                  <c:v>0.08</c:v>
                </c:pt>
                <c:pt idx="7">
                  <c:v>0.09</c:v>
                </c:pt>
                <c:pt idx="8" formatCode="General">
                  <c:v>0</c:v>
                </c:pt>
                <c:pt idx="9">
                  <c:v>0.13</c:v>
                </c:pt>
              </c:numCache>
            </c:numRef>
          </c:val>
          <c:extLst>
            <c:ext xmlns:c16="http://schemas.microsoft.com/office/drawing/2014/chart" uri="{C3380CC4-5D6E-409C-BE32-E72D297353CC}">
              <c16:uniqueId val="{00000001-63F0-4387-B50E-BE65C78FC550}"/>
            </c:ext>
          </c:extLst>
        </c:ser>
        <c:ser>
          <c:idx val="1"/>
          <c:order val="1"/>
          <c:tx>
            <c:strRef>
              <c:f>NDEDIC!$E$19</c:f>
              <c:strCache>
                <c:ptCount val="1"/>
                <c:pt idx="0">
                  <c:v>Partially Electronic</c:v>
                </c:pt>
              </c:strCache>
            </c:strRef>
          </c:tx>
          <c:spPr>
            <a:solidFill>
              <a:schemeClr val="accent1"/>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63F0-4387-B50E-BE65C78FC550}"/>
                </c:ext>
              </c:extLst>
            </c:dLbl>
            <c:dLbl>
              <c:idx val="1"/>
              <c:delete val="1"/>
              <c:extLst>
                <c:ext xmlns:c15="http://schemas.microsoft.com/office/drawing/2012/chart" uri="{CE6537A1-D6FC-4f65-9D91-7224C49458BB}"/>
                <c:ext xmlns:c16="http://schemas.microsoft.com/office/drawing/2014/chart" uri="{C3380CC4-5D6E-409C-BE32-E72D297353CC}">
                  <c16:uniqueId val="{00000003-63F0-4387-B50E-BE65C78FC550}"/>
                </c:ext>
              </c:extLst>
            </c:dLbl>
            <c:dLbl>
              <c:idx val="6"/>
              <c:delete val="1"/>
              <c:extLst>
                <c:ext xmlns:c15="http://schemas.microsoft.com/office/drawing/2012/chart" uri="{CE6537A1-D6FC-4f65-9D91-7224C49458BB}"/>
                <c:ext xmlns:c16="http://schemas.microsoft.com/office/drawing/2014/chart" uri="{C3380CC4-5D6E-409C-BE32-E72D297353CC}">
                  <c16:uniqueId val="{00000004-63F0-4387-B50E-BE65C78FC550}"/>
                </c:ext>
              </c:extLst>
            </c:dLbl>
            <c:dLbl>
              <c:idx val="7"/>
              <c:delete val="1"/>
              <c:extLst>
                <c:ext xmlns:c15="http://schemas.microsoft.com/office/drawing/2012/chart" uri="{CE6537A1-D6FC-4f65-9D91-7224C49458BB}"/>
                <c:ext xmlns:c16="http://schemas.microsoft.com/office/drawing/2014/chart" uri="{C3380CC4-5D6E-409C-BE32-E72D297353CC}">
                  <c16:uniqueId val="{00000005-63F0-4387-B50E-BE65C78FC550}"/>
                </c:ext>
              </c:extLst>
            </c:dLbl>
            <c:dLbl>
              <c:idx val="8"/>
              <c:delete val="1"/>
              <c:extLst>
                <c:ext xmlns:c15="http://schemas.microsoft.com/office/drawing/2012/chart" uri="{CE6537A1-D6FC-4f65-9D91-7224C49458BB}"/>
                <c:ext xmlns:c16="http://schemas.microsoft.com/office/drawing/2014/chart" uri="{C3380CC4-5D6E-409C-BE32-E72D297353CC}">
                  <c16:uniqueId val="{00000006-63F0-4387-B50E-BE65C78FC550}"/>
                </c:ext>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NDEDIC!$B$20:$C$29</c:f>
              <c:multiLvlStrCache>
                <c:ptCount val="10"/>
                <c:lvl>
                  <c:pt idx="0">
                    <c:v>2016 Index</c:v>
                  </c:pt>
                  <c:pt idx="1">
                    <c:v>2017 Index</c:v>
                  </c:pt>
                  <c:pt idx="2">
                    <c:v>2016 Index</c:v>
                  </c:pt>
                  <c:pt idx="3">
                    <c:v>2017 Index</c:v>
                  </c:pt>
                  <c:pt idx="4">
                    <c:v>2016 Index</c:v>
                  </c:pt>
                  <c:pt idx="5">
                    <c:v>2017 Index</c:v>
                  </c:pt>
                  <c:pt idx="6">
                    <c:v>2016 Index</c:v>
                  </c:pt>
                  <c:pt idx="7">
                    <c:v>2017 Index</c:v>
                  </c:pt>
                  <c:pt idx="8">
                    <c:v>2016 Index</c:v>
                  </c:pt>
                  <c:pt idx="9">
                    <c:v>2017 Index</c:v>
                  </c:pt>
                </c:lvl>
                <c:lvl>
                  <c:pt idx="0">
                    <c:v>Claim Submission</c:v>
                  </c:pt>
                  <c:pt idx="2">
                    <c:v>Eligiblity &amp; Benefit Verification</c:v>
                  </c:pt>
                  <c:pt idx="4">
                    <c:v>Claim Status</c:v>
                  </c:pt>
                  <c:pt idx="6">
                    <c:v>Claim Payment</c:v>
                  </c:pt>
                  <c:pt idx="8">
                    <c:v>Remittance Advice</c:v>
                  </c:pt>
                </c:lvl>
              </c:multiLvlStrCache>
            </c:multiLvlStrRef>
          </c:cat>
          <c:val>
            <c:numRef>
              <c:f>NDEDIC!$E$20:$E$29</c:f>
              <c:numCache>
                <c:formatCode>General</c:formatCode>
                <c:ptCount val="10"/>
                <c:pt idx="0">
                  <c:v>0</c:v>
                </c:pt>
                <c:pt idx="1">
                  <c:v>0</c:v>
                </c:pt>
                <c:pt idx="2" formatCode="0%">
                  <c:v>0.3</c:v>
                </c:pt>
                <c:pt idx="3" formatCode="0%">
                  <c:v>0.37</c:v>
                </c:pt>
                <c:pt idx="4" formatCode="0%">
                  <c:v>0.5</c:v>
                </c:pt>
                <c:pt idx="5" formatCode="0%">
                  <c:v>0.68</c:v>
                </c:pt>
                <c:pt idx="6">
                  <c:v>0</c:v>
                </c:pt>
                <c:pt idx="7">
                  <c:v>0</c:v>
                </c:pt>
                <c:pt idx="8">
                  <c:v>0</c:v>
                </c:pt>
                <c:pt idx="9" formatCode="0%">
                  <c:v>0.01</c:v>
                </c:pt>
              </c:numCache>
            </c:numRef>
          </c:val>
          <c:extLst>
            <c:ext xmlns:c16="http://schemas.microsoft.com/office/drawing/2014/chart" uri="{C3380CC4-5D6E-409C-BE32-E72D297353CC}">
              <c16:uniqueId val="{00000007-63F0-4387-B50E-BE65C78FC550}"/>
            </c:ext>
          </c:extLst>
        </c:ser>
        <c:ser>
          <c:idx val="2"/>
          <c:order val="2"/>
          <c:tx>
            <c:strRef>
              <c:f>NDEDIC!$F$19</c:f>
              <c:strCache>
                <c:ptCount val="1"/>
                <c:pt idx="0">
                  <c:v>Manual </c:v>
                </c:pt>
              </c:strCache>
            </c:strRef>
          </c:tx>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8-63F0-4387-B50E-BE65C78FC550}"/>
                </c:ext>
              </c:extLst>
            </c:dLbl>
            <c:spPr>
              <a:noFill/>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NDEDIC!$B$20:$C$29</c:f>
              <c:multiLvlStrCache>
                <c:ptCount val="10"/>
                <c:lvl>
                  <c:pt idx="0">
                    <c:v>2016 Index</c:v>
                  </c:pt>
                  <c:pt idx="1">
                    <c:v>2017 Index</c:v>
                  </c:pt>
                  <c:pt idx="2">
                    <c:v>2016 Index</c:v>
                  </c:pt>
                  <c:pt idx="3">
                    <c:v>2017 Index</c:v>
                  </c:pt>
                  <c:pt idx="4">
                    <c:v>2016 Index</c:v>
                  </c:pt>
                  <c:pt idx="5">
                    <c:v>2017 Index</c:v>
                  </c:pt>
                  <c:pt idx="6">
                    <c:v>2016 Index</c:v>
                  </c:pt>
                  <c:pt idx="7">
                    <c:v>2017 Index</c:v>
                  </c:pt>
                  <c:pt idx="8">
                    <c:v>2016 Index</c:v>
                  </c:pt>
                  <c:pt idx="9">
                    <c:v>2017 Index</c:v>
                  </c:pt>
                </c:lvl>
                <c:lvl>
                  <c:pt idx="0">
                    <c:v>Claim Submission</c:v>
                  </c:pt>
                  <c:pt idx="2">
                    <c:v>Eligiblity &amp; Benefit Verification</c:v>
                  </c:pt>
                  <c:pt idx="4">
                    <c:v>Claim Status</c:v>
                  </c:pt>
                  <c:pt idx="6">
                    <c:v>Claim Payment</c:v>
                  </c:pt>
                  <c:pt idx="8">
                    <c:v>Remittance Advice</c:v>
                  </c:pt>
                </c:lvl>
              </c:multiLvlStrCache>
            </c:multiLvlStrRef>
          </c:cat>
          <c:val>
            <c:numRef>
              <c:f>NDEDIC!$F$20:$F$29</c:f>
              <c:numCache>
                <c:formatCode>0%</c:formatCode>
                <c:ptCount val="10"/>
                <c:pt idx="0">
                  <c:v>0.26</c:v>
                </c:pt>
                <c:pt idx="1">
                  <c:v>0.25</c:v>
                </c:pt>
                <c:pt idx="2">
                  <c:v>0.12</c:v>
                </c:pt>
                <c:pt idx="3">
                  <c:v>0.09</c:v>
                </c:pt>
                <c:pt idx="4">
                  <c:v>0.19</c:v>
                </c:pt>
                <c:pt idx="5">
                  <c:v>0.15</c:v>
                </c:pt>
                <c:pt idx="6">
                  <c:v>0.92</c:v>
                </c:pt>
                <c:pt idx="7">
                  <c:v>0.91</c:v>
                </c:pt>
                <c:pt idx="8" formatCode="General">
                  <c:v>0</c:v>
                </c:pt>
                <c:pt idx="9">
                  <c:v>0.86</c:v>
                </c:pt>
              </c:numCache>
            </c:numRef>
          </c:val>
          <c:extLst>
            <c:ext xmlns:c16="http://schemas.microsoft.com/office/drawing/2014/chart" uri="{C3380CC4-5D6E-409C-BE32-E72D297353CC}">
              <c16:uniqueId val="{00000009-63F0-4387-B50E-BE65C78FC550}"/>
            </c:ext>
          </c:extLst>
        </c:ser>
        <c:dLbls>
          <c:dLblPos val="outEnd"/>
          <c:showLegendKey val="0"/>
          <c:showVal val="1"/>
          <c:showCatName val="0"/>
          <c:showSerName val="0"/>
          <c:showPercent val="0"/>
          <c:showBubbleSize val="0"/>
        </c:dLbls>
        <c:gapWidth val="150"/>
        <c:axId val="76371840"/>
        <c:axId val="91015040"/>
      </c:barChart>
      <c:catAx>
        <c:axId val="76371840"/>
        <c:scaling>
          <c:orientation val="minMax"/>
        </c:scaling>
        <c:delete val="0"/>
        <c:axPos val="b"/>
        <c:numFmt formatCode="General" sourceLinked="1"/>
        <c:majorTickMark val="out"/>
        <c:minorTickMark val="none"/>
        <c:tickLblPos val="nextTo"/>
        <c:txPr>
          <a:bodyPr/>
          <a:lstStyle/>
          <a:p>
            <a:pPr>
              <a:defRPr b="1"/>
            </a:pPr>
            <a:endParaRPr lang="en-US"/>
          </a:p>
        </c:txPr>
        <c:crossAx val="91015040"/>
        <c:crosses val="autoZero"/>
        <c:auto val="1"/>
        <c:lblAlgn val="ctr"/>
        <c:lblOffset val="100"/>
        <c:noMultiLvlLbl val="0"/>
      </c:catAx>
      <c:valAx>
        <c:axId val="91015040"/>
        <c:scaling>
          <c:orientation val="minMax"/>
        </c:scaling>
        <c:delete val="0"/>
        <c:axPos val="l"/>
        <c:majorGridlines/>
        <c:numFmt formatCode="0%" sourceLinked="1"/>
        <c:majorTickMark val="out"/>
        <c:minorTickMark val="none"/>
        <c:tickLblPos val="nextTo"/>
        <c:crossAx val="76371840"/>
        <c:crosses val="autoZero"/>
        <c:crossBetween val="between"/>
      </c:valAx>
    </c:plotArea>
    <c:legend>
      <c:legendPos val="b"/>
      <c:legendEntry>
        <c:idx val="0"/>
        <c:txPr>
          <a:bodyPr/>
          <a:lstStyle/>
          <a:p>
            <a:pPr>
              <a:defRPr b="1"/>
            </a:pPr>
            <a:endParaRPr lang="en-US"/>
          </a:p>
        </c:txPr>
      </c:legendEntry>
      <c:legendEntry>
        <c:idx val="1"/>
        <c:txPr>
          <a:bodyPr/>
          <a:lstStyle/>
          <a:p>
            <a:pPr>
              <a:defRPr b="1"/>
            </a:pPr>
            <a:endParaRPr lang="en-US"/>
          </a:p>
        </c:txPr>
      </c:legendEntry>
      <c:legendEntry>
        <c:idx val="2"/>
        <c:txPr>
          <a:bodyPr/>
          <a:lstStyle/>
          <a:p>
            <a:pPr>
              <a:defRPr b="1"/>
            </a:pPr>
            <a:endParaRPr lang="en-US"/>
          </a:p>
        </c:txPr>
      </c:legendEntry>
      <c:layout>
        <c:manualLayout>
          <c:xMode val="edge"/>
          <c:yMode val="edge"/>
          <c:x val="0.36530010512989769"/>
          <c:y val="0.91786012683174401"/>
          <c:w val="0.27401290091046288"/>
          <c:h val="6.676901800407227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0" dirty="0">
                <a:latin typeface="Arial" panose="020B0604020202020204" pitchFamily="34" charset="0"/>
                <a:cs typeface="Arial" panose="020B0604020202020204" pitchFamily="34" charset="0"/>
              </a:rPr>
              <a:t>Claim Submission</a:t>
            </a:r>
          </a:p>
        </c:rich>
      </c:tx>
      <c:layout>
        <c:manualLayout>
          <c:xMode val="edge"/>
          <c:yMode val="edge"/>
          <c:x val="0.30975678040244969"/>
          <c:y val="4.2428658690427189E-2"/>
        </c:manualLayout>
      </c:layout>
      <c:overlay val="0"/>
    </c:title>
    <c:autoTitleDeleted val="0"/>
    <c:plotArea>
      <c:layout>
        <c:manualLayout>
          <c:layoutTarget val="inner"/>
          <c:xMode val="edge"/>
          <c:yMode val="edge"/>
          <c:x val="8.9071741032370963E-2"/>
          <c:y val="0.17464910300503272"/>
          <c:w val="0.89497017418277258"/>
          <c:h val="0.63257145898346656"/>
        </c:manualLayout>
      </c:layout>
      <c:barChart>
        <c:barDir val="col"/>
        <c:grouping val="clustered"/>
        <c:varyColors val="0"/>
        <c:ser>
          <c:idx val="0"/>
          <c:order val="0"/>
          <c:tx>
            <c:strRef>
              <c:f>NDEDIC!$C$3</c:f>
              <c:strCache>
                <c:ptCount val="1"/>
                <c:pt idx="0">
                  <c:v>Electronic </c:v>
                </c:pt>
              </c:strCache>
            </c:strRef>
          </c:tx>
          <c:spPr>
            <a:solidFill>
              <a:srgbClr val="A32136"/>
            </a:solidFill>
          </c:spPr>
          <c:invertIfNegative val="0"/>
          <c:dLbls>
            <c:dLbl>
              <c:idx val="0"/>
              <c:layout>
                <c:manualLayout>
                  <c:x val="0"/>
                  <c:y val="1.7601758956246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96-4317-AB41-3B0EBF8A1449}"/>
                </c:ext>
              </c:extLst>
            </c:dLbl>
            <c:spPr>
              <a:noFill/>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NDEDIC!$D$2:$E$2</c:f>
              <c:strCache>
                <c:ptCount val="2"/>
                <c:pt idx="0">
                  <c:v>2016 Index</c:v>
                </c:pt>
                <c:pt idx="1">
                  <c:v>2017 Index</c:v>
                </c:pt>
              </c:strCache>
            </c:strRef>
          </c:cat>
          <c:val>
            <c:numRef>
              <c:f>NDEDIC!$D$3:$E$3</c:f>
              <c:numCache>
                <c:formatCode>0%</c:formatCode>
                <c:ptCount val="2"/>
                <c:pt idx="0">
                  <c:v>0.74</c:v>
                </c:pt>
                <c:pt idx="1">
                  <c:v>0.74</c:v>
                </c:pt>
              </c:numCache>
            </c:numRef>
          </c:val>
          <c:extLst>
            <c:ext xmlns:c16="http://schemas.microsoft.com/office/drawing/2014/chart" uri="{C3380CC4-5D6E-409C-BE32-E72D297353CC}">
              <c16:uniqueId val="{00000001-A796-4317-AB41-3B0EBF8A1449}"/>
            </c:ext>
          </c:extLst>
        </c:ser>
        <c:ser>
          <c:idx val="1"/>
          <c:order val="1"/>
          <c:tx>
            <c:strRef>
              <c:f>NDEDIC!$C$4</c:f>
              <c:strCache>
                <c:ptCount val="1"/>
                <c:pt idx="0">
                  <c:v>Manual </c:v>
                </c:pt>
              </c:strCache>
            </c:strRef>
          </c:tx>
          <c:spPr>
            <a:solidFill>
              <a:srgbClr val="7D4182"/>
            </a:solidFill>
          </c:spPr>
          <c:invertIfNegative val="0"/>
          <c:dLbls>
            <c:dLbl>
              <c:idx val="0"/>
              <c:layout>
                <c:manualLayout>
                  <c:x val="1.21212121212121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96-4317-AB41-3B0EBF8A1449}"/>
                </c:ext>
              </c:extLst>
            </c:dLbl>
            <c:dLbl>
              <c:idx val="1"/>
              <c:layout>
                <c:manualLayout>
                  <c:x val="5.3872053872053875E-3"/>
                  <c:y val="1.7601481763191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96-4317-AB41-3B0EBF8A1449}"/>
                </c:ext>
              </c:extLst>
            </c:dLbl>
            <c:dLbl>
              <c:idx val="2"/>
              <c:layout>
                <c:manualLayout>
                  <c:x val="5.3872053872053875E-3"/>
                  <c:y val="1.7601758956246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96-4317-AB41-3B0EBF8A1449}"/>
                </c:ext>
              </c:extLst>
            </c:dLbl>
            <c:dLbl>
              <c:idx val="4"/>
              <c:layout>
                <c:manualLayout>
                  <c:x val="0"/>
                  <c:y val="1.40814071649969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96-4317-AB41-3B0EBF8A1449}"/>
                </c:ext>
              </c:extLst>
            </c:dLbl>
            <c:dLbl>
              <c:idx val="5"/>
              <c:layout>
                <c:manualLayout>
                  <c:x val="2.6936026936026937E-3"/>
                  <c:y val="7.0407035824984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96-4317-AB41-3B0EBF8A1449}"/>
                </c:ext>
              </c:extLst>
            </c:dLbl>
            <c:dLbl>
              <c:idx val="7"/>
              <c:layout>
                <c:manualLayout>
                  <c:x val="4.0404040404040404E-3"/>
                  <c:y val="1.0561055373747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96-4317-AB41-3B0EBF8A1449}"/>
                </c:ext>
              </c:extLst>
            </c:dLbl>
            <c:dLbl>
              <c:idx val="8"/>
              <c:layout>
                <c:manualLayout>
                  <c:x val="2.6936026936026937E-3"/>
                  <c:y val="7.0407035824984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96-4317-AB41-3B0EBF8A1449}"/>
                </c:ext>
              </c:extLst>
            </c:dLbl>
            <c:dLbl>
              <c:idx val="9"/>
              <c:layout>
                <c:manualLayout>
                  <c:x val="1.0774410774410775E-2"/>
                  <c:y val="1.40814071649969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96-4317-AB41-3B0EBF8A1449}"/>
                </c:ext>
              </c:extLst>
            </c:dLbl>
            <c:spPr>
              <a:noFill/>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NDEDIC!$D$2:$E$2</c:f>
              <c:strCache>
                <c:ptCount val="2"/>
                <c:pt idx="0">
                  <c:v>2016 Index</c:v>
                </c:pt>
                <c:pt idx="1">
                  <c:v>2017 Index</c:v>
                </c:pt>
              </c:strCache>
            </c:strRef>
          </c:cat>
          <c:val>
            <c:numRef>
              <c:f>NDEDIC!$D$4:$E$4</c:f>
              <c:numCache>
                <c:formatCode>0%</c:formatCode>
                <c:ptCount val="2"/>
                <c:pt idx="0">
                  <c:v>0.26</c:v>
                </c:pt>
                <c:pt idx="1">
                  <c:v>0.25</c:v>
                </c:pt>
              </c:numCache>
            </c:numRef>
          </c:val>
          <c:extLst>
            <c:ext xmlns:c16="http://schemas.microsoft.com/office/drawing/2014/chart" uri="{C3380CC4-5D6E-409C-BE32-E72D297353CC}">
              <c16:uniqueId val="{0000000A-A796-4317-AB41-3B0EBF8A1449}"/>
            </c:ext>
          </c:extLst>
        </c:ser>
        <c:dLbls>
          <c:dLblPos val="outEnd"/>
          <c:showLegendKey val="0"/>
          <c:showVal val="1"/>
          <c:showCatName val="0"/>
          <c:showSerName val="0"/>
          <c:showPercent val="0"/>
          <c:showBubbleSize val="0"/>
        </c:dLbls>
        <c:gapWidth val="150"/>
        <c:axId val="97008640"/>
        <c:axId val="97010432"/>
      </c:barChart>
      <c:catAx>
        <c:axId val="97008640"/>
        <c:scaling>
          <c:orientation val="minMax"/>
        </c:scaling>
        <c:delete val="0"/>
        <c:axPos val="b"/>
        <c:numFmt formatCode="General" sourceLinked="1"/>
        <c:majorTickMark val="out"/>
        <c:minorTickMark val="none"/>
        <c:tickLblPos val="nextTo"/>
        <c:txPr>
          <a:bodyPr/>
          <a:lstStyle/>
          <a:p>
            <a:pPr>
              <a:defRPr b="1"/>
            </a:pPr>
            <a:endParaRPr lang="en-US"/>
          </a:p>
        </c:txPr>
        <c:crossAx val="97010432"/>
        <c:crosses val="autoZero"/>
        <c:auto val="1"/>
        <c:lblAlgn val="ctr"/>
        <c:lblOffset val="100"/>
        <c:noMultiLvlLbl val="0"/>
      </c:catAx>
      <c:valAx>
        <c:axId val="97010432"/>
        <c:scaling>
          <c:orientation val="minMax"/>
        </c:scaling>
        <c:delete val="0"/>
        <c:axPos val="l"/>
        <c:majorGridlines/>
        <c:numFmt formatCode="0%" sourceLinked="1"/>
        <c:majorTickMark val="out"/>
        <c:minorTickMark val="none"/>
        <c:tickLblPos val="nextTo"/>
        <c:crossAx val="97008640"/>
        <c:crosses val="autoZero"/>
        <c:crossBetween val="between"/>
      </c:valAx>
    </c:plotArea>
    <c:legend>
      <c:legendPos val="b"/>
      <c:overlay val="0"/>
      <c:txPr>
        <a:bodyPr/>
        <a:lstStyle/>
        <a:p>
          <a:pPr>
            <a:defRPr b="1"/>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US" b="0" dirty="0"/>
              <a:t>The</a:t>
            </a:r>
            <a:r>
              <a:rPr lang="en-US" b="0" baseline="0" dirty="0"/>
              <a:t> </a:t>
            </a:r>
            <a:r>
              <a:rPr lang="en-US" b="0" dirty="0"/>
              <a:t>Portal Effect: Dental Industry</a:t>
            </a:r>
          </a:p>
        </c:rich>
      </c:tx>
      <c:overlay val="0"/>
    </c:title>
    <c:autoTitleDeleted val="0"/>
    <c:plotArea>
      <c:layout>
        <c:manualLayout>
          <c:layoutTarget val="inner"/>
          <c:xMode val="edge"/>
          <c:yMode val="edge"/>
          <c:x val="6.4517511068692177E-2"/>
          <c:y val="0.10199096683274227"/>
          <c:w val="0.89497017418277258"/>
          <c:h val="0.63257145898346656"/>
        </c:manualLayout>
      </c:layout>
      <c:barChart>
        <c:barDir val="col"/>
        <c:grouping val="clustered"/>
        <c:varyColors val="0"/>
        <c:ser>
          <c:idx val="0"/>
          <c:order val="0"/>
          <c:tx>
            <c:strRef>
              <c:f>NDEDIC!$D$2</c:f>
              <c:strCache>
                <c:ptCount val="1"/>
                <c:pt idx="0">
                  <c:v>2016 Index</c:v>
                </c:pt>
              </c:strCache>
            </c:strRef>
          </c:tx>
          <c:spPr>
            <a:solidFill>
              <a:srgbClr val="323E48"/>
            </a:solidFill>
          </c:spPr>
          <c:invertIfNegative val="0"/>
          <c:dLbls>
            <c:dLbl>
              <c:idx val="0"/>
              <c:layout>
                <c:manualLayout>
                  <c:x val="8.3333333333333211E-3"/>
                  <c:y val="1.07465927913237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8B-4777-BB2D-5AA606D69707}"/>
                </c:ext>
              </c:extLst>
            </c:dLbl>
            <c:dLbl>
              <c:idx val="1"/>
              <c:layout>
                <c:manualLayout>
                  <c:x val="-5.5555555555556061E-3"/>
                  <c:y val="-9.91632805399479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8B-4777-BB2D-5AA606D69707}"/>
                </c:ext>
              </c:extLst>
            </c:dLbl>
            <c:dLbl>
              <c:idx val="4"/>
              <c:layout>
                <c:manualLayout>
                  <c:x val="-2.7777777777778798E-3"/>
                  <c:y val="-3.3054426846649328E-3"/>
                </c:manualLayout>
              </c:layout>
              <c:spPr>
                <a:noFill/>
              </c:spPr>
              <c:txPr>
                <a:bodyPr wrap="square" lIns="38100" tIns="19050" rIns="38100" bIns="19050" anchor="ctr">
                  <a:noAutofit/>
                </a:bodyPr>
                <a:lstStyle/>
                <a:p>
                  <a:pPr>
                    <a:defRPr b="1"/>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508333333333334E-2"/>
                      <c:h val="5.0259386155869064E-2"/>
                    </c:manualLayout>
                  </c15:layout>
                </c:ext>
                <c:ext xmlns:c16="http://schemas.microsoft.com/office/drawing/2014/chart" uri="{C3380CC4-5D6E-409C-BE32-E72D297353CC}">
                  <c16:uniqueId val="{0000000D-1A8B-4777-BB2D-5AA606D69707}"/>
                </c:ext>
              </c:extLst>
            </c:dLbl>
            <c:spPr>
              <a:noFill/>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NDEDIC!$B$5:$C$10</c:f>
              <c:multiLvlStrCache>
                <c:ptCount val="6"/>
                <c:lvl>
                  <c:pt idx="0">
                    <c:v>Electronic </c:v>
                  </c:pt>
                  <c:pt idx="1">
                    <c:v>Partially Electronic</c:v>
                  </c:pt>
                  <c:pt idx="2">
                    <c:v>Manual </c:v>
                  </c:pt>
                  <c:pt idx="3">
                    <c:v>Electronic </c:v>
                  </c:pt>
                  <c:pt idx="4">
                    <c:v>Partially Electronic</c:v>
                  </c:pt>
                  <c:pt idx="5">
                    <c:v>Manual </c:v>
                  </c:pt>
                </c:lvl>
                <c:lvl>
                  <c:pt idx="0">
                    <c:v>Eligiblity &amp; Benefit Verification</c:v>
                  </c:pt>
                  <c:pt idx="3">
                    <c:v>Claim Status Inquiries</c:v>
                  </c:pt>
                </c:lvl>
              </c:multiLvlStrCache>
            </c:multiLvlStrRef>
          </c:cat>
          <c:val>
            <c:numRef>
              <c:f>NDEDIC!$D$5:$D$10</c:f>
              <c:numCache>
                <c:formatCode>0%</c:formatCode>
                <c:ptCount val="6"/>
                <c:pt idx="0">
                  <c:v>0.57999999999999996</c:v>
                </c:pt>
                <c:pt idx="1">
                  <c:v>0.3</c:v>
                </c:pt>
                <c:pt idx="2">
                  <c:v>0.12</c:v>
                </c:pt>
                <c:pt idx="3">
                  <c:v>0.31</c:v>
                </c:pt>
                <c:pt idx="4">
                  <c:v>0.5</c:v>
                </c:pt>
                <c:pt idx="5">
                  <c:v>0.19</c:v>
                </c:pt>
              </c:numCache>
            </c:numRef>
          </c:val>
          <c:extLst>
            <c:ext xmlns:c16="http://schemas.microsoft.com/office/drawing/2014/chart" uri="{C3380CC4-5D6E-409C-BE32-E72D297353CC}">
              <c16:uniqueId val="{00000001-1A8B-4777-BB2D-5AA606D69707}"/>
            </c:ext>
          </c:extLst>
        </c:ser>
        <c:ser>
          <c:idx val="1"/>
          <c:order val="1"/>
          <c:tx>
            <c:strRef>
              <c:f>NDEDIC!$E$2</c:f>
              <c:strCache>
                <c:ptCount val="1"/>
                <c:pt idx="0">
                  <c:v>2017 Index</c:v>
                </c:pt>
              </c:strCache>
            </c:strRef>
          </c:tx>
          <c:spPr>
            <a:solidFill>
              <a:srgbClr val="0066B9"/>
            </a:solidFill>
          </c:spPr>
          <c:invertIfNegative val="0"/>
          <c:dLbls>
            <c:dLbl>
              <c:idx val="0"/>
              <c:layout>
                <c:manualLayout>
                  <c:x val="1.21212121212121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8B-4777-BB2D-5AA606D69707}"/>
                </c:ext>
              </c:extLst>
            </c:dLbl>
            <c:dLbl>
              <c:idx val="1"/>
              <c:layout>
                <c:manualLayout>
                  <c:x val="5.3871391076114978E-3"/>
                  <c:y val="7.68502410630720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8B-4777-BB2D-5AA606D69707}"/>
                </c:ext>
              </c:extLst>
            </c:dLbl>
            <c:dLbl>
              <c:idx val="2"/>
              <c:layout>
                <c:manualLayout>
                  <c:x val="5.3871391076114467E-3"/>
                  <c:y val="1.09909873331271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8B-4777-BB2D-5AA606D69707}"/>
                </c:ext>
              </c:extLst>
            </c:dLbl>
            <c:dLbl>
              <c:idx val="3"/>
              <c:layout>
                <c:manualLayout>
                  <c:x val="2.7777777777777779E-3"/>
                  <c:y val="-6.61088536932986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8B-4777-BB2D-5AA606D69707}"/>
                </c:ext>
              </c:extLst>
            </c:dLbl>
            <c:dLbl>
              <c:idx val="4"/>
              <c:layout>
                <c:manualLayout>
                  <c:x val="2.777777777777676E-3"/>
                  <c:y val="1.0776003423085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8B-4777-BB2D-5AA606D69707}"/>
                </c:ext>
              </c:extLst>
            </c:dLbl>
            <c:dLbl>
              <c:idx val="5"/>
              <c:layout>
                <c:manualLayout>
                  <c:x val="2.6936026936026937E-3"/>
                  <c:y val="7.0407035824984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8B-4777-BB2D-5AA606D69707}"/>
                </c:ext>
              </c:extLst>
            </c:dLbl>
            <c:dLbl>
              <c:idx val="7"/>
              <c:layout>
                <c:manualLayout>
                  <c:x val="4.0404040404040404E-3"/>
                  <c:y val="1.0561055373747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8B-4777-BB2D-5AA606D69707}"/>
                </c:ext>
              </c:extLst>
            </c:dLbl>
            <c:dLbl>
              <c:idx val="8"/>
              <c:layout>
                <c:manualLayout>
                  <c:x val="2.6936026936026937E-3"/>
                  <c:y val="7.0407035824984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8B-4777-BB2D-5AA606D69707}"/>
                </c:ext>
              </c:extLst>
            </c:dLbl>
            <c:dLbl>
              <c:idx val="9"/>
              <c:layout>
                <c:manualLayout>
                  <c:x val="1.0774410774410775E-2"/>
                  <c:y val="1.40814071649969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8B-4777-BB2D-5AA606D69707}"/>
                </c:ext>
              </c:extLst>
            </c:dLbl>
            <c:spPr>
              <a:noFill/>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NDEDIC!$B$5:$C$10</c:f>
              <c:multiLvlStrCache>
                <c:ptCount val="6"/>
                <c:lvl>
                  <c:pt idx="0">
                    <c:v>Electronic </c:v>
                  </c:pt>
                  <c:pt idx="1">
                    <c:v>Partially Electronic</c:v>
                  </c:pt>
                  <c:pt idx="2">
                    <c:v>Manual </c:v>
                  </c:pt>
                  <c:pt idx="3">
                    <c:v>Electronic </c:v>
                  </c:pt>
                  <c:pt idx="4">
                    <c:v>Partially Electronic</c:v>
                  </c:pt>
                  <c:pt idx="5">
                    <c:v>Manual </c:v>
                  </c:pt>
                </c:lvl>
                <c:lvl>
                  <c:pt idx="0">
                    <c:v>Eligiblity &amp; Benefit Verification</c:v>
                  </c:pt>
                  <c:pt idx="3">
                    <c:v>Claim Status Inquiries</c:v>
                  </c:pt>
                </c:lvl>
              </c:multiLvlStrCache>
            </c:multiLvlStrRef>
          </c:cat>
          <c:val>
            <c:numRef>
              <c:f>NDEDIC!$E$5:$E$10</c:f>
              <c:numCache>
                <c:formatCode>0%</c:formatCode>
                <c:ptCount val="6"/>
                <c:pt idx="0">
                  <c:v>0.54</c:v>
                </c:pt>
                <c:pt idx="1">
                  <c:v>0.37</c:v>
                </c:pt>
                <c:pt idx="2">
                  <c:v>0.09</c:v>
                </c:pt>
                <c:pt idx="3">
                  <c:v>0.17</c:v>
                </c:pt>
                <c:pt idx="4">
                  <c:v>0.68</c:v>
                </c:pt>
                <c:pt idx="5">
                  <c:v>0.15</c:v>
                </c:pt>
              </c:numCache>
            </c:numRef>
          </c:val>
          <c:extLst>
            <c:ext xmlns:c16="http://schemas.microsoft.com/office/drawing/2014/chart" uri="{C3380CC4-5D6E-409C-BE32-E72D297353CC}">
              <c16:uniqueId val="{0000000A-1A8B-4777-BB2D-5AA606D69707}"/>
            </c:ext>
          </c:extLst>
        </c:ser>
        <c:dLbls>
          <c:dLblPos val="outEnd"/>
          <c:showLegendKey val="0"/>
          <c:showVal val="1"/>
          <c:showCatName val="0"/>
          <c:showSerName val="0"/>
          <c:showPercent val="0"/>
          <c:showBubbleSize val="0"/>
        </c:dLbls>
        <c:gapWidth val="150"/>
        <c:axId val="97008640"/>
        <c:axId val="97010432"/>
      </c:barChart>
      <c:catAx>
        <c:axId val="97008640"/>
        <c:scaling>
          <c:orientation val="minMax"/>
        </c:scaling>
        <c:delete val="0"/>
        <c:axPos val="b"/>
        <c:numFmt formatCode="General" sourceLinked="1"/>
        <c:majorTickMark val="out"/>
        <c:minorTickMark val="none"/>
        <c:tickLblPos val="nextTo"/>
        <c:txPr>
          <a:bodyPr/>
          <a:lstStyle/>
          <a:p>
            <a:pPr>
              <a:defRPr b="1"/>
            </a:pPr>
            <a:endParaRPr lang="en-US"/>
          </a:p>
        </c:txPr>
        <c:crossAx val="97010432"/>
        <c:crosses val="autoZero"/>
        <c:auto val="1"/>
        <c:lblAlgn val="ctr"/>
        <c:lblOffset val="100"/>
        <c:noMultiLvlLbl val="0"/>
      </c:catAx>
      <c:valAx>
        <c:axId val="97010432"/>
        <c:scaling>
          <c:orientation val="minMax"/>
        </c:scaling>
        <c:delete val="0"/>
        <c:axPos val="l"/>
        <c:majorGridlines/>
        <c:numFmt formatCode="0%" sourceLinked="1"/>
        <c:majorTickMark val="out"/>
        <c:minorTickMark val="none"/>
        <c:tickLblPos val="nextTo"/>
        <c:crossAx val="97008640"/>
        <c:crosses val="autoZero"/>
        <c:crossBetween val="between"/>
      </c:valAx>
    </c:plotArea>
    <c:legend>
      <c:legendPos val="b"/>
      <c:overlay val="0"/>
      <c:txPr>
        <a:bodyPr/>
        <a:lstStyle/>
        <a:p>
          <a:pPr>
            <a:defRPr b="1"/>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0" dirty="0">
                <a:latin typeface="Arial" panose="020B0604020202020204" pitchFamily="34" charset="0"/>
                <a:cs typeface="Arial" panose="020B0604020202020204" pitchFamily="34" charset="0"/>
              </a:rPr>
              <a:t>Claim Payment</a:t>
            </a:r>
          </a:p>
        </c:rich>
      </c:tx>
      <c:layout>
        <c:manualLayout>
          <c:xMode val="edge"/>
          <c:yMode val="edge"/>
          <c:x val="0.33650000000000002"/>
          <c:y val="1.5532095025846567E-2"/>
        </c:manualLayout>
      </c:layout>
      <c:overlay val="0"/>
    </c:title>
    <c:autoTitleDeleted val="0"/>
    <c:plotArea>
      <c:layout>
        <c:manualLayout>
          <c:layoutTarget val="inner"/>
          <c:xMode val="edge"/>
          <c:yMode val="edge"/>
          <c:x val="9.482174103237094E-2"/>
          <c:y val="0.1835343282231314"/>
          <c:w val="0.89497017418277258"/>
          <c:h val="0.63257145898346656"/>
        </c:manualLayout>
      </c:layout>
      <c:barChart>
        <c:barDir val="col"/>
        <c:grouping val="clustered"/>
        <c:varyColors val="0"/>
        <c:ser>
          <c:idx val="0"/>
          <c:order val="0"/>
          <c:tx>
            <c:strRef>
              <c:f>NDEDIC!$C$11</c:f>
              <c:strCache>
                <c:ptCount val="1"/>
                <c:pt idx="0">
                  <c:v>Electronic </c:v>
                </c:pt>
              </c:strCache>
            </c:strRef>
          </c:tx>
          <c:spPr>
            <a:solidFill>
              <a:srgbClr val="A32136"/>
            </a:solidFill>
          </c:spPr>
          <c:invertIfNegative val="0"/>
          <c:dLbls>
            <c:dLbl>
              <c:idx val="0"/>
              <c:layout>
                <c:manualLayout>
                  <c:x val="0"/>
                  <c:y val="1.7601758956246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68-4804-970E-A1764F522CD4}"/>
                </c:ext>
              </c:extLst>
            </c:dLbl>
            <c:spPr>
              <a:noFill/>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NDEDIC!$D$2:$E$2</c:f>
              <c:strCache>
                <c:ptCount val="2"/>
                <c:pt idx="0">
                  <c:v>2016 Index</c:v>
                </c:pt>
                <c:pt idx="1">
                  <c:v>2017 Index</c:v>
                </c:pt>
              </c:strCache>
            </c:strRef>
          </c:cat>
          <c:val>
            <c:numRef>
              <c:f>NDEDIC!$D$11:$E$11</c:f>
              <c:numCache>
                <c:formatCode>0%</c:formatCode>
                <c:ptCount val="2"/>
                <c:pt idx="0">
                  <c:v>0.08</c:v>
                </c:pt>
                <c:pt idx="1">
                  <c:v>0.09</c:v>
                </c:pt>
              </c:numCache>
            </c:numRef>
          </c:val>
          <c:extLst>
            <c:ext xmlns:c16="http://schemas.microsoft.com/office/drawing/2014/chart" uri="{C3380CC4-5D6E-409C-BE32-E72D297353CC}">
              <c16:uniqueId val="{00000001-8268-4804-970E-A1764F522CD4}"/>
            </c:ext>
          </c:extLst>
        </c:ser>
        <c:ser>
          <c:idx val="1"/>
          <c:order val="1"/>
          <c:tx>
            <c:strRef>
              <c:f>NDEDIC!$C$12</c:f>
              <c:strCache>
                <c:ptCount val="1"/>
                <c:pt idx="0">
                  <c:v>Manual </c:v>
                </c:pt>
              </c:strCache>
            </c:strRef>
          </c:tx>
          <c:spPr>
            <a:solidFill>
              <a:srgbClr val="7D4182"/>
            </a:solidFill>
          </c:spPr>
          <c:invertIfNegative val="0"/>
          <c:dLbls>
            <c:dLbl>
              <c:idx val="0"/>
              <c:layout>
                <c:manualLayout>
                  <c:x val="1.21212121212121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68-4804-970E-A1764F522CD4}"/>
                </c:ext>
              </c:extLst>
            </c:dLbl>
            <c:dLbl>
              <c:idx val="1"/>
              <c:layout>
                <c:manualLayout>
                  <c:x val="5.3872053872053875E-3"/>
                  <c:y val="1.7601481763191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68-4804-970E-A1764F522CD4}"/>
                </c:ext>
              </c:extLst>
            </c:dLbl>
            <c:dLbl>
              <c:idx val="2"/>
              <c:layout>
                <c:manualLayout>
                  <c:x val="5.3872053872053875E-3"/>
                  <c:y val="1.7601758956246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68-4804-970E-A1764F522CD4}"/>
                </c:ext>
              </c:extLst>
            </c:dLbl>
            <c:dLbl>
              <c:idx val="4"/>
              <c:layout>
                <c:manualLayout>
                  <c:x val="0"/>
                  <c:y val="1.40814071649969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68-4804-970E-A1764F522CD4}"/>
                </c:ext>
              </c:extLst>
            </c:dLbl>
            <c:dLbl>
              <c:idx val="5"/>
              <c:layout>
                <c:manualLayout>
                  <c:x val="2.6936026936026937E-3"/>
                  <c:y val="7.0407035824984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68-4804-970E-A1764F522CD4}"/>
                </c:ext>
              </c:extLst>
            </c:dLbl>
            <c:dLbl>
              <c:idx val="7"/>
              <c:layout>
                <c:manualLayout>
                  <c:x val="4.0404040404040404E-3"/>
                  <c:y val="1.0561055373747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68-4804-970E-A1764F522CD4}"/>
                </c:ext>
              </c:extLst>
            </c:dLbl>
            <c:dLbl>
              <c:idx val="8"/>
              <c:layout>
                <c:manualLayout>
                  <c:x val="2.6936026936026937E-3"/>
                  <c:y val="7.04070358249847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68-4804-970E-A1764F522CD4}"/>
                </c:ext>
              </c:extLst>
            </c:dLbl>
            <c:dLbl>
              <c:idx val="9"/>
              <c:layout>
                <c:manualLayout>
                  <c:x val="1.0774410774410775E-2"/>
                  <c:y val="1.40814071649969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68-4804-970E-A1764F522CD4}"/>
                </c:ext>
              </c:extLst>
            </c:dLbl>
            <c:spPr>
              <a:noFill/>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NDEDIC!$D$2:$E$2</c:f>
              <c:strCache>
                <c:ptCount val="2"/>
                <c:pt idx="0">
                  <c:v>2016 Index</c:v>
                </c:pt>
                <c:pt idx="1">
                  <c:v>2017 Index</c:v>
                </c:pt>
              </c:strCache>
            </c:strRef>
          </c:cat>
          <c:val>
            <c:numRef>
              <c:f>NDEDIC!$D$12:$E$12</c:f>
              <c:numCache>
                <c:formatCode>0%</c:formatCode>
                <c:ptCount val="2"/>
                <c:pt idx="0">
                  <c:v>0.92</c:v>
                </c:pt>
                <c:pt idx="1">
                  <c:v>0.91</c:v>
                </c:pt>
              </c:numCache>
            </c:numRef>
          </c:val>
          <c:extLst>
            <c:ext xmlns:c16="http://schemas.microsoft.com/office/drawing/2014/chart" uri="{C3380CC4-5D6E-409C-BE32-E72D297353CC}">
              <c16:uniqueId val="{0000000A-8268-4804-970E-A1764F522CD4}"/>
            </c:ext>
          </c:extLst>
        </c:ser>
        <c:dLbls>
          <c:dLblPos val="outEnd"/>
          <c:showLegendKey val="0"/>
          <c:showVal val="1"/>
          <c:showCatName val="0"/>
          <c:showSerName val="0"/>
          <c:showPercent val="0"/>
          <c:showBubbleSize val="0"/>
        </c:dLbls>
        <c:gapWidth val="150"/>
        <c:axId val="97008640"/>
        <c:axId val="97010432"/>
      </c:barChart>
      <c:catAx>
        <c:axId val="97008640"/>
        <c:scaling>
          <c:orientation val="minMax"/>
        </c:scaling>
        <c:delete val="0"/>
        <c:axPos val="b"/>
        <c:numFmt formatCode="General" sourceLinked="1"/>
        <c:majorTickMark val="out"/>
        <c:minorTickMark val="none"/>
        <c:tickLblPos val="nextTo"/>
        <c:txPr>
          <a:bodyPr/>
          <a:lstStyle/>
          <a:p>
            <a:pPr>
              <a:defRPr b="1"/>
            </a:pPr>
            <a:endParaRPr lang="en-US"/>
          </a:p>
        </c:txPr>
        <c:crossAx val="97010432"/>
        <c:crosses val="autoZero"/>
        <c:auto val="1"/>
        <c:lblAlgn val="ctr"/>
        <c:lblOffset val="100"/>
        <c:noMultiLvlLbl val="0"/>
      </c:catAx>
      <c:valAx>
        <c:axId val="97010432"/>
        <c:scaling>
          <c:orientation val="minMax"/>
        </c:scaling>
        <c:delete val="0"/>
        <c:axPos val="l"/>
        <c:majorGridlines/>
        <c:numFmt formatCode="0%" sourceLinked="1"/>
        <c:majorTickMark val="out"/>
        <c:minorTickMark val="none"/>
        <c:tickLblPos val="nextTo"/>
        <c:crossAx val="97008640"/>
        <c:crosses val="autoZero"/>
        <c:crossBetween val="between"/>
      </c:valAx>
    </c:plotArea>
    <c:legend>
      <c:legendPos val="b"/>
      <c:overlay val="0"/>
      <c:txPr>
        <a:bodyPr/>
        <a:lstStyle/>
        <a:p>
          <a:pPr>
            <a:defRPr b="1"/>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US" b="0" dirty="0"/>
              <a:t>Remittance Advice</a:t>
            </a:r>
          </a:p>
        </c:rich>
      </c:tx>
      <c:overlay val="0"/>
    </c:title>
    <c:autoTitleDeleted val="0"/>
    <c:plotArea>
      <c:layout>
        <c:manualLayout>
          <c:layoutTarget val="inner"/>
          <c:xMode val="edge"/>
          <c:yMode val="edge"/>
          <c:x val="9.2043963254593172E-2"/>
          <c:y val="0.18473935331499447"/>
          <c:w val="0.89497017418277258"/>
          <c:h val="0.63257145898346656"/>
        </c:manualLayout>
      </c:layout>
      <c:barChart>
        <c:barDir val="col"/>
        <c:grouping val="clustered"/>
        <c:varyColors val="0"/>
        <c:ser>
          <c:idx val="0"/>
          <c:order val="0"/>
          <c:tx>
            <c:strRef>
              <c:f>NDEDIC!$C$13</c:f>
              <c:strCache>
                <c:ptCount val="1"/>
                <c:pt idx="0">
                  <c:v>Electronic </c:v>
                </c:pt>
              </c:strCache>
            </c:strRef>
          </c:tx>
          <c:spPr>
            <a:solidFill>
              <a:srgbClr val="A32136"/>
            </a:solidFill>
          </c:spPr>
          <c:invertIfNegative val="0"/>
          <c:dLbls>
            <c:dLbl>
              <c:idx val="0"/>
              <c:layout>
                <c:manualLayout>
                  <c:x val="0"/>
                  <c:y val="1.7601758956246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EE-4D08-B487-C3859579A595}"/>
                </c:ext>
              </c:extLst>
            </c:dLbl>
            <c:spPr>
              <a:noFill/>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NDEDIC!$E$2</c:f>
              <c:strCache>
                <c:ptCount val="1"/>
                <c:pt idx="0">
                  <c:v>2017 Index</c:v>
                </c:pt>
              </c:strCache>
            </c:strRef>
          </c:cat>
          <c:val>
            <c:numRef>
              <c:f>NDEDIC!$E$13</c:f>
              <c:numCache>
                <c:formatCode>0%</c:formatCode>
                <c:ptCount val="1"/>
                <c:pt idx="0">
                  <c:v>0.13</c:v>
                </c:pt>
              </c:numCache>
            </c:numRef>
          </c:val>
          <c:extLst>
            <c:ext xmlns:c16="http://schemas.microsoft.com/office/drawing/2014/chart" uri="{C3380CC4-5D6E-409C-BE32-E72D297353CC}">
              <c16:uniqueId val="{00000001-D9EE-4D08-B487-C3859579A595}"/>
            </c:ext>
          </c:extLst>
        </c:ser>
        <c:ser>
          <c:idx val="1"/>
          <c:order val="1"/>
          <c:tx>
            <c:strRef>
              <c:f>NDEDIC!$C$14</c:f>
              <c:strCache>
                <c:ptCount val="1"/>
                <c:pt idx="0">
                  <c:v>Partially Electronic</c:v>
                </c:pt>
              </c:strCache>
            </c:strRef>
          </c:tx>
          <c:spPr>
            <a:solidFill>
              <a:srgbClr val="007B8B"/>
            </a:solidFill>
          </c:spPr>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NDEDIC!$E$2</c:f>
              <c:strCache>
                <c:ptCount val="1"/>
                <c:pt idx="0">
                  <c:v>2017 Index</c:v>
                </c:pt>
              </c:strCache>
            </c:strRef>
          </c:cat>
          <c:val>
            <c:numRef>
              <c:f>NDEDIC!$E$14</c:f>
              <c:numCache>
                <c:formatCode>0%</c:formatCode>
                <c:ptCount val="1"/>
                <c:pt idx="0">
                  <c:v>0.01</c:v>
                </c:pt>
              </c:numCache>
            </c:numRef>
          </c:val>
          <c:extLst>
            <c:ext xmlns:c16="http://schemas.microsoft.com/office/drawing/2014/chart" uri="{C3380CC4-5D6E-409C-BE32-E72D297353CC}">
              <c16:uniqueId val="{00000002-D9EE-4D08-B487-C3859579A595}"/>
            </c:ext>
          </c:extLst>
        </c:ser>
        <c:ser>
          <c:idx val="2"/>
          <c:order val="2"/>
          <c:tx>
            <c:strRef>
              <c:f>NDEDIC!$C$15</c:f>
              <c:strCache>
                <c:ptCount val="1"/>
                <c:pt idx="0">
                  <c:v>Manual </c:v>
                </c:pt>
              </c:strCache>
            </c:strRef>
          </c:tx>
          <c:spPr>
            <a:solidFill>
              <a:srgbClr val="7D4182"/>
            </a:solidFill>
          </c:spPr>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NDEDIC!$E$2</c:f>
              <c:strCache>
                <c:ptCount val="1"/>
                <c:pt idx="0">
                  <c:v>2017 Index</c:v>
                </c:pt>
              </c:strCache>
            </c:strRef>
          </c:cat>
          <c:val>
            <c:numRef>
              <c:f>NDEDIC!$E$15</c:f>
              <c:numCache>
                <c:formatCode>0%</c:formatCode>
                <c:ptCount val="1"/>
                <c:pt idx="0">
                  <c:v>0.86</c:v>
                </c:pt>
              </c:numCache>
            </c:numRef>
          </c:val>
          <c:extLst>
            <c:ext xmlns:c16="http://schemas.microsoft.com/office/drawing/2014/chart" uri="{C3380CC4-5D6E-409C-BE32-E72D297353CC}">
              <c16:uniqueId val="{00000003-D9EE-4D08-B487-C3859579A595}"/>
            </c:ext>
          </c:extLst>
        </c:ser>
        <c:dLbls>
          <c:dLblPos val="outEnd"/>
          <c:showLegendKey val="0"/>
          <c:showVal val="1"/>
          <c:showCatName val="0"/>
          <c:showSerName val="0"/>
          <c:showPercent val="0"/>
          <c:showBubbleSize val="0"/>
        </c:dLbls>
        <c:gapWidth val="150"/>
        <c:axId val="97008640"/>
        <c:axId val="97010432"/>
      </c:barChart>
      <c:catAx>
        <c:axId val="97008640"/>
        <c:scaling>
          <c:orientation val="minMax"/>
        </c:scaling>
        <c:delete val="0"/>
        <c:axPos val="b"/>
        <c:numFmt formatCode="General" sourceLinked="1"/>
        <c:majorTickMark val="out"/>
        <c:minorTickMark val="none"/>
        <c:tickLblPos val="nextTo"/>
        <c:txPr>
          <a:bodyPr/>
          <a:lstStyle/>
          <a:p>
            <a:pPr>
              <a:defRPr b="1"/>
            </a:pPr>
            <a:endParaRPr lang="en-US"/>
          </a:p>
        </c:txPr>
        <c:crossAx val="97010432"/>
        <c:crosses val="autoZero"/>
        <c:auto val="1"/>
        <c:lblAlgn val="ctr"/>
        <c:lblOffset val="100"/>
        <c:noMultiLvlLbl val="0"/>
      </c:catAx>
      <c:valAx>
        <c:axId val="97010432"/>
        <c:scaling>
          <c:orientation val="minMax"/>
        </c:scaling>
        <c:delete val="0"/>
        <c:axPos val="l"/>
        <c:majorGridlines/>
        <c:numFmt formatCode="0%" sourceLinked="1"/>
        <c:majorTickMark val="out"/>
        <c:minorTickMark val="none"/>
        <c:tickLblPos val="nextTo"/>
        <c:crossAx val="97008640"/>
        <c:crosses val="autoZero"/>
        <c:crossBetween val="between"/>
      </c:valAx>
    </c:plotArea>
    <c:legend>
      <c:legendPos val="b"/>
      <c:overlay val="0"/>
      <c:txPr>
        <a:bodyPr/>
        <a:lstStyle/>
        <a:p>
          <a:pPr>
            <a:defRPr b="1"/>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71307-3984-468A-A50E-A6A38DAF0148}" type="doc">
      <dgm:prSet loTypeId="urn:diagrams.loki3.com/BracketList" loCatId="list" qsTypeId="urn:microsoft.com/office/officeart/2005/8/quickstyle/simple4" qsCatId="simple" csTypeId="urn:microsoft.com/office/officeart/2005/8/colors/colorful1" csCatId="colorful" phldr="1"/>
      <dgm:spPr/>
      <dgm:t>
        <a:bodyPr/>
        <a:lstStyle/>
        <a:p>
          <a:endParaRPr lang="en-US"/>
        </a:p>
      </dgm:t>
    </dgm:pt>
    <dgm:pt modelId="{7CC9BEF9-17DB-418B-8C75-CD87C953E62C}">
      <dgm:prSet phldrT="[Text]" custT="1"/>
      <dgm:spPr/>
      <dgm:t>
        <a:bodyPr/>
        <a:lstStyle/>
        <a:p>
          <a:r>
            <a:rPr lang="en-US" sz="1300" dirty="0"/>
            <a:t>Transactions Tracked Since 2015</a:t>
          </a:r>
        </a:p>
      </dgm:t>
    </dgm:pt>
    <dgm:pt modelId="{6A4A2954-C768-407D-BEC2-C8F506FB894C}" type="parTrans" cxnId="{510B8752-5ECC-47A8-A60F-624515190083}">
      <dgm:prSet/>
      <dgm:spPr/>
      <dgm:t>
        <a:bodyPr/>
        <a:lstStyle/>
        <a:p>
          <a:endParaRPr lang="en-US"/>
        </a:p>
      </dgm:t>
    </dgm:pt>
    <dgm:pt modelId="{F340AED6-4FFF-407A-BA9D-EBA38D2A8120}" type="sibTrans" cxnId="{510B8752-5ECC-47A8-A60F-624515190083}">
      <dgm:prSet/>
      <dgm:spPr/>
      <dgm:t>
        <a:bodyPr/>
        <a:lstStyle/>
        <a:p>
          <a:endParaRPr lang="en-US"/>
        </a:p>
      </dgm:t>
    </dgm:pt>
    <dgm:pt modelId="{DCF585D2-6712-4CD7-A574-63B6D5101D26}">
      <dgm:prSet phldrT="[Text]" custT="1"/>
      <dgm:spPr>
        <a:solidFill>
          <a:schemeClr val="accent1"/>
        </a:solidFill>
      </dgm:spPr>
      <dgm:t>
        <a:bodyPr/>
        <a:lstStyle/>
        <a:p>
          <a:pPr rtl="0">
            <a:spcBef>
              <a:spcPts val="400"/>
            </a:spcBef>
            <a:spcAft>
              <a:spcPts val="400"/>
            </a:spcAft>
          </a:pPr>
          <a:r>
            <a:rPr lang="en-US" sz="1200" b="1" i="0" u="none" dirty="0"/>
            <a:t>Claim Submission </a:t>
          </a:r>
          <a:r>
            <a:rPr lang="en-US" sz="1200" b="0" i="0" u="none" dirty="0"/>
            <a:t>(837)</a:t>
          </a:r>
          <a:endParaRPr lang="en-US" sz="1200" dirty="0"/>
        </a:p>
      </dgm:t>
    </dgm:pt>
    <dgm:pt modelId="{D490A5CE-CC49-4C31-AF60-6B691B5D4498}" type="parTrans" cxnId="{B0BA86B8-0444-4DCC-8931-39BE03919C68}">
      <dgm:prSet/>
      <dgm:spPr/>
      <dgm:t>
        <a:bodyPr/>
        <a:lstStyle/>
        <a:p>
          <a:endParaRPr lang="en-US"/>
        </a:p>
      </dgm:t>
    </dgm:pt>
    <dgm:pt modelId="{F799EB0E-8A1C-4134-9DA0-EA1F68398B8E}" type="sibTrans" cxnId="{B0BA86B8-0444-4DCC-8931-39BE03919C68}">
      <dgm:prSet/>
      <dgm:spPr/>
      <dgm:t>
        <a:bodyPr/>
        <a:lstStyle/>
        <a:p>
          <a:endParaRPr lang="en-US"/>
        </a:p>
      </dgm:t>
    </dgm:pt>
    <dgm:pt modelId="{D463D3A6-20F6-4E0F-9F96-ABF3EB792529}">
      <dgm:prSet phldrT="[Text]" custT="1"/>
      <dgm:spPr/>
      <dgm:t>
        <a:bodyPr/>
        <a:lstStyle/>
        <a:p>
          <a:r>
            <a:rPr lang="en-US" sz="1300" dirty="0"/>
            <a:t>Transactions Added in 2016</a:t>
          </a:r>
        </a:p>
      </dgm:t>
    </dgm:pt>
    <dgm:pt modelId="{DB101636-A780-40E4-96DD-E94DAF1CCF77}" type="parTrans" cxnId="{CA8C1AA4-65C3-4E91-9A87-C1CD0AF49A03}">
      <dgm:prSet/>
      <dgm:spPr/>
      <dgm:t>
        <a:bodyPr/>
        <a:lstStyle/>
        <a:p>
          <a:endParaRPr lang="en-US"/>
        </a:p>
      </dgm:t>
    </dgm:pt>
    <dgm:pt modelId="{AE45D0A7-00BE-4B82-83CB-1511712459BC}" type="sibTrans" cxnId="{CA8C1AA4-65C3-4E91-9A87-C1CD0AF49A03}">
      <dgm:prSet/>
      <dgm:spPr/>
      <dgm:t>
        <a:bodyPr/>
        <a:lstStyle/>
        <a:p>
          <a:endParaRPr lang="en-US"/>
        </a:p>
      </dgm:t>
    </dgm:pt>
    <dgm:pt modelId="{DC1EDAC2-FAFA-44AE-A581-F3FD4BECAD39}">
      <dgm:prSet phldrT="[Text]" custT="1"/>
      <dgm:spPr>
        <a:solidFill>
          <a:schemeClr val="accent3"/>
        </a:solidFill>
      </dgm:spPr>
      <dgm:t>
        <a:bodyPr/>
        <a:lstStyle/>
        <a:p>
          <a:pPr rtl="0">
            <a:spcBef>
              <a:spcPts val="400"/>
            </a:spcBef>
            <a:spcAft>
              <a:spcPts val="400"/>
            </a:spcAft>
          </a:pPr>
          <a:r>
            <a:rPr lang="en-US" sz="1200" b="1" i="0" u="none" dirty="0"/>
            <a:t>Remittance Advice </a:t>
          </a:r>
          <a:r>
            <a:rPr lang="en-US" sz="1200" b="0" i="0" u="none" dirty="0"/>
            <a:t>(835)</a:t>
          </a:r>
          <a:r>
            <a:rPr lang="en-US" sz="1200" b="1" i="0" u="none" baseline="30000" dirty="0"/>
            <a:t>†</a:t>
          </a:r>
          <a:endParaRPr lang="en-US" sz="1200" dirty="0"/>
        </a:p>
      </dgm:t>
    </dgm:pt>
    <dgm:pt modelId="{585A75AC-6ADD-42E5-BBED-B41482F70B22}" type="parTrans" cxnId="{BB180307-082B-40C0-AB68-0BDC99FDF61C}">
      <dgm:prSet/>
      <dgm:spPr/>
      <dgm:t>
        <a:bodyPr/>
        <a:lstStyle/>
        <a:p>
          <a:endParaRPr lang="en-US"/>
        </a:p>
      </dgm:t>
    </dgm:pt>
    <dgm:pt modelId="{F0D81532-CAA2-48AE-9D49-C93B2C16F470}" type="sibTrans" cxnId="{BB180307-082B-40C0-AB68-0BDC99FDF61C}">
      <dgm:prSet/>
      <dgm:spPr/>
      <dgm:t>
        <a:bodyPr/>
        <a:lstStyle/>
        <a:p>
          <a:endParaRPr lang="en-US"/>
        </a:p>
      </dgm:t>
    </dgm:pt>
    <dgm:pt modelId="{8A0E3127-1925-4118-82C2-24E8CFC112E0}">
      <dgm:prSet custT="1"/>
      <dgm:spPr>
        <a:solidFill>
          <a:schemeClr val="accent3"/>
        </a:solidFill>
      </dgm:spPr>
      <dgm:t>
        <a:bodyPr/>
        <a:lstStyle/>
        <a:p>
          <a:pPr>
            <a:spcBef>
              <a:spcPts val="400"/>
            </a:spcBef>
            <a:spcAft>
              <a:spcPts val="400"/>
            </a:spcAft>
          </a:pPr>
          <a:r>
            <a:rPr lang="en-US" sz="1200" b="1" i="0" u="none" dirty="0"/>
            <a:t>Transaction Acknowledgements for 277CA for 837 and 999 Functional Acknowledgement for  270, 276, and 278 or a Proprietary Acknowledgment</a:t>
          </a:r>
          <a:endParaRPr lang="en-US" sz="1200" dirty="0"/>
        </a:p>
      </dgm:t>
    </dgm:pt>
    <dgm:pt modelId="{C0E1622C-8C5A-4899-BAD8-0FD201610D4F}" type="sibTrans" cxnId="{0811572E-F694-41E3-B358-CA721D50A7BF}">
      <dgm:prSet/>
      <dgm:spPr/>
      <dgm:t>
        <a:bodyPr/>
        <a:lstStyle/>
        <a:p>
          <a:endParaRPr lang="en-US"/>
        </a:p>
      </dgm:t>
    </dgm:pt>
    <dgm:pt modelId="{61A7BC9A-7F1B-4C29-AC0A-9D851FC18EAF}" type="parTrans" cxnId="{0811572E-F694-41E3-B358-CA721D50A7BF}">
      <dgm:prSet/>
      <dgm:spPr/>
      <dgm:t>
        <a:bodyPr/>
        <a:lstStyle/>
        <a:p>
          <a:endParaRPr lang="en-US"/>
        </a:p>
      </dgm:t>
    </dgm:pt>
    <dgm:pt modelId="{0FB8805C-6BCA-4053-B2E3-93C52FB2DFF7}">
      <dgm:prSet custT="1"/>
      <dgm:spPr>
        <a:solidFill>
          <a:schemeClr val="accent1"/>
        </a:solidFill>
      </dgm:spPr>
      <dgm:t>
        <a:bodyPr/>
        <a:lstStyle/>
        <a:p>
          <a:pPr>
            <a:spcBef>
              <a:spcPts val="400"/>
            </a:spcBef>
            <a:spcAft>
              <a:spcPts val="400"/>
            </a:spcAft>
          </a:pPr>
          <a:r>
            <a:rPr lang="en-US" sz="1200" b="1" i="0" u="none" dirty="0"/>
            <a:t>Eligibility and Benefit Verification </a:t>
          </a:r>
          <a:r>
            <a:rPr lang="en-US" sz="1200" b="0" i="0" u="none" dirty="0"/>
            <a:t>(270/271)</a:t>
          </a:r>
          <a:r>
            <a:rPr lang="en-US" sz="1200" b="1" i="0" u="none" baseline="30000" dirty="0"/>
            <a:t>†</a:t>
          </a:r>
        </a:p>
      </dgm:t>
    </dgm:pt>
    <dgm:pt modelId="{1C2BFDF8-B901-482D-98A9-15AD35FA64D5}" type="sibTrans" cxnId="{7B2CF3FC-95F6-4104-A14F-525E5BD4A10B}">
      <dgm:prSet/>
      <dgm:spPr/>
      <dgm:t>
        <a:bodyPr/>
        <a:lstStyle/>
        <a:p>
          <a:endParaRPr lang="en-US"/>
        </a:p>
      </dgm:t>
    </dgm:pt>
    <dgm:pt modelId="{7820C40B-08D2-4F47-9215-F36ABDB16929}" type="parTrans" cxnId="{7B2CF3FC-95F6-4104-A14F-525E5BD4A10B}">
      <dgm:prSet/>
      <dgm:spPr/>
      <dgm:t>
        <a:bodyPr/>
        <a:lstStyle/>
        <a:p>
          <a:endParaRPr lang="en-US"/>
        </a:p>
      </dgm:t>
    </dgm:pt>
    <dgm:pt modelId="{0E64CD68-8B6F-4179-B65B-AF78547BB230}">
      <dgm:prSet custT="1"/>
      <dgm:spPr>
        <a:solidFill>
          <a:schemeClr val="accent1"/>
        </a:solidFill>
      </dgm:spPr>
      <dgm:t>
        <a:bodyPr/>
        <a:lstStyle/>
        <a:p>
          <a:pPr>
            <a:spcBef>
              <a:spcPts val="400"/>
            </a:spcBef>
            <a:spcAft>
              <a:spcPts val="400"/>
            </a:spcAft>
          </a:pPr>
          <a:r>
            <a:rPr lang="en-US" sz="1200" b="1" i="0" u="none" dirty="0"/>
            <a:t>Claim Status Inquiry </a:t>
          </a:r>
          <a:r>
            <a:rPr lang="en-US" sz="1200" b="0" i="0" u="none" dirty="0"/>
            <a:t>(276/277)</a:t>
          </a:r>
          <a:r>
            <a:rPr lang="en-US" sz="1200" b="1" i="0" u="none" baseline="30000" dirty="0"/>
            <a:t>†</a:t>
          </a:r>
          <a:endParaRPr lang="en-US" sz="1200" b="1" dirty="0"/>
        </a:p>
      </dgm:t>
    </dgm:pt>
    <dgm:pt modelId="{F169FF5D-F32C-4A36-84AA-3296F741636B}" type="sibTrans" cxnId="{70580E9C-9D8C-46DE-A027-214D1DBB4057}">
      <dgm:prSet/>
      <dgm:spPr/>
      <dgm:t>
        <a:bodyPr/>
        <a:lstStyle/>
        <a:p>
          <a:endParaRPr lang="en-US"/>
        </a:p>
      </dgm:t>
    </dgm:pt>
    <dgm:pt modelId="{1343189A-2197-4D38-B616-77E7ED2F728D}" type="parTrans" cxnId="{70580E9C-9D8C-46DE-A027-214D1DBB4057}">
      <dgm:prSet/>
      <dgm:spPr/>
      <dgm:t>
        <a:bodyPr/>
        <a:lstStyle/>
        <a:p>
          <a:endParaRPr lang="en-US"/>
        </a:p>
      </dgm:t>
    </dgm:pt>
    <dgm:pt modelId="{8A6D46D1-DCF6-4074-9001-FD6655242A0F}">
      <dgm:prSet custT="1"/>
      <dgm:spPr>
        <a:solidFill>
          <a:schemeClr val="accent1"/>
        </a:solidFill>
      </dgm:spPr>
      <dgm:t>
        <a:bodyPr/>
        <a:lstStyle/>
        <a:p>
          <a:pPr>
            <a:spcBef>
              <a:spcPts val="400"/>
            </a:spcBef>
            <a:spcAft>
              <a:spcPts val="400"/>
            </a:spcAft>
          </a:pPr>
          <a:r>
            <a:rPr lang="en-US" sz="1200" b="1" i="0" u="none" dirty="0"/>
            <a:t>Claim Payment </a:t>
          </a:r>
          <a:r>
            <a:rPr lang="en-US" sz="1200" b="0" i="0" u="none" dirty="0"/>
            <a:t>(NACHA/CCD+)</a:t>
          </a:r>
          <a:r>
            <a:rPr lang="en-US" sz="1200" b="1" i="0" u="none" baseline="30000" dirty="0"/>
            <a:t>†</a:t>
          </a:r>
          <a:endParaRPr lang="en-US" sz="1200" dirty="0"/>
        </a:p>
      </dgm:t>
    </dgm:pt>
    <dgm:pt modelId="{57041CB9-9BA2-4C41-A309-702E390A3AC9}" type="sibTrans" cxnId="{B8CF08A4-19E9-4AD0-A74B-BE1A65768D01}">
      <dgm:prSet/>
      <dgm:spPr/>
      <dgm:t>
        <a:bodyPr/>
        <a:lstStyle/>
        <a:p>
          <a:endParaRPr lang="en-US"/>
        </a:p>
      </dgm:t>
    </dgm:pt>
    <dgm:pt modelId="{5C443895-9D7A-42F0-8E48-BEC7EF262F62}" type="parTrans" cxnId="{B8CF08A4-19E9-4AD0-A74B-BE1A65768D01}">
      <dgm:prSet/>
      <dgm:spPr/>
      <dgm:t>
        <a:bodyPr/>
        <a:lstStyle/>
        <a:p>
          <a:endParaRPr lang="en-US"/>
        </a:p>
      </dgm:t>
    </dgm:pt>
    <dgm:pt modelId="{ED7612B9-B357-4277-9959-2AB8C88B2608}">
      <dgm:prSet phldrT="[Text]" custT="1"/>
      <dgm:spPr>
        <a:solidFill>
          <a:schemeClr val="accent3"/>
        </a:solidFill>
      </dgm:spPr>
      <dgm:t>
        <a:bodyPr/>
        <a:lstStyle/>
        <a:p>
          <a:pPr rtl="0">
            <a:spcBef>
              <a:spcPts val="400"/>
            </a:spcBef>
            <a:spcAft>
              <a:spcPts val="400"/>
            </a:spcAft>
          </a:pPr>
          <a:r>
            <a:rPr lang="en-US" sz="1200" b="1" i="0" u="none" dirty="0"/>
            <a:t>Claim Attachments </a:t>
          </a:r>
          <a:r>
            <a:rPr lang="en-US" sz="1200" b="0" i="0" u="none" dirty="0"/>
            <a:t>(X12 or HL7)</a:t>
          </a:r>
          <a:endParaRPr lang="en-US" sz="1200" dirty="0"/>
        </a:p>
      </dgm:t>
    </dgm:pt>
    <dgm:pt modelId="{0CE24E70-95EF-489D-AAA6-4B42423A7A8E}" type="parTrans" cxnId="{2DE0937A-5BDB-4F21-8954-9026F85979D3}">
      <dgm:prSet/>
      <dgm:spPr/>
      <dgm:t>
        <a:bodyPr/>
        <a:lstStyle/>
        <a:p>
          <a:endParaRPr lang="en-US"/>
        </a:p>
      </dgm:t>
    </dgm:pt>
    <dgm:pt modelId="{D4541C36-508D-415B-A6E7-51E9E74FB7AD}" type="sibTrans" cxnId="{2DE0937A-5BDB-4F21-8954-9026F85979D3}">
      <dgm:prSet/>
      <dgm:spPr/>
      <dgm:t>
        <a:bodyPr/>
        <a:lstStyle/>
        <a:p>
          <a:endParaRPr lang="en-US"/>
        </a:p>
      </dgm:t>
    </dgm:pt>
    <dgm:pt modelId="{0CECC079-B60B-4CF7-A16A-CF3DCCFB9C73}" type="pres">
      <dgm:prSet presAssocID="{70471307-3984-468A-A50E-A6A38DAF0148}" presName="Name0" presStyleCnt="0">
        <dgm:presLayoutVars>
          <dgm:dir/>
          <dgm:animLvl val="lvl"/>
          <dgm:resizeHandles val="exact"/>
        </dgm:presLayoutVars>
      </dgm:prSet>
      <dgm:spPr/>
    </dgm:pt>
    <dgm:pt modelId="{2C957FF1-5528-436F-B4A3-43BE3A5D9A2F}" type="pres">
      <dgm:prSet presAssocID="{7CC9BEF9-17DB-418B-8C75-CD87C953E62C}" presName="linNode" presStyleCnt="0"/>
      <dgm:spPr/>
    </dgm:pt>
    <dgm:pt modelId="{A2934B53-A918-4DB6-918A-BDA571E84F69}" type="pres">
      <dgm:prSet presAssocID="{7CC9BEF9-17DB-418B-8C75-CD87C953E62C}" presName="parTx" presStyleLbl="revTx" presStyleIdx="0" presStyleCnt="2" custScaleX="108322" custLinFactNeighborX="4632" custLinFactNeighborY="-3930">
        <dgm:presLayoutVars>
          <dgm:chMax val="1"/>
          <dgm:bulletEnabled val="1"/>
        </dgm:presLayoutVars>
      </dgm:prSet>
      <dgm:spPr/>
    </dgm:pt>
    <dgm:pt modelId="{E8A7F930-D408-4D37-BA02-FB0E381FFC83}" type="pres">
      <dgm:prSet presAssocID="{7CC9BEF9-17DB-418B-8C75-CD87C953E62C}" presName="bracket" presStyleLbl="parChTrans1D1" presStyleIdx="0" presStyleCnt="2" custScaleX="90481" custScaleY="154371" custLinFactNeighborX="-2322" custLinFactNeighborY="1049"/>
      <dgm:spPr/>
    </dgm:pt>
    <dgm:pt modelId="{02FC4656-0F26-4328-AAB0-884132E2D4A8}" type="pres">
      <dgm:prSet presAssocID="{7CC9BEF9-17DB-418B-8C75-CD87C953E62C}" presName="spH" presStyleCnt="0"/>
      <dgm:spPr/>
    </dgm:pt>
    <dgm:pt modelId="{8971802B-E45F-4028-B038-B23D68BE3C7B}" type="pres">
      <dgm:prSet presAssocID="{7CC9BEF9-17DB-418B-8C75-CD87C953E62C}" presName="desTx" presStyleLbl="node1" presStyleIdx="0" presStyleCnt="2" custScaleX="130928" custScaleY="176956" custLinFactNeighborX="-4091" custLinFactNeighborY="-18446">
        <dgm:presLayoutVars>
          <dgm:bulletEnabled val="1"/>
        </dgm:presLayoutVars>
      </dgm:prSet>
      <dgm:spPr/>
    </dgm:pt>
    <dgm:pt modelId="{72EFD0FD-3DFF-4CB2-AE0D-ECB14F862B83}" type="pres">
      <dgm:prSet presAssocID="{F340AED6-4FFF-407A-BA9D-EBA38D2A8120}" presName="spV" presStyleCnt="0"/>
      <dgm:spPr/>
    </dgm:pt>
    <dgm:pt modelId="{6DFFD64F-452E-4232-9C99-8226F3CD8EC1}" type="pres">
      <dgm:prSet presAssocID="{D463D3A6-20F6-4E0F-9F96-ABF3EB792529}" presName="linNode" presStyleCnt="0"/>
      <dgm:spPr/>
    </dgm:pt>
    <dgm:pt modelId="{80B5A962-2AE7-45D0-B739-FE6D0A8E78EF}" type="pres">
      <dgm:prSet presAssocID="{D463D3A6-20F6-4E0F-9F96-ABF3EB792529}" presName="parTx" presStyleLbl="revTx" presStyleIdx="1" presStyleCnt="2">
        <dgm:presLayoutVars>
          <dgm:chMax val="1"/>
          <dgm:bulletEnabled val="1"/>
        </dgm:presLayoutVars>
      </dgm:prSet>
      <dgm:spPr/>
    </dgm:pt>
    <dgm:pt modelId="{8C758BD2-525A-40FA-8AF6-3FC3140F7163}" type="pres">
      <dgm:prSet presAssocID="{D463D3A6-20F6-4E0F-9F96-ABF3EB792529}" presName="bracket" presStyleLbl="parChTrans1D1" presStyleIdx="1" presStyleCnt="2" custScaleX="75951" custScaleY="117525"/>
      <dgm:spPr>
        <a:ln>
          <a:solidFill>
            <a:schemeClr val="accent3"/>
          </a:solidFill>
        </a:ln>
      </dgm:spPr>
    </dgm:pt>
    <dgm:pt modelId="{D1243A08-910E-4A65-A61C-0B4929D9862A}" type="pres">
      <dgm:prSet presAssocID="{D463D3A6-20F6-4E0F-9F96-ABF3EB792529}" presName="spH" presStyleCnt="0"/>
      <dgm:spPr/>
    </dgm:pt>
    <dgm:pt modelId="{F88A7A77-E46F-4701-955D-D29BDF0C3140}" type="pres">
      <dgm:prSet presAssocID="{D463D3A6-20F6-4E0F-9F96-ABF3EB792529}" presName="desTx" presStyleLbl="node1" presStyleIdx="1" presStyleCnt="2" custScaleX="123681" custScaleY="128997">
        <dgm:presLayoutVars>
          <dgm:bulletEnabled val="1"/>
        </dgm:presLayoutVars>
      </dgm:prSet>
      <dgm:spPr/>
    </dgm:pt>
  </dgm:ptLst>
  <dgm:cxnLst>
    <dgm:cxn modelId="{BB180307-082B-40C0-AB68-0BDC99FDF61C}" srcId="{D463D3A6-20F6-4E0F-9F96-ABF3EB792529}" destId="{DC1EDAC2-FAFA-44AE-A581-F3FD4BECAD39}" srcOrd="0" destOrd="0" parTransId="{585A75AC-6ADD-42E5-BBED-B41482F70B22}" sibTransId="{F0D81532-CAA2-48AE-9D49-C93B2C16F470}"/>
    <dgm:cxn modelId="{E326C719-1F85-48AF-8503-6EDD5890FA4A}" type="presOf" srcId="{70471307-3984-468A-A50E-A6A38DAF0148}" destId="{0CECC079-B60B-4CF7-A16A-CF3DCCFB9C73}" srcOrd="0" destOrd="0" presId="urn:diagrams.loki3.com/BracketList"/>
    <dgm:cxn modelId="{0811572E-F694-41E3-B358-CA721D50A7BF}" srcId="{D463D3A6-20F6-4E0F-9F96-ABF3EB792529}" destId="{8A0E3127-1925-4118-82C2-24E8CFC112E0}" srcOrd="2" destOrd="0" parTransId="{61A7BC9A-7F1B-4C29-AC0A-9D851FC18EAF}" sibTransId="{C0E1622C-8C5A-4899-BAD8-0FD201610D4F}"/>
    <dgm:cxn modelId="{F7182C35-C51E-4A31-8817-83F3ADCDAC3C}" type="presOf" srcId="{8A0E3127-1925-4118-82C2-24E8CFC112E0}" destId="{F88A7A77-E46F-4701-955D-D29BDF0C3140}" srcOrd="0" destOrd="2" presId="urn:diagrams.loki3.com/BracketList"/>
    <dgm:cxn modelId="{38F3F53D-CE5B-4118-92BA-D3C93EDF837C}" type="presOf" srcId="{0FB8805C-6BCA-4053-B2E3-93C52FB2DFF7}" destId="{8971802B-E45F-4028-B038-B23D68BE3C7B}" srcOrd="0" destOrd="1" presId="urn:diagrams.loki3.com/BracketList"/>
    <dgm:cxn modelId="{497EFE4E-374E-41E7-BFF3-36ECBE20BCBF}" type="presOf" srcId="{0E64CD68-8B6F-4179-B65B-AF78547BB230}" destId="{8971802B-E45F-4028-B038-B23D68BE3C7B}" srcOrd="0" destOrd="2" presId="urn:diagrams.loki3.com/BracketList"/>
    <dgm:cxn modelId="{510B8752-5ECC-47A8-A60F-624515190083}" srcId="{70471307-3984-468A-A50E-A6A38DAF0148}" destId="{7CC9BEF9-17DB-418B-8C75-CD87C953E62C}" srcOrd="0" destOrd="0" parTransId="{6A4A2954-C768-407D-BEC2-C8F506FB894C}" sibTransId="{F340AED6-4FFF-407A-BA9D-EBA38D2A8120}"/>
    <dgm:cxn modelId="{E3266059-4DF7-44DC-BA75-F5A664D4B3B0}" type="presOf" srcId="{ED7612B9-B357-4277-9959-2AB8C88B2608}" destId="{F88A7A77-E46F-4701-955D-D29BDF0C3140}" srcOrd="0" destOrd="1" presId="urn:diagrams.loki3.com/BracketList"/>
    <dgm:cxn modelId="{2DE0937A-5BDB-4F21-8954-9026F85979D3}" srcId="{D463D3A6-20F6-4E0F-9F96-ABF3EB792529}" destId="{ED7612B9-B357-4277-9959-2AB8C88B2608}" srcOrd="1" destOrd="0" parTransId="{0CE24E70-95EF-489D-AAA6-4B42423A7A8E}" sibTransId="{D4541C36-508D-415B-A6E7-51E9E74FB7AD}"/>
    <dgm:cxn modelId="{6A347B94-6CF1-4061-8AC2-21D7E61311F1}" type="presOf" srcId="{8A6D46D1-DCF6-4074-9001-FD6655242A0F}" destId="{8971802B-E45F-4028-B038-B23D68BE3C7B}" srcOrd="0" destOrd="3" presId="urn:diagrams.loki3.com/BracketList"/>
    <dgm:cxn modelId="{70580E9C-9D8C-46DE-A027-214D1DBB4057}" srcId="{7CC9BEF9-17DB-418B-8C75-CD87C953E62C}" destId="{0E64CD68-8B6F-4179-B65B-AF78547BB230}" srcOrd="2" destOrd="0" parTransId="{1343189A-2197-4D38-B616-77E7ED2F728D}" sibTransId="{F169FF5D-F32C-4A36-84AA-3296F741636B}"/>
    <dgm:cxn modelId="{B8CF08A4-19E9-4AD0-A74B-BE1A65768D01}" srcId="{7CC9BEF9-17DB-418B-8C75-CD87C953E62C}" destId="{8A6D46D1-DCF6-4074-9001-FD6655242A0F}" srcOrd="3" destOrd="0" parTransId="{5C443895-9D7A-42F0-8E48-BEC7EF262F62}" sibTransId="{57041CB9-9BA2-4C41-A309-702E390A3AC9}"/>
    <dgm:cxn modelId="{CA8C1AA4-65C3-4E91-9A87-C1CD0AF49A03}" srcId="{70471307-3984-468A-A50E-A6A38DAF0148}" destId="{D463D3A6-20F6-4E0F-9F96-ABF3EB792529}" srcOrd="1" destOrd="0" parTransId="{DB101636-A780-40E4-96DD-E94DAF1CCF77}" sibTransId="{AE45D0A7-00BE-4B82-83CB-1511712459BC}"/>
    <dgm:cxn modelId="{B0BA86B8-0444-4DCC-8931-39BE03919C68}" srcId="{7CC9BEF9-17DB-418B-8C75-CD87C953E62C}" destId="{DCF585D2-6712-4CD7-A574-63B6D5101D26}" srcOrd="0" destOrd="0" parTransId="{D490A5CE-CC49-4C31-AF60-6B691B5D4498}" sibTransId="{F799EB0E-8A1C-4134-9DA0-EA1F68398B8E}"/>
    <dgm:cxn modelId="{C33B78DC-0A2C-4D10-B136-52E7ACB44F4A}" type="presOf" srcId="{D463D3A6-20F6-4E0F-9F96-ABF3EB792529}" destId="{80B5A962-2AE7-45D0-B739-FE6D0A8E78EF}" srcOrd="0" destOrd="0" presId="urn:diagrams.loki3.com/BracketList"/>
    <dgm:cxn modelId="{38FE82E6-8090-400A-BDA3-F18E2CE82300}" type="presOf" srcId="{DCF585D2-6712-4CD7-A574-63B6D5101D26}" destId="{8971802B-E45F-4028-B038-B23D68BE3C7B}" srcOrd="0" destOrd="0" presId="urn:diagrams.loki3.com/BracketList"/>
    <dgm:cxn modelId="{8D84BCEC-F79F-46ED-98C5-9FDD9C05D4E0}" type="presOf" srcId="{DC1EDAC2-FAFA-44AE-A581-F3FD4BECAD39}" destId="{F88A7A77-E46F-4701-955D-D29BDF0C3140}" srcOrd="0" destOrd="0" presId="urn:diagrams.loki3.com/BracketList"/>
    <dgm:cxn modelId="{7B2CF3FC-95F6-4104-A14F-525E5BD4A10B}" srcId="{7CC9BEF9-17DB-418B-8C75-CD87C953E62C}" destId="{0FB8805C-6BCA-4053-B2E3-93C52FB2DFF7}" srcOrd="1" destOrd="0" parTransId="{7820C40B-08D2-4F47-9215-F36ABDB16929}" sibTransId="{1C2BFDF8-B901-482D-98A9-15AD35FA64D5}"/>
    <dgm:cxn modelId="{CB9E77FF-1FFB-489B-B96A-6676CF11D427}" type="presOf" srcId="{7CC9BEF9-17DB-418B-8C75-CD87C953E62C}" destId="{A2934B53-A918-4DB6-918A-BDA571E84F69}" srcOrd="0" destOrd="0" presId="urn:diagrams.loki3.com/BracketList"/>
    <dgm:cxn modelId="{B3AC47BC-EC77-4213-B101-83763C51FA15}" type="presParOf" srcId="{0CECC079-B60B-4CF7-A16A-CF3DCCFB9C73}" destId="{2C957FF1-5528-436F-B4A3-43BE3A5D9A2F}" srcOrd="0" destOrd="0" presId="urn:diagrams.loki3.com/BracketList"/>
    <dgm:cxn modelId="{E728CEFA-B102-47A7-9723-28684AE9D038}" type="presParOf" srcId="{2C957FF1-5528-436F-B4A3-43BE3A5D9A2F}" destId="{A2934B53-A918-4DB6-918A-BDA571E84F69}" srcOrd="0" destOrd="0" presId="urn:diagrams.loki3.com/BracketList"/>
    <dgm:cxn modelId="{25E5A10B-2AFD-4D20-A652-7EFD237B77AE}" type="presParOf" srcId="{2C957FF1-5528-436F-B4A3-43BE3A5D9A2F}" destId="{E8A7F930-D408-4D37-BA02-FB0E381FFC83}" srcOrd="1" destOrd="0" presId="urn:diagrams.loki3.com/BracketList"/>
    <dgm:cxn modelId="{383ADF24-9C36-442F-9C9B-C78A350A381B}" type="presParOf" srcId="{2C957FF1-5528-436F-B4A3-43BE3A5D9A2F}" destId="{02FC4656-0F26-4328-AAB0-884132E2D4A8}" srcOrd="2" destOrd="0" presId="urn:diagrams.loki3.com/BracketList"/>
    <dgm:cxn modelId="{359DE34B-D8AA-43B9-97F1-D5F91966A451}" type="presParOf" srcId="{2C957FF1-5528-436F-B4A3-43BE3A5D9A2F}" destId="{8971802B-E45F-4028-B038-B23D68BE3C7B}" srcOrd="3" destOrd="0" presId="urn:diagrams.loki3.com/BracketList"/>
    <dgm:cxn modelId="{6014ED8A-2542-43BD-99F0-FC645AE2C230}" type="presParOf" srcId="{0CECC079-B60B-4CF7-A16A-CF3DCCFB9C73}" destId="{72EFD0FD-3DFF-4CB2-AE0D-ECB14F862B83}" srcOrd="1" destOrd="0" presId="urn:diagrams.loki3.com/BracketList"/>
    <dgm:cxn modelId="{3FCA4DFB-F4E2-467E-9BB6-E6F035ED545B}" type="presParOf" srcId="{0CECC079-B60B-4CF7-A16A-CF3DCCFB9C73}" destId="{6DFFD64F-452E-4232-9C99-8226F3CD8EC1}" srcOrd="2" destOrd="0" presId="urn:diagrams.loki3.com/BracketList"/>
    <dgm:cxn modelId="{B4EC08DA-0BDD-4F0A-870E-6B23DA92233C}" type="presParOf" srcId="{6DFFD64F-452E-4232-9C99-8226F3CD8EC1}" destId="{80B5A962-2AE7-45D0-B739-FE6D0A8E78EF}" srcOrd="0" destOrd="0" presId="urn:diagrams.loki3.com/BracketList"/>
    <dgm:cxn modelId="{C7C0A5A5-CEAE-4713-BF5D-09C4323DEF02}" type="presParOf" srcId="{6DFFD64F-452E-4232-9C99-8226F3CD8EC1}" destId="{8C758BD2-525A-40FA-8AF6-3FC3140F7163}" srcOrd="1" destOrd="0" presId="urn:diagrams.loki3.com/BracketList"/>
    <dgm:cxn modelId="{CFAA5BC3-E01D-4E26-BF3F-0ED24B782506}" type="presParOf" srcId="{6DFFD64F-452E-4232-9C99-8226F3CD8EC1}" destId="{D1243A08-910E-4A65-A61C-0B4929D9862A}" srcOrd="2" destOrd="0" presId="urn:diagrams.loki3.com/BracketList"/>
    <dgm:cxn modelId="{D950635A-DB0E-4B82-AB5F-80BDF5C1CE32}" type="presParOf" srcId="{6DFFD64F-452E-4232-9C99-8226F3CD8EC1}" destId="{F88A7A77-E46F-4701-955D-D29BDF0C314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34AC09-EE54-4A9E-B7BB-43FC9E3DD1AC}"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en-US"/>
        </a:p>
      </dgm:t>
    </dgm:pt>
    <dgm:pt modelId="{E635E255-29B2-4E6E-812F-63A05671B014}">
      <dgm:prSet phldrT="[Text]" custT="1"/>
      <dgm:spPr/>
      <dgm:t>
        <a:bodyPr/>
        <a:lstStyle/>
        <a:p>
          <a:r>
            <a:rPr lang="en-US" sz="1200" b="1"/>
            <a:t>Step1</a:t>
          </a:r>
        </a:p>
        <a:p>
          <a:r>
            <a:rPr lang="en-US" sz="1200" b="1">
              <a:latin typeface="+mn-lt"/>
            </a:rPr>
            <a:t>Pre-Certification Planning &amp; Evaluation</a:t>
          </a:r>
          <a:endParaRPr lang="en-US" sz="1200" b="1"/>
        </a:p>
      </dgm:t>
    </dgm:pt>
    <dgm:pt modelId="{801D504A-9AFB-480C-B0FD-8E6FAA2F59EF}" type="parTrans" cxnId="{9CCD9676-465F-4821-A8F3-BB11BFE92959}">
      <dgm:prSet/>
      <dgm:spPr/>
      <dgm:t>
        <a:bodyPr/>
        <a:lstStyle/>
        <a:p>
          <a:endParaRPr lang="en-US" sz="1200" b="1"/>
        </a:p>
      </dgm:t>
    </dgm:pt>
    <dgm:pt modelId="{BFD45261-6D22-4D29-BD1B-0D527B5DA554}" type="sibTrans" cxnId="{9CCD9676-465F-4821-A8F3-BB11BFE92959}">
      <dgm:prSet/>
      <dgm:spPr/>
      <dgm:t>
        <a:bodyPr/>
        <a:lstStyle/>
        <a:p>
          <a:endParaRPr lang="en-US" sz="1200" b="1"/>
        </a:p>
      </dgm:t>
    </dgm:pt>
    <dgm:pt modelId="{027B255F-7A52-43F0-9B8F-150883556A56}">
      <dgm:prSet phldrT="[Text]" custT="1"/>
      <dgm:spPr/>
      <dgm:t>
        <a:bodyPr/>
        <a:lstStyle/>
        <a:p>
          <a:r>
            <a:rPr lang="en-US" sz="1200" b="1"/>
            <a:t>Step 2</a:t>
          </a:r>
        </a:p>
        <a:p>
          <a:r>
            <a:rPr lang="en-US" sz="1200" b="1">
              <a:latin typeface="+mn-lt"/>
            </a:rPr>
            <a:t>Submission of CORE Pledge</a:t>
          </a:r>
          <a:endParaRPr lang="en-US" sz="1200" b="1"/>
        </a:p>
      </dgm:t>
    </dgm:pt>
    <dgm:pt modelId="{7C209F1B-BDF9-46C9-A90D-40F942EF1A9D}" type="parTrans" cxnId="{E7E2448E-6C50-40F8-B70C-C65D53669EC8}">
      <dgm:prSet/>
      <dgm:spPr/>
      <dgm:t>
        <a:bodyPr/>
        <a:lstStyle/>
        <a:p>
          <a:endParaRPr lang="en-US" sz="1200" b="1"/>
        </a:p>
      </dgm:t>
    </dgm:pt>
    <dgm:pt modelId="{0014E3A2-DE78-4031-9EF1-1D5C6F503F01}" type="sibTrans" cxnId="{E7E2448E-6C50-40F8-B70C-C65D53669EC8}">
      <dgm:prSet/>
      <dgm:spPr/>
      <dgm:t>
        <a:bodyPr/>
        <a:lstStyle/>
        <a:p>
          <a:endParaRPr lang="en-US" sz="1200" b="1"/>
        </a:p>
      </dgm:t>
    </dgm:pt>
    <dgm:pt modelId="{6DAAD2F8-1F0C-457E-B3C6-E01B149123E5}">
      <dgm:prSet phldrT="[Text]" custT="1"/>
      <dgm:spPr/>
      <dgm:t>
        <a:bodyPr/>
        <a:lstStyle/>
        <a:p>
          <a:r>
            <a:rPr lang="en-US" sz="1200" b="1"/>
            <a:t>Step 3</a:t>
          </a:r>
        </a:p>
        <a:p>
          <a:r>
            <a:rPr lang="en-US" sz="1200" b="1">
              <a:latin typeface="+mn-lt"/>
            </a:rPr>
            <a:t>CORE Certification Testing</a:t>
          </a:r>
          <a:endParaRPr lang="en-US" sz="1200" b="1"/>
        </a:p>
      </dgm:t>
    </dgm:pt>
    <dgm:pt modelId="{F0C29A43-8C07-4CE6-8151-24D65E1D5B68}" type="parTrans" cxnId="{BDDEF33A-87BD-49AA-9DE9-9C5CE3610267}">
      <dgm:prSet/>
      <dgm:spPr/>
      <dgm:t>
        <a:bodyPr/>
        <a:lstStyle/>
        <a:p>
          <a:endParaRPr lang="en-US" sz="1200" b="1"/>
        </a:p>
      </dgm:t>
    </dgm:pt>
    <dgm:pt modelId="{74A643D1-8CA4-48B2-95DD-F1FD762EF2ED}" type="sibTrans" cxnId="{BDDEF33A-87BD-49AA-9DE9-9C5CE3610267}">
      <dgm:prSet/>
      <dgm:spPr/>
      <dgm:t>
        <a:bodyPr/>
        <a:lstStyle/>
        <a:p>
          <a:endParaRPr lang="en-US" sz="1200" b="1"/>
        </a:p>
      </dgm:t>
    </dgm:pt>
    <dgm:pt modelId="{4BCFA2F3-AD4D-4B01-AA6D-D2F8B26DDDAE}">
      <dgm:prSet custT="1"/>
      <dgm:spPr/>
      <dgm:t>
        <a:bodyPr/>
        <a:lstStyle/>
        <a:p>
          <a:r>
            <a:rPr lang="en-US" sz="1200" b="1"/>
            <a:t>Step 4: </a:t>
          </a:r>
        </a:p>
        <a:p>
          <a:r>
            <a:rPr lang="en-US" sz="1200" b="1">
              <a:latin typeface="+mn-lt"/>
            </a:rPr>
            <a:t>Submission of CORE Certification Seal Application</a:t>
          </a:r>
        </a:p>
      </dgm:t>
    </dgm:pt>
    <dgm:pt modelId="{3C4816FC-FD97-451C-9F88-A242D3C505B7}" type="parTrans" cxnId="{BB9A360C-8EFC-462A-AFE2-1DFE35971C11}">
      <dgm:prSet/>
      <dgm:spPr/>
      <dgm:t>
        <a:bodyPr/>
        <a:lstStyle/>
        <a:p>
          <a:endParaRPr lang="en-US" sz="1200" b="1"/>
        </a:p>
      </dgm:t>
    </dgm:pt>
    <dgm:pt modelId="{3D5D6A14-1CFD-41FF-9D20-BD734985B394}" type="sibTrans" cxnId="{BB9A360C-8EFC-462A-AFE2-1DFE35971C11}">
      <dgm:prSet/>
      <dgm:spPr/>
      <dgm:t>
        <a:bodyPr/>
        <a:lstStyle/>
        <a:p>
          <a:endParaRPr lang="en-US" sz="1200" b="1"/>
        </a:p>
      </dgm:t>
    </dgm:pt>
    <dgm:pt modelId="{0B9FD414-54EF-42EF-827F-71BFD3615C12}">
      <dgm:prSet custT="1"/>
      <dgm:spPr/>
      <dgm:t>
        <a:bodyPr/>
        <a:lstStyle/>
        <a:p>
          <a:r>
            <a:rPr lang="en-US" sz="1200" b="1" dirty="0"/>
            <a:t>Application Approval &amp; CORE Certification Seal Distribution</a:t>
          </a:r>
        </a:p>
      </dgm:t>
    </dgm:pt>
    <dgm:pt modelId="{1814F610-3DB2-4C16-A055-C50EF5A365BC}" type="parTrans" cxnId="{79F6D41C-846E-4AEC-89CB-A5DFA8997E5A}">
      <dgm:prSet/>
      <dgm:spPr/>
      <dgm:t>
        <a:bodyPr/>
        <a:lstStyle/>
        <a:p>
          <a:endParaRPr lang="en-US" sz="1200" b="1"/>
        </a:p>
      </dgm:t>
    </dgm:pt>
    <dgm:pt modelId="{9371C616-1C75-4180-AB3A-AA39C3AFACEB}" type="sibTrans" cxnId="{79F6D41C-846E-4AEC-89CB-A5DFA8997E5A}">
      <dgm:prSet/>
      <dgm:spPr/>
      <dgm:t>
        <a:bodyPr/>
        <a:lstStyle/>
        <a:p>
          <a:endParaRPr lang="en-US" sz="1200" b="1"/>
        </a:p>
      </dgm:t>
    </dgm:pt>
    <dgm:pt modelId="{C1A39736-CB60-42FC-8F1B-02F9D5B83BEA}" type="pres">
      <dgm:prSet presAssocID="{A234AC09-EE54-4A9E-B7BB-43FC9E3DD1AC}" presName="CompostProcess" presStyleCnt="0">
        <dgm:presLayoutVars>
          <dgm:dir/>
          <dgm:resizeHandles val="exact"/>
        </dgm:presLayoutVars>
      </dgm:prSet>
      <dgm:spPr/>
    </dgm:pt>
    <dgm:pt modelId="{AF192066-7B8C-4108-B287-28D17ECA8338}" type="pres">
      <dgm:prSet presAssocID="{A234AC09-EE54-4A9E-B7BB-43FC9E3DD1AC}" presName="arrow" presStyleLbl="bgShp" presStyleIdx="0" presStyleCnt="1" custLinFactNeighborX="-156" custLinFactNeighborY="-12574"/>
      <dgm:spPr/>
    </dgm:pt>
    <dgm:pt modelId="{FCEB2058-B94A-4B59-AE69-5C313005858E}" type="pres">
      <dgm:prSet presAssocID="{A234AC09-EE54-4A9E-B7BB-43FC9E3DD1AC}" presName="linearProcess" presStyleCnt="0"/>
      <dgm:spPr/>
    </dgm:pt>
    <dgm:pt modelId="{64B8DC92-2BFB-4C35-9B4E-A3CCCDAF9386}" type="pres">
      <dgm:prSet presAssocID="{E635E255-29B2-4E6E-812F-63A05671B014}" presName="textNode" presStyleLbl="node1" presStyleIdx="0" presStyleCnt="5" custLinFactNeighborX="28401">
        <dgm:presLayoutVars>
          <dgm:bulletEnabled val="1"/>
        </dgm:presLayoutVars>
      </dgm:prSet>
      <dgm:spPr/>
    </dgm:pt>
    <dgm:pt modelId="{E21852E3-3CE2-4E89-B349-1D5F0FE36FD2}" type="pres">
      <dgm:prSet presAssocID="{BFD45261-6D22-4D29-BD1B-0D527B5DA554}" presName="sibTrans" presStyleCnt="0"/>
      <dgm:spPr/>
    </dgm:pt>
    <dgm:pt modelId="{C364E21D-9E08-4C4A-B215-83EEBF8F8360}" type="pres">
      <dgm:prSet presAssocID="{027B255F-7A52-43F0-9B8F-150883556A56}" presName="textNode" presStyleLbl="node1" presStyleIdx="1" presStyleCnt="5" custLinFactNeighborX="-7256">
        <dgm:presLayoutVars>
          <dgm:bulletEnabled val="1"/>
        </dgm:presLayoutVars>
      </dgm:prSet>
      <dgm:spPr/>
    </dgm:pt>
    <dgm:pt modelId="{C0C10918-3A76-4F77-80F1-A5E5435DD706}" type="pres">
      <dgm:prSet presAssocID="{0014E3A2-DE78-4031-9EF1-1D5C6F503F01}" presName="sibTrans" presStyleCnt="0"/>
      <dgm:spPr/>
    </dgm:pt>
    <dgm:pt modelId="{BA3A38DB-5BE0-4328-974A-53FB8BEDC6F1}" type="pres">
      <dgm:prSet presAssocID="{6DAAD2F8-1F0C-457E-B3C6-E01B149123E5}" presName="textNode" presStyleLbl="node1" presStyleIdx="2" presStyleCnt="5" custLinFactNeighborX="-7256">
        <dgm:presLayoutVars>
          <dgm:bulletEnabled val="1"/>
        </dgm:presLayoutVars>
      </dgm:prSet>
      <dgm:spPr/>
    </dgm:pt>
    <dgm:pt modelId="{15E25BAC-06EB-481E-87EC-4F13731E4985}" type="pres">
      <dgm:prSet presAssocID="{74A643D1-8CA4-48B2-95DD-F1FD762EF2ED}" presName="sibTrans" presStyleCnt="0"/>
      <dgm:spPr/>
    </dgm:pt>
    <dgm:pt modelId="{C14A2D3E-BAD3-474E-ABF2-9A67DF411C1E}" type="pres">
      <dgm:prSet presAssocID="{4BCFA2F3-AD4D-4B01-AA6D-D2F8B26DDDAE}" presName="textNode" presStyleLbl="node1" presStyleIdx="3" presStyleCnt="5" custLinFactNeighborX="-10884">
        <dgm:presLayoutVars>
          <dgm:bulletEnabled val="1"/>
        </dgm:presLayoutVars>
      </dgm:prSet>
      <dgm:spPr/>
    </dgm:pt>
    <dgm:pt modelId="{604A7C16-15E2-4480-9784-1294D5240CC1}" type="pres">
      <dgm:prSet presAssocID="{3D5D6A14-1CFD-41FF-9D20-BD734985B394}" presName="sibTrans" presStyleCnt="0"/>
      <dgm:spPr/>
    </dgm:pt>
    <dgm:pt modelId="{63588BB1-5DB5-476D-AD7D-FEDF748B8FFD}" type="pres">
      <dgm:prSet presAssocID="{0B9FD414-54EF-42EF-827F-71BFD3615C12}" presName="textNode" presStyleLbl="node1" presStyleIdx="4" presStyleCnt="5" custScaleX="74557" custScaleY="151408" custLinFactNeighborX="-42990" custLinFactNeighborY="-4696">
        <dgm:presLayoutVars>
          <dgm:bulletEnabled val="1"/>
        </dgm:presLayoutVars>
      </dgm:prSet>
      <dgm:spPr/>
    </dgm:pt>
  </dgm:ptLst>
  <dgm:cxnLst>
    <dgm:cxn modelId="{BB9A360C-8EFC-462A-AFE2-1DFE35971C11}" srcId="{A234AC09-EE54-4A9E-B7BB-43FC9E3DD1AC}" destId="{4BCFA2F3-AD4D-4B01-AA6D-D2F8B26DDDAE}" srcOrd="3" destOrd="0" parTransId="{3C4816FC-FD97-451C-9F88-A242D3C505B7}" sibTransId="{3D5D6A14-1CFD-41FF-9D20-BD734985B394}"/>
    <dgm:cxn modelId="{79F6D41C-846E-4AEC-89CB-A5DFA8997E5A}" srcId="{A234AC09-EE54-4A9E-B7BB-43FC9E3DD1AC}" destId="{0B9FD414-54EF-42EF-827F-71BFD3615C12}" srcOrd="4" destOrd="0" parTransId="{1814F610-3DB2-4C16-A055-C50EF5A365BC}" sibTransId="{9371C616-1C75-4180-AB3A-AA39C3AFACEB}"/>
    <dgm:cxn modelId="{BDDEF33A-87BD-49AA-9DE9-9C5CE3610267}" srcId="{A234AC09-EE54-4A9E-B7BB-43FC9E3DD1AC}" destId="{6DAAD2F8-1F0C-457E-B3C6-E01B149123E5}" srcOrd="2" destOrd="0" parTransId="{F0C29A43-8C07-4CE6-8151-24D65E1D5B68}" sibTransId="{74A643D1-8CA4-48B2-95DD-F1FD762EF2ED}"/>
    <dgm:cxn modelId="{352B256A-AF1F-4AAE-8E6B-BE79A19106ED}" type="presOf" srcId="{6DAAD2F8-1F0C-457E-B3C6-E01B149123E5}" destId="{BA3A38DB-5BE0-4328-974A-53FB8BEDC6F1}" srcOrd="0" destOrd="0" presId="urn:microsoft.com/office/officeart/2005/8/layout/hProcess9"/>
    <dgm:cxn modelId="{9CCD9676-465F-4821-A8F3-BB11BFE92959}" srcId="{A234AC09-EE54-4A9E-B7BB-43FC9E3DD1AC}" destId="{E635E255-29B2-4E6E-812F-63A05671B014}" srcOrd="0" destOrd="0" parTransId="{801D504A-9AFB-480C-B0FD-8E6FAA2F59EF}" sibTransId="{BFD45261-6D22-4D29-BD1B-0D527B5DA554}"/>
    <dgm:cxn modelId="{CC945D8C-2BD0-4BFF-91AE-6E4D0561308F}" type="presOf" srcId="{E635E255-29B2-4E6E-812F-63A05671B014}" destId="{64B8DC92-2BFB-4C35-9B4E-A3CCCDAF9386}" srcOrd="0" destOrd="0" presId="urn:microsoft.com/office/officeart/2005/8/layout/hProcess9"/>
    <dgm:cxn modelId="{E7E2448E-6C50-40F8-B70C-C65D53669EC8}" srcId="{A234AC09-EE54-4A9E-B7BB-43FC9E3DD1AC}" destId="{027B255F-7A52-43F0-9B8F-150883556A56}" srcOrd="1" destOrd="0" parTransId="{7C209F1B-BDF9-46C9-A90D-40F942EF1A9D}" sibTransId="{0014E3A2-DE78-4031-9EF1-1D5C6F503F01}"/>
    <dgm:cxn modelId="{396D9099-1CE0-41BE-AD6F-9417515179D6}" type="presOf" srcId="{027B255F-7A52-43F0-9B8F-150883556A56}" destId="{C364E21D-9E08-4C4A-B215-83EEBF8F8360}" srcOrd="0" destOrd="0" presId="urn:microsoft.com/office/officeart/2005/8/layout/hProcess9"/>
    <dgm:cxn modelId="{35665FAC-FF23-4F80-A074-A30894FA44EC}" type="presOf" srcId="{0B9FD414-54EF-42EF-827F-71BFD3615C12}" destId="{63588BB1-5DB5-476D-AD7D-FEDF748B8FFD}" srcOrd="0" destOrd="0" presId="urn:microsoft.com/office/officeart/2005/8/layout/hProcess9"/>
    <dgm:cxn modelId="{1F2517D0-4601-47E6-999E-1F8721766EA0}" type="presOf" srcId="{A234AC09-EE54-4A9E-B7BB-43FC9E3DD1AC}" destId="{C1A39736-CB60-42FC-8F1B-02F9D5B83BEA}" srcOrd="0" destOrd="0" presId="urn:microsoft.com/office/officeart/2005/8/layout/hProcess9"/>
    <dgm:cxn modelId="{774EA7F3-DA76-46D9-89FD-965BE8184DA5}" type="presOf" srcId="{4BCFA2F3-AD4D-4B01-AA6D-D2F8B26DDDAE}" destId="{C14A2D3E-BAD3-474E-ABF2-9A67DF411C1E}" srcOrd="0" destOrd="0" presId="urn:microsoft.com/office/officeart/2005/8/layout/hProcess9"/>
    <dgm:cxn modelId="{AAE7282B-3D1E-49FA-8F05-14A73F8E9AF7}" type="presParOf" srcId="{C1A39736-CB60-42FC-8F1B-02F9D5B83BEA}" destId="{AF192066-7B8C-4108-B287-28D17ECA8338}" srcOrd="0" destOrd="0" presId="urn:microsoft.com/office/officeart/2005/8/layout/hProcess9"/>
    <dgm:cxn modelId="{5D470D1A-14B2-45E3-905E-991699A1F88E}" type="presParOf" srcId="{C1A39736-CB60-42FC-8F1B-02F9D5B83BEA}" destId="{FCEB2058-B94A-4B59-AE69-5C313005858E}" srcOrd="1" destOrd="0" presId="urn:microsoft.com/office/officeart/2005/8/layout/hProcess9"/>
    <dgm:cxn modelId="{564B5D74-FD5A-4331-81CB-2E1E4318C096}" type="presParOf" srcId="{FCEB2058-B94A-4B59-AE69-5C313005858E}" destId="{64B8DC92-2BFB-4C35-9B4E-A3CCCDAF9386}" srcOrd="0" destOrd="0" presId="urn:microsoft.com/office/officeart/2005/8/layout/hProcess9"/>
    <dgm:cxn modelId="{FF6CDB77-DBDF-4A8A-8F47-AF9C2E5C9812}" type="presParOf" srcId="{FCEB2058-B94A-4B59-AE69-5C313005858E}" destId="{E21852E3-3CE2-4E89-B349-1D5F0FE36FD2}" srcOrd="1" destOrd="0" presId="urn:microsoft.com/office/officeart/2005/8/layout/hProcess9"/>
    <dgm:cxn modelId="{965B9D64-8D8F-413B-9783-5ECC8CF65138}" type="presParOf" srcId="{FCEB2058-B94A-4B59-AE69-5C313005858E}" destId="{C364E21D-9E08-4C4A-B215-83EEBF8F8360}" srcOrd="2" destOrd="0" presId="urn:microsoft.com/office/officeart/2005/8/layout/hProcess9"/>
    <dgm:cxn modelId="{BFE389A7-23B2-4B2B-BD39-A74C9DD719C1}" type="presParOf" srcId="{FCEB2058-B94A-4B59-AE69-5C313005858E}" destId="{C0C10918-3A76-4F77-80F1-A5E5435DD706}" srcOrd="3" destOrd="0" presId="urn:microsoft.com/office/officeart/2005/8/layout/hProcess9"/>
    <dgm:cxn modelId="{7EA96CCD-02E8-4CEA-9955-2389119C4954}" type="presParOf" srcId="{FCEB2058-B94A-4B59-AE69-5C313005858E}" destId="{BA3A38DB-5BE0-4328-974A-53FB8BEDC6F1}" srcOrd="4" destOrd="0" presId="urn:microsoft.com/office/officeart/2005/8/layout/hProcess9"/>
    <dgm:cxn modelId="{96A46685-AE81-411A-9AB7-44E2035BA3C1}" type="presParOf" srcId="{FCEB2058-B94A-4B59-AE69-5C313005858E}" destId="{15E25BAC-06EB-481E-87EC-4F13731E4985}" srcOrd="5" destOrd="0" presId="urn:microsoft.com/office/officeart/2005/8/layout/hProcess9"/>
    <dgm:cxn modelId="{8583083F-2DA3-442A-AA65-067ECC43FBF9}" type="presParOf" srcId="{FCEB2058-B94A-4B59-AE69-5C313005858E}" destId="{C14A2D3E-BAD3-474E-ABF2-9A67DF411C1E}" srcOrd="6" destOrd="0" presId="urn:microsoft.com/office/officeart/2005/8/layout/hProcess9"/>
    <dgm:cxn modelId="{663C8A02-FA27-4485-8BDC-5CB8BA5573BA}" type="presParOf" srcId="{FCEB2058-B94A-4B59-AE69-5C313005858E}" destId="{604A7C16-15E2-4480-9784-1294D5240CC1}" srcOrd="7" destOrd="0" presId="urn:microsoft.com/office/officeart/2005/8/layout/hProcess9"/>
    <dgm:cxn modelId="{C37F4486-A08B-4A86-AD00-B5016BEE0021}" type="presParOf" srcId="{FCEB2058-B94A-4B59-AE69-5C313005858E}" destId="{63588BB1-5DB5-476D-AD7D-FEDF748B8FF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34B53-A918-4DB6-918A-BDA571E84F69}">
      <dsp:nvSpPr>
        <dsp:cNvPr id="0" name=""/>
        <dsp:cNvSpPr/>
      </dsp:nvSpPr>
      <dsp:spPr>
        <a:xfrm>
          <a:off x="10699" y="339949"/>
          <a:ext cx="1179250"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US" sz="1300" kern="1200" dirty="0"/>
            <a:t>Transactions Tracked Since 2015</a:t>
          </a:r>
        </a:p>
      </dsp:txBody>
      <dsp:txXfrm>
        <a:off x="10699" y="339949"/>
        <a:ext cx="1179250" cy="851400"/>
      </dsp:txXfrm>
    </dsp:sp>
    <dsp:sp modelId="{E8A7F930-D408-4D37-BA02-FB0E381FFC83}">
      <dsp:nvSpPr>
        <dsp:cNvPr id="0" name=""/>
        <dsp:cNvSpPr/>
      </dsp:nvSpPr>
      <dsp:spPr>
        <a:xfrm>
          <a:off x="1177842" y="130625"/>
          <a:ext cx="197004" cy="1355387"/>
        </a:xfrm>
        <a:prstGeom prst="leftBrace">
          <a:avLst>
            <a:gd name="adj1" fmla="val 35000"/>
            <a:gd name="adj2" fmla="val 50000"/>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71802B-E45F-4028-B038-B23D68BE3C7B}">
      <dsp:nvSpPr>
        <dsp:cNvPr id="0" name=""/>
        <dsp:cNvSpPr/>
      </dsp:nvSpPr>
      <dsp:spPr>
        <a:xfrm>
          <a:off x="1460399" y="0"/>
          <a:ext cx="3876956" cy="1553684"/>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ts val="400"/>
            </a:spcAft>
            <a:buChar char="•"/>
          </a:pPr>
          <a:r>
            <a:rPr lang="en-US" sz="1200" b="1" i="0" u="none" kern="1200" dirty="0"/>
            <a:t>Claim Submission </a:t>
          </a:r>
          <a:r>
            <a:rPr lang="en-US" sz="1200" b="0" i="0" u="none" kern="1200" dirty="0"/>
            <a:t>(837)</a:t>
          </a:r>
          <a:endParaRPr lang="en-US" sz="1200" kern="1200" dirty="0"/>
        </a:p>
        <a:p>
          <a:pPr marL="114300" lvl="1" indent="-114300" algn="l" defTabSz="533400">
            <a:lnSpc>
              <a:spcPct val="90000"/>
            </a:lnSpc>
            <a:spcBef>
              <a:spcPct val="0"/>
            </a:spcBef>
            <a:spcAft>
              <a:spcPts val="400"/>
            </a:spcAft>
            <a:buChar char="•"/>
          </a:pPr>
          <a:r>
            <a:rPr lang="en-US" sz="1200" b="1" i="0" u="none" kern="1200" dirty="0"/>
            <a:t>Eligibility and Benefit Verification </a:t>
          </a:r>
          <a:r>
            <a:rPr lang="en-US" sz="1200" b="0" i="0" u="none" kern="1200" dirty="0"/>
            <a:t>(270/271)</a:t>
          </a:r>
          <a:r>
            <a:rPr lang="en-US" sz="1200" b="1" i="0" u="none" kern="1200" baseline="30000" dirty="0"/>
            <a:t>†</a:t>
          </a:r>
        </a:p>
        <a:p>
          <a:pPr marL="114300" lvl="1" indent="-114300" algn="l" defTabSz="533400">
            <a:lnSpc>
              <a:spcPct val="90000"/>
            </a:lnSpc>
            <a:spcBef>
              <a:spcPct val="0"/>
            </a:spcBef>
            <a:spcAft>
              <a:spcPts val="400"/>
            </a:spcAft>
            <a:buChar char="•"/>
          </a:pPr>
          <a:r>
            <a:rPr lang="en-US" sz="1200" b="1" i="0" u="none" kern="1200" dirty="0"/>
            <a:t>Claim Status Inquiry </a:t>
          </a:r>
          <a:r>
            <a:rPr lang="en-US" sz="1200" b="0" i="0" u="none" kern="1200" dirty="0"/>
            <a:t>(276/277)</a:t>
          </a:r>
          <a:r>
            <a:rPr lang="en-US" sz="1200" b="1" i="0" u="none" kern="1200" baseline="30000" dirty="0"/>
            <a:t>†</a:t>
          </a:r>
          <a:endParaRPr lang="en-US" sz="1200" b="1" kern="1200" dirty="0"/>
        </a:p>
        <a:p>
          <a:pPr marL="114300" lvl="1" indent="-114300" algn="l" defTabSz="533400">
            <a:lnSpc>
              <a:spcPct val="90000"/>
            </a:lnSpc>
            <a:spcBef>
              <a:spcPct val="0"/>
            </a:spcBef>
            <a:spcAft>
              <a:spcPts val="400"/>
            </a:spcAft>
            <a:buChar char="•"/>
          </a:pPr>
          <a:r>
            <a:rPr lang="en-US" sz="1200" b="1" i="0" u="none" kern="1200" dirty="0"/>
            <a:t>Claim Payment </a:t>
          </a:r>
          <a:r>
            <a:rPr lang="en-US" sz="1200" b="0" i="0" u="none" kern="1200" dirty="0"/>
            <a:t>(NACHA/CCD+)</a:t>
          </a:r>
          <a:r>
            <a:rPr lang="en-US" sz="1200" b="1" i="0" u="none" kern="1200" baseline="30000" dirty="0"/>
            <a:t>†</a:t>
          </a:r>
          <a:endParaRPr lang="en-US" sz="1200" kern="1200" dirty="0"/>
        </a:p>
      </dsp:txBody>
      <dsp:txXfrm>
        <a:off x="1460399" y="0"/>
        <a:ext cx="3876956" cy="1553684"/>
      </dsp:txXfrm>
    </dsp:sp>
    <dsp:sp modelId="{80B5A962-2AE7-45D0-B739-FE6D0A8E78EF}">
      <dsp:nvSpPr>
        <dsp:cNvPr id="0" name=""/>
        <dsp:cNvSpPr/>
      </dsp:nvSpPr>
      <dsp:spPr>
        <a:xfrm>
          <a:off x="614" y="1939994"/>
          <a:ext cx="1163057" cy="85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en-US" sz="1300" kern="1200" dirty="0"/>
            <a:t>Transactions Added in 2016</a:t>
          </a:r>
        </a:p>
      </dsp:txBody>
      <dsp:txXfrm>
        <a:off x="614" y="1939994"/>
        <a:ext cx="1163057" cy="851400"/>
      </dsp:txXfrm>
    </dsp:sp>
    <dsp:sp modelId="{8C758BD2-525A-40FA-8AF6-3FC3140F7163}">
      <dsp:nvSpPr>
        <dsp:cNvPr id="0" name=""/>
        <dsp:cNvSpPr/>
      </dsp:nvSpPr>
      <dsp:spPr>
        <a:xfrm>
          <a:off x="1163671" y="1787218"/>
          <a:ext cx="176670" cy="1156952"/>
        </a:xfrm>
        <a:prstGeom prst="leftBrace">
          <a:avLst>
            <a:gd name="adj1" fmla="val 35000"/>
            <a:gd name="adj2" fmla="val 50000"/>
          </a:avLst>
        </a:prstGeom>
        <a:noFill/>
        <a:ln w="9525" cap="flat" cmpd="sng" algn="ctr">
          <a:solidFill>
            <a:schemeClr val="accent3"/>
          </a:solidFill>
          <a:prstDash val="solid"/>
        </a:ln>
        <a:effectLst/>
      </dsp:spPr>
      <dsp:style>
        <a:lnRef idx="1">
          <a:scrgbClr r="0" g="0" b="0"/>
        </a:lnRef>
        <a:fillRef idx="0">
          <a:scrgbClr r="0" g="0" b="0"/>
        </a:fillRef>
        <a:effectRef idx="0">
          <a:scrgbClr r="0" g="0" b="0"/>
        </a:effectRef>
        <a:fontRef idx="minor"/>
      </dsp:style>
    </dsp:sp>
    <dsp:sp modelId="{F88A7A77-E46F-4701-955D-D29BDF0C3140}">
      <dsp:nvSpPr>
        <dsp:cNvPr id="0" name=""/>
        <dsp:cNvSpPr/>
      </dsp:nvSpPr>
      <dsp:spPr>
        <a:xfrm>
          <a:off x="1433387" y="1730751"/>
          <a:ext cx="3912668" cy="1269886"/>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ts val="400"/>
            </a:spcAft>
            <a:buChar char="•"/>
          </a:pPr>
          <a:r>
            <a:rPr lang="en-US" sz="1200" b="1" i="0" u="none" kern="1200" dirty="0"/>
            <a:t>Remittance Advice </a:t>
          </a:r>
          <a:r>
            <a:rPr lang="en-US" sz="1200" b="0" i="0" u="none" kern="1200" dirty="0"/>
            <a:t>(835)</a:t>
          </a:r>
          <a:r>
            <a:rPr lang="en-US" sz="1200" b="1" i="0" u="none" kern="1200" baseline="30000" dirty="0"/>
            <a:t>†</a:t>
          </a:r>
          <a:endParaRPr lang="en-US" sz="1200" kern="1200" dirty="0"/>
        </a:p>
        <a:p>
          <a:pPr marL="114300" lvl="1" indent="-114300" algn="l" defTabSz="533400" rtl="0">
            <a:lnSpc>
              <a:spcPct val="90000"/>
            </a:lnSpc>
            <a:spcBef>
              <a:spcPct val="0"/>
            </a:spcBef>
            <a:spcAft>
              <a:spcPts val="400"/>
            </a:spcAft>
            <a:buChar char="•"/>
          </a:pPr>
          <a:r>
            <a:rPr lang="en-US" sz="1200" b="1" i="0" u="none" kern="1200" dirty="0"/>
            <a:t>Claim Attachments </a:t>
          </a:r>
          <a:r>
            <a:rPr lang="en-US" sz="1200" b="0" i="0" u="none" kern="1200" dirty="0"/>
            <a:t>(X12 or HL7)</a:t>
          </a:r>
          <a:endParaRPr lang="en-US" sz="1200" kern="1200" dirty="0"/>
        </a:p>
        <a:p>
          <a:pPr marL="114300" lvl="1" indent="-114300" algn="l" defTabSz="533400">
            <a:lnSpc>
              <a:spcPct val="90000"/>
            </a:lnSpc>
            <a:spcBef>
              <a:spcPct val="0"/>
            </a:spcBef>
            <a:spcAft>
              <a:spcPts val="400"/>
            </a:spcAft>
            <a:buChar char="•"/>
          </a:pPr>
          <a:r>
            <a:rPr lang="en-US" sz="1200" b="1" i="0" u="none" kern="1200" dirty="0"/>
            <a:t>Transaction Acknowledgements for 277CA for 837 and 999 Functional Acknowledgement for  270, 276, and 278 or a Proprietary Acknowledgment</a:t>
          </a:r>
          <a:endParaRPr lang="en-US" sz="1200" kern="1200" dirty="0"/>
        </a:p>
      </dsp:txBody>
      <dsp:txXfrm>
        <a:off x="1433387" y="1730751"/>
        <a:ext cx="3912668" cy="1269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92066-7B8C-4108-B287-28D17ECA8338}">
      <dsp:nvSpPr>
        <dsp:cNvPr id="0" name=""/>
        <dsp:cNvSpPr/>
      </dsp:nvSpPr>
      <dsp:spPr>
        <a:xfrm>
          <a:off x="663310" y="0"/>
          <a:ext cx="7652824" cy="200968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8DC92-2BFB-4C35-9B4E-A3CCCDAF9386}">
      <dsp:nvSpPr>
        <dsp:cNvPr id="0" name=""/>
        <dsp:cNvSpPr/>
      </dsp:nvSpPr>
      <dsp:spPr>
        <a:xfrm>
          <a:off x="83438" y="602906"/>
          <a:ext cx="1661746" cy="8038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Step1</a:t>
          </a:r>
        </a:p>
        <a:p>
          <a:pPr marL="0" lvl="0" indent="0" algn="ctr" defTabSz="533400">
            <a:lnSpc>
              <a:spcPct val="90000"/>
            </a:lnSpc>
            <a:spcBef>
              <a:spcPct val="0"/>
            </a:spcBef>
            <a:spcAft>
              <a:spcPct val="35000"/>
            </a:spcAft>
            <a:buNone/>
          </a:pPr>
          <a:r>
            <a:rPr lang="en-US" sz="1200" b="1" kern="1200">
              <a:latin typeface="+mn-lt"/>
            </a:rPr>
            <a:t>Pre-Certification Planning &amp; Evaluation</a:t>
          </a:r>
          <a:endParaRPr lang="en-US" sz="1200" b="1" kern="1200"/>
        </a:p>
      </dsp:txBody>
      <dsp:txXfrm>
        <a:off x="122680" y="642148"/>
        <a:ext cx="1583262" cy="725390"/>
      </dsp:txXfrm>
    </dsp:sp>
    <dsp:sp modelId="{C364E21D-9E08-4C4A-B215-83EEBF8F8360}">
      <dsp:nvSpPr>
        <dsp:cNvPr id="0" name=""/>
        <dsp:cNvSpPr/>
      </dsp:nvSpPr>
      <dsp:spPr>
        <a:xfrm>
          <a:off x="1923387" y="602906"/>
          <a:ext cx="1661746" cy="8038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Step 2</a:t>
          </a:r>
        </a:p>
        <a:p>
          <a:pPr marL="0" lvl="0" indent="0" algn="ctr" defTabSz="533400">
            <a:lnSpc>
              <a:spcPct val="90000"/>
            </a:lnSpc>
            <a:spcBef>
              <a:spcPct val="0"/>
            </a:spcBef>
            <a:spcAft>
              <a:spcPct val="35000"/>
            </a:spcAft>
            <a:buNone/>
          </a:pPr>
          <a:r>
            <a:rPr lang="en-US" sz="1200" b="1" kern="1200">
              <a:latin typeface="+mn-lt"/>
            </a:rPr>
            <a:t>Submission of CORE Pledge</a:t>
          </a:r>
          <a:endParaRPr lang="en-US" sz="1200" b="1" kern="1200"/>
        </a:p>
      </dsp:txBody>
      <dsp:txXfrm>
        <a:off x="1962629" y="642148"/>
        <a:ext cx="1583262" cy="725390"/>
      </dsp:txXfrm>
    </dsp:sp>
    <dsp:sp modelId="{BA3A38DB-5BE0-4328-974A-53FB8BEDC6F1}">
      <dsp:nvSpPr>
        <dsp:cNvPr id="0" name=""/>
        <dsp:cNvSpPr/>
      </dsp:nvSpPr>
      <dsp:spPr>
        <a:xfrm>
          <a:off x="3862091" y="602906"/>
          <a:ext cx="1661746" cy="8038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Step 3</a:t>
          </a:r>
        </a:p>
        <a:p>
          <a:pPr marL="0" lvl="0" indent="0" algn="ctr" defTabSz="533400">
            <a:lnSpc>
              <a:spcPct val="90000"/>
            </a:lnSpc>
            <a:spcBef>
              <a:spcPct val="0"/>
            </a:spcBef>
            <a:spcAft>
              <a:spcPct val="35000"/>
            </a:spcAft>
            <a:buNone/>
          </a:pPr>
          <a:r>
            <a:rPr lang="en-US" sz="1200" b="1" kern="1200">
              <a:latin typeface="+mn-lt"/>
            </a:rPr>
            <a:t>CORE Certification Testing</a:t>
          </a:r>
          <a:endParaRPr lang="en-US" sz="1200" b="1" kern="1200"/>
        </a:p>
      </dsp:txBody>
      <dsp:txXfrm>
        <a:off x="3901333" y="642148"/>
        <a:ext cx="1583262" cy="725390"/>
      </dsp:txXfrm>
    </dsp:sp>
    <dsp:sp modelId="{C14A2D3E-BAD3-474E-ABF2-9A67DF411C1E}">
      <dsp:nvSpPr>
        <dsp:cNvPr id="0" name=""/>
        <dsp:cNvSpPr/>
      </dsp:nvSpPr>
      <dsp:spPr>
        <a:xfrm>
          <a:off x="5790747" y="602906"/>
          <a:ext cx="1661746" cy="8038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Step 4: </a:t>
          </a:r>
        </a:p>
        <a:p>
          <a:pPr marL="0" lvl="0" indent="0" algn="ctr" defTabSz="533400">
            <a:lnSpc>
              <a:spcPct val="90000"/>
            </a:lnSpc>
            <a:spcBef>
              <a:spcPct val="0"/>
            </a:spcBef>
            <a:spcAft>
              <a:spcPct val="35000"/>
            </a:spcAft>
            <a:buNone/>
          </a:pPr>
          <a:r>
            <a:rPr lang="en-US" sz="1200" b="1" kern="1200">
              <a:latin typeface="+mn-lt"/>
            </a:rPr>
            <a:t>Submission of CORE Certification Seal Application</a:t>
          </a:r>
        </a:p>
      </dsp:txBody>
      <dsp:txXfrm>
        <a:off x="5829989" y="642148"/>
        <a:ext cx="1583262" cy="725390"/>
      </dsp:txXfrm>
    </dsp:sp>
    <dsp:sp modelId="{63588BB1-5DB5-476D-AD7D-FEDF748B8FFD}">
      <dsp:nvSpPr>
        <dsp:cNvPr id="0" name=""/>
        <dsp:cNvSpPr/>
      </dsp:nvSpPr>
      <dsp:spPr>
        <a:xfrm>
          <a:off x="7640531" y="358528"/>
          <a:ext cx="1238948" cy="12171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Application Approval &amp; CORE Certification Seal Distribution</a:t>
          </a:r>
        </a:p>
      </dsp:txBody>
      <dsp:txXfrm>
        <a:off x="7699946" y="417943"/>
        <a:ext cx="1120118" cy="10983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B665BC-BB88-489F-A8EC-2837E9491D47}" type="datetimeFigureOut">
              <a:rPr lang="en-US" smtClean="0"/>
              <a:t>5/1/2018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2957D0-73AE-4902-B83D-0390ECAF0176}" type="slidenum">
              <a:rPr lang="en-US" smtClean="0"/>
              <a:t>‹#›</a:t>
            </a:fld>
            <a:endParaRPr lang="en-US"/>
          </a:p>
        </p:txBody>
      </p:sp>
    </p:spTree>
    <p:extLst>
      <p:ext uri="{BB962C8B-B14F-4D97-AF65-F5344CB8AC3E}">
        <p14:creationId xmlns:p14="http://schemas.microsoft.com/office/powerpoint/2010/main" val="3193952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B904C-2926-4823-8380-8D60BB74EDBF}"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2DC34-B862-4203-8120-8078F3686957}" type="slidenum">
              <a:rPr lang="en-US" smtClean="0"/>
              <a:t>‹#›</a:t>
            </a:fld>
            <a:endParaRPr lang="en-US"/>
          </a:p>
        </p:txBody>
      </p:sp>
    </p:spTree>
    <p:extLst>
      <p:ext uri="{BB962C8B-B14F-4D97-AF65-F5344CB8AC3E}">
        <p14:creationId xmlns:p14="http://schemas.microsoft.com/office/powerpoint/2010/main" val="261846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aqh.org/core/caqh-core-phase-i-rules"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www.caqh.org/core/caqh-core-phase-iii-rules" TargetMode="External"/><Relationship Id="rId4" Type="http://schemas.openxmlformats.org/officeDocument/2006/relationships/hyperlink" Target="http://www.caqh.org/core/caqh-core-phase-ii-rule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1</a:t>
            </a:fld>
            <a:endParaRPr lang="en-US"/>
          </a:p>
        </p:txBody>
      </p:sp>
    </p:spTree>
    <p:extLst>
      <p:ext uri="{BB962C8B-B14F-4D97-AF65-F5344CB8AC3E}">
        <p14:creationId xmlns:p14="http://schemas.microsoft.com/office/powerpoint/2010/main" val="42952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12</a:t>
            </a:fld>
            <a:endParaRPr lang="en-US" dirty="0"/>
          </a:p>
        </p:txBody>
      </p:sp>
    </p:spTree>
    <p:extLst>
      <p:ext uri="{BB962C8B-B14F-4D97-AF65-F5344CB8AC3E}">
        <p14:creationId xmlns:p14="http://schemas.microsoft.com/office/powerpoint/2010/main" val="3599708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13</a:t>
            </a:fld>
            <a:endParaRPr lang="en-US" dirty="0"/>
          </a:p>
        </p:txBody>
      </p:sp>
    </p:spTree>
    <p:extLst>
      <p:ext uri="{BB962C8B-B14F-4D97-AF65-F5344CB8AC3E}">
        <p14:creationId xmlns:p14="http://schemas.microsoft.com/office/powerpoint/2010/main" val="96452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14</a:t>
            </a:fld>
            <a:endParaRPr lang="en-US" dirty="0"/>
          </a:p>
        </p:txBody>
      </p:sp>
    </p:spTree>
    <p:extLst>
      <p:ext uri="{BB962C8B-B14F-4D97-AF65-F5344CB8AC3E}">
        <p14:creationId xmlns:p14="http://schemas.microsoft.com/office/powerpoint/2010/main" val="66147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2DC34-B862-4203-8120-8078F3686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034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5" indent="-169635">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17</a:t>
            </a:fld>
            <a:endParaRPr lang="en-US" dirty="0"/>
          </a:p>
        </p:txBody>
      </p:sp>
    </p:spTree>
    <p:extLst>
      <p:ext uri="{BB962C8B-B14F-4D97-AF65-F5344CB8AC3E}">
        <p14:creationId xmlns:p14="http://schemas.microsoft.com/office/powerpoint/2010/main" val="339695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18</a:t>
            </a:fld>
            <a:endParaRPr lang="en-US" dirty="0"/>
          </a:p>
        </p:txBody>
      </p:sp>
    </p:spTree>
    <p:extLst>
      <p:ext uri="{BB962C8B-B14F-4D97-AF65-F5344CB8AC3E}">
        <p14:creationId xmlns:p14="http://schemas.microsoft.com/office/powerpoint/2010/main" val="275754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19</a:t>
            </a:fld>
            <a:endParaRPr lang="en-US" dirty="0"/>
          </a:p>
        </p:txBody>
      </p:sp>
    </p:spTree>
    <p:extLst>
      <p:ext uri="{BB962C8B-B14F-4D97-AF65-F5344CB8AC3E}">
        <p14:creationId xmlns:p14="http://schemas.microsoft.com/office/powerpoint/2010/main" val="3885298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endParaRPr lang="en-US" dirty="0">
              <a:solidFill>
                <a:srgbClr val="323E48"/>
              </a:solidFill>
            </a:endParaRP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21</a:t>
            </a:fld>
            <a:endParaRPr lang="en-US"/>
          </a:p>
        </p:txBody>
      </p:sp>
    </p:spTree>
    <p:extLst>
      <p:ext uri="{BB962C8B-B14F-4D97-AF65-F5344CB8AC3E}">
        <p14:creationId xmlns:p14="http://schemas.microsoft.com/office/powerpoint/2010/main" val="84009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dirty="0">
                <a:solidFill>
                  <a:srgbClr val="323E48"/>
                </a:solidFill>
              </a:rPr>
              <a:t>Portal use may undermine the transition to fully electronic transactions.</a:t>
            </a:r>
          </a:p>
          <a:p>
            <a:pPr marL="285750" indent="-285750">
              <a:buFont typeface="Wingdings" panose="05000000000000000000" pitchFamily="2" charset="2"/>
              <a:buChar char="§"/>
            </a:pPr>
            <a:r>
              <a:rPr lang="en-US" dirty="0">
                <a:solidFill>
                  <a:srgbClr val="323E48"/>
                </a:solidFill>
              </a:rPr>
              <a:t>Or it may ultimately serve as a bridge to adoption of fully electronic transactions. </a:t>
            </a:r>
          </a:p>
          <a:p>
            <a:pPr marL="285750" indent="-285750">
              <a:buFont typeface="Wingdings" panose="05000000000000000000" pitchFamily="2" charset="2"/>
              <a:buChar char="§"/>
            </a:pPr>
            <a:r>
              <a:rPr lang="en-US" dirty="0">
                <a:solidFill>
                  <a:srgbClr val="323E48"/>
                </a:solidFill>
              </a:rPr>
              <a:t>More study and industry dialog are needed to fully understand the administrative burdens and costs of portal use, as well as its long-term effect on the transition from manual to electronic transactions</a:t>
            </a:r>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22</a:t>
            </a:fld>
            <a:endParaRPr lang="en-US"/>
          </a:p>
        </p:txBody>
      </p:sp>
    </p:spTree>
    <p:extLst>
      <p:ext uri="{BB962C8B-B14F-4D97-AF65-F5344CB8AC3E}">
        <p14:creationId xmlns:p14="http://schemas.microsoft.com/office/powerpoint/2010/main" val="1586044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23</a:t>
            </a:fld>
            <a:endParaRPr lang="en-US"/>
          </a:p>
        </p:txBody>
      </p:sp>
    </p:spTree>
    <p:extLst>
      <p:ext uri="{BB962C8B-B14F-4D97-AF65-F5344CB8AC3E}">
        <p14:creationId xmlns:p14="http://schemas.microsoft.com/office/powerpoint/2010/main" val="117035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17550" y="1162050"/>
            <a:ext cx="5575300" cy="3136900"/>
          </a:xfrm>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438"/>
              </a:spcAft>
              <a:buClr>
                <a:schemeClr val="bg2">
                  <a:lumMod val="10000"/>
                </a:schemeClr>
              </a:buClr>
              <a:buSzTx/>
              <a:buFontTx/>
              <a:buNone/>
              <a:tabLst/>
              <a:defRPr/>
            </a:pPr>
            <a:r>
              <a:rPr lang="en-US" sz="1200" kern="1200" dirty="0">
                <a:solidFill>
                  <a:schemeClr val="tx1"/>
                </a:solidFill>
                <a:effectLst/>
                <a:latin typeface="+mn-lt"/>
                <a:ea typeface="+mn-ea"/>
                <a:cs typeface="+mn-cs"/>
              </a:rPr>
              <a:t>CAQH is a non-profit organization with the mission to streamline business processes in healthcare. CAQH is supported by its member plans and is driven by its collaboration with industry partners across various initiatives.</a:t>
            </a:r>
          </a:p>
          <a:p>
            <a:pPr eaLnBrk="1" hangingPunct="1">
              <a:spcAft>
                <a:spcPts val="438"/>
              </a:spcAft>
              <a:buClr>
                <a:schemeClr val="bg2">
                  <a:lumMod val="10000"/>
                </a:schemeClr>
              </a:buClr>
            </a:pPr>
            <a:endParaRPr lang="en-US" altLang="en-US" sz="1800" dirty="0">
              <a:solidFill>
                <a:schemeClr val="bg2">
                  <a:lumMod val="10000"/>
                </a:schemeClr>
              </a:solidFill>
            </a:endParaRPr>
          </a:p>
          <a:p>
            <a:r>
              <a:rPr lang="en-US" sz="1200" kern="1200" dirty="0">
                <a:solidFill>
                  <a:schemeClr val="tx1"/>
                </a:solidFill>
                <a:effectLst/>
                <a:latin typeface="+mn-lt"/>
                <a:ea typeface="+mn-ea"/>
                <a:cs typeface="+mn-cs"/>
              </a:rPr>
              <a:t>This slide highlights the various undertaken by CAQH. Each of these initiatives share a common framework to transform business processes, with the goal to reduce administrative burdens and lower costs across the healthcare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won’t go into detail of each initiative, but will highlight how these initiatives roll up into three focus areas for CAQH.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CAQH Solutions – focuses on developing shared industry utilities that streamline the use of provider and member. An example of a shared utility we offer is a provider credentialing solution that hopes to achieve the goal of reliving providers from the ongoing administrative burden of updating professional and practice information in a variety of different ways.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CAQH Explorations – which is CAQH’s research arm and is known for the publication of the Healthcare Efficiency Index which we learned about yesterday.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the third focus are of CAQH is CORE which focuses on the development of national operating rules to help maximize the efficiencies and use of electronic transactions.</a:t>
            </a:r>
          </a:p>
          <a:p>
            <a:endParaRPr lang="en-US" sz="1200" kern="1200" dirty="0">
              <a:solidFill>
                <a:schemeClr val="tx1"/>
              </a:solidFill>
              <a:effectLst/>
              <a:latin typeface="+mn-lt"/>
              <a:ea typeface="+mn-ea"/>
              <a:cs typeface="+mn-cs"/>
            </a:endParaRPr>
          </a:p>
          <a:p>
            <a:pPr eaLnBrk="1" hangingPunct="1">
              <a:spcAft>
                <a:spcPts val="438"/>
              </a:spcAft>
              <a:buClr>
                <a:schemeClr val="bg2">
                  <a:lumMod val="10000"/>
                </a:schemeClr>
              </a:buClr>
            </a:pPr>
            <a:endParaRPr lang="en-US" altLang="en-US" sz="1800" dirty="0">
              <a:solidFill>
                <a:schemeClr val="bg2">
                  <a:lumMod val="10000"/>
                </a:schemeClr>
              </a:solidFill>
            </a:endParaRPr>
          </a:p>
        </p:txBody>
      </p:sp>
      <p:sp>
        <p:nvSpPr>
          <p:cNvPr id="22532" name="Footer Placeholder 3"/>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458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57066" indent="-291179">
              <a:defRPr sz="2400">
                <a:solidFill>
                  <a:schemeClr val="tx1"/>
                </a:solidFill>
                <a:latin typeface="Times New Roman" panose="02020603050405020304" pitchFamily="18" charset="0"/>
                <a:cs typeface="Arial" panose="020B0604020202020204" pitchFamily="34" charset="0"/>
              </a:defRPr>
            </a:lvl2pPr>
            <a:lvl3pPr marL="1164717" indent="-232943">
              <a:defRPr sz="2400">
                <a:solidFill>
                  <a:schemeClr val="tx1"/>
                </a:solidFill>
                <a:latin typeface="Times New Roman" panose="02020603050405020304" pitchFamily="18" charset="0"/>
                <a:cs typeface="Arial" panose="020B0604020202020204" pitchFamily="34" charset="0"/>
              </a:defRPr>
            </a:lvl3pPr>
            <a:lvl4pPr marL="1630604" indent="-232943">
              <a:defRPr sz="2400">
                <a:solidFill>
                  <a:schemeClr val="tx1"/>
                </a:solidFill>
                <a:latin typeface="Times New Roman" panose="02020603050405020304" pitchFamily="18" charset="0"/>
                <a:cs typeface="Arial" panose="020B0604020202020204" pitchFamily="34" charset="0"/>
              </a:defRPr>
            </a:lvl4pPr>
            <a:lvl5pPr marL="2096491" indent="-232943">
              <a:defRPr sz="2400">
                <a:solidFill>
                  <a:schemeClr val="tx1"/>
                </a:solidFill>
                <a:latin typeface="Times New Roman" panose="02020603050405020304" pitchFamily="18" charset="0"/>
                <a:cs typeface="Arial" panose="020B0604020202020204" pitchFamily="34"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384E85-9C89-495F-B51B-30906E8F5DC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54414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25</a:t>
            </a:fld>
            <a:endParaRPr lang="en-US" dirty="0"/>
          </a:p>
        </p:txBody>
      </p:sp>
    </p:spTree>
    <p:extLst>
      <p:ext uri="{BB962C8B-B14F-4D97-AF65-F5344CB8AC3E}">
        <p14:creationId xmlns:p14="http://schemas.microsoft.com/office/powerpoint/2010/main" val="2460809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17">
              <a:defRPr/>
            </a:pPr>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26</a:t>
            </a:fld>
            <a:endParaRPr lang="en-US" dirty="0"/>
          </a:p>
        </p:txBody>
      </p:sp>
    </p:spTree>
    <p:extLst>
      <p:ext uri="{BB962C8B-B14F-4D97-AF65-F5344CB8AC3E}">
        <p14:creationId xmlns:p14="http://schemas.microsoft.com/office/powerpoint/2010/main" val="3553916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27</a:t>
            </a:fld>
            <a:endParaRPr lang="en-US" dirty="0"/>
          </a:p>
        </p:txBody>
      </p:sp>
    </p:spTree>
    <p:extLst>
      <p:ext uri="{BB962C8B-B14F-4D97-AF65-F5344CB8AC3E}">
        <p14:creationId xmlns:p14="http://schemas.microsoft.com/office/powerpoint/2010/main" val="3735630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28</a:t>
            </a:fld>
            <a:endParaRPr lang="en-US" dirty="0"/>
          </a:p>
        </p:txBody>
      </p:sp>
    </p:spTree>
    <p:extLst>
      <p:ext uri="{BB962C8B-B14F-4D97-AF65-F5344CB8AC3E}">
        <p14:creationId xmlns:p14="http://schemas.microsoft.com/office/powerpoint/2010/main" val="80063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of electronic transactions for a single claim requiring all seven transactions could save a provider almost 40 minutes on average – and as much as more than an hour.</a:t>
            </a: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29</a:t>
            </a:fld>
            <a:endParaRPr lang="en-US" dirty="0"/>
          </a:p>
        </p:txBody>
      </p:sp>
    </p:spTree>
    <p:extLst>
      <p:ext uri="{BB962C8B-B14F-4D97-AF65-F5344CB8AC3E}">
        <p14:creationId xmlns:p14="http://schemas.microsoft.com/office/powerpoint/2010/main" val="4193266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Fix headline</a:t>
            </a: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30</a:t>
            </a:fld>
            <a:endParaRPr lang="en-US" dirty="0"/>
          </a:p>
        </p:txBody>
      </p:sp>
    </p:spTree>
    <p:extLst>
      <p:ext uri="{BB962C8B-B14F-4D97-AF65-F5344CB8AC3E}">
        <p14:creationId xmlns:p14="http://schemas.microsoft.com/office/powerpoint/2010/main" val="3544630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31</a:t>
            </a:fld>
            <a:endParaRPr lang="en-US" dirty="0"/>
          </a:p>
        </p:txBody>
      </p:sp>
    </p:spTree>
    <p:extLst>
      <p:ext uri="{BB962C8B-B14F-4D97-AF65-F5344CB8AC3E}">
        <p14:creationId xmlns:p14="http://schemas.microsoft.com/office/powerpoint/2010/main" val="3406578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first set of bullets. Believe we should keep last 2 very vague.</a:t>
            </a:r>
          </a:p>
        </p:txBody>
      </p:sp>
      <p:sp>
        <p:nvSpPr>
          <p:cNvPr id="4" name="Slide Number Placeholder 3"/>
          <p:cNvSpPr>
            <a:spLocks noGrp="1"/>
          </p:cNvSpPr>
          <p:nvPr>
            <p:ph type="sldNum" sz="quarter" idx="10"/>
          </p:nvPr>
        </p:nvSpPr>
        <p:spPr/>
        <p:txBody>
          <a:bodyPr/>
          <a:lstStyle/>
          <a:p>
            <a:fld id="{8572DC34-B862-4203-8120-8078F3686957}" type="slidenum">
              <a:rPr lang="en-US" smtClean="0"/>
              <a:t>32</a:t>
            </a:fld>
            <a:endParaRPr lang="en-US" dirty="0"/>
          </a:p>
        </p:txBody>
      </p:sp>
    </p:spTree>
    <p:extLst>
      <p:ext uri="{BB962C8B-B14F-4D97-AF65-F5344CB8AC3E}">
        <p14:creationId xmlns:p14="http://schemas.microsoft.com/office/powerpoint/2010/main" val="1386058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33</a:t>
            </a:fld>
            <a:endParaRPr lang="en-US" dirty="0"/>
          </a:p>
        </p:txBody>
      </p:sp>
    </p:spTree>
    <p:extLst>
      <p:ext uri="{BB962C8B-B14F-4D97-AF65-F5344CB8AC3E}">
        <p14:creationId xmlns:p14="http://schemas.microsoft.com/office/powerpoint/2010/main" val="2255334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34</a:t>
            </a:fld>
            <a:endParaRPr lang="en-US" dirty="0"/>
          </a:p>
        </p:txBody>
      </p:sp>
    </p:spTree>
    <p:extLst>
      <p:ext uri="{BB962C8B-B14F-4D97-AF65-F5344CB8AC3E}">
        <p14:creationId xmlns:p14="http://schemas.microsoft.com/office/powerpoint/2010/main" val="274204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2DC34-B862-4203-8120-8078F3686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935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35</a:t>
            </a:fld>
            <a:endParaRPr lang="en-US"/>
          </a:p>
        </p:txBody>
      </p:sp>
    </p:spTree>
    <p:extLst>
      <p:ext uri="{BB962C8B-B14F-4D97-AF65-F5344CB8AC3E}">
        <p14:creationId xmlns:p14="http://schemas.microsoft.com/office/powerpoint/2010/main" val="1248056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CAQH CORE’s approach towards operating rules is an holistic and integrated approach – starting from a staged process of rule development which involves in depth research on potential rule areas to brining industry minds together to collaborate, develop, and vote on requirements for operating rule areas. Some of the organizations that participate in this process are highlighted on this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CORE then promotes operating rules by building awareness through education. Next, CORE offers a certification program for organizations to test for and demonstrate compliance where adoption can then be tracked. Lastly, we continue to monitor industry needs for future rule development areas and requests for updates to existing rules.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Apart from CAQH, CORE has it’s own governing board of directors with representation from providers, vendors, clearinghouses, payers, associations, and regulators. </a:t>
            </a: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37</a:t>
            </a:fld>
            <a:endParaRPr lang="en-US"/>
          </a:p>
        </p:txBody>
      </p:sp>
    </p:spTree>
    <p:extLst>
      <p:ext uri="{BB962C8B-B14F-4D97-AF65-F5344CB8AC3E}">
        <p14:creationId xmlns:p14="http://schemas.microsoft.com/office/powerpoint/2010/main" val="2338965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In relationship to the development of Operating Rules, we currently have participant representation from over 130 organizations that represent a dynamic group of stakeholders across the health care industry.  From a dental industry perspective there is representation from Delta Dental Plans Association as well as participation from many of the large commercial payers that offer dental coverage as business lines.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CAQH CORE progresses with the maintenance and development of future operating rules we encourage and invite other dental stakeholders to join a seat at the table.</a:t>
            </a:r>
          </a:p>
          <a:p>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52308D1-1FB7-4B8B-959A-0E4771DD4A65}" type="slidenum">
              <a:rPr lang="en-US" altLang="en-US" sz="1200" smtClean="0"/>
              <a:pPr/>
              <a:t>39</a:t>
            </a:fld>
            <a:endParaRPr lang="en-US" altLang="en-US" sz="1200"/>
          </a:p>
        </p:txBody>
      </p:sp>
    </p:spTree>
    <p:extLst>
      <p:ext uri="{BB962C8B-B14F-4D97-AF65-F5344CB8AC3E}">
        <p14:creationId xmlns:p14="http://schemas.microsoft.com/office/powerpoint/2010/main" val="1711152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operating rules is to build upon the HIPAA-mandated transactions for eligibility, claim status, EFT/ERA, prior authorization, and claims that really impact  providers.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original HIPAA legislation back in the late 90’s , the goal of the legislation was to enable providers and health plans these business processes through the use of transactions via standards, but over time it was discovered that standards were being used in variety of different ways. So CAQH worked with a multitude of stakeholders across the industry to develop operating rules to compliment the existing standards so that the transactions could be used exactly the same way across all the payers within the providers network.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looking at regulatory requirements of operating rules. HIPAA-covered entities are required to conduct transactions using operating rules for Phases I – III; which cover the eligibility, claim status, EFT and ERA transactions.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Currently, Phase IV operating rules which cover the 278, 820, 834, and 837 has not been federally adopted and implementation is currently on a voluntary basis.</a:t>
            </a:r>
          </a:p>
          <a:p>
            <a:r>
              <a:rPr lang="en-US" sz="1200" kern="1200" dirty="0">
                <a:solidFill>
                  <a:schemeClr val="tx1"/>
                </a:solidFill>
                <a:effectLst/>
                <a:latin typeface="+mn-lt"/>
                <a:ea typeface="+mn-ea"/>
                <a:cs typeface="+mn-cs"/>
              </a:rPr>
              <a:t>As dental payers and some clearinghouses are HIPAA-covered entities they are required to be compliant with the mandated operating rules. </a:t>
            </a:r>
          </a:p>
          <a:p>
            <a:pPr marL="0" indent="0" eaLnBrk="1" hangingPunct="1">
              <a:spcBef>
                <a:spcPts val="600"/>
              </a:spcBef>
              <a:spcAft>
                <a:spcPts val="200"/>
              </a:spcAft>
              <a:buNone/>
              <a:defRPr/>
            </a:pPr>
            <a:endParaRPr lang="en-US" sz="1400" u="sng" dirty="0">
              <a:solidFill>
                <a:schemeClr val="tx1"/>
              </a:solidFill>
              <a:latin typeface="Arial" pitchFamily="34" charset="0"/>
            </a:endParaRPr>
          </a:p>
          <a:p>
            <a:r>
              <a:rPr lang="en-US" sz="1400" baseline="0" dirty="0"/>
              <a:t>Each phase of the CAQH CORE Operating Rules have unique tangible benefits that aid in improving the business processes of healthcare. CORE Certification helps to call out and make transparent those organizations in the marketplace that are able deliver and maximize on each of these benefits:</a:t>
            </a:r>
          </a:p>
          <a:p>
            <a:endParaRPr lang="en-US" sz="1400" baseline="0" dirty="0"/>
          </a:p>
          <a:p>
            <a:r>
              <a:rPr lang="en-US" sz="1400" b="0" i="0" kern="1200" dirty="0">
                <a:solidFill>
                  <a:schemeClr val="tx1"/>
                </a:solidFill>
                <a:effectLst/>
                <a:latin typeface="+mn-lt"/>
                <a:ea typeface="+mn-ea"/>
                <a:cs typeface="+mn-cs"/>
              </a:rPr>
              <a:t>Use of operating rules accelerates</a:t>
            </a:r>
            <a:r>
              <a:rPr lang="en-US" sz="1400" b="0" i="0" kern="1200" baseline="0" dirty="0">
                <a:solidFill>
                  <a:schemeClr val="tx1"/>
                </a:solidFill>
                <a:effectLst/>
                <a:latin typeface="+mn-lt"/>
                <a:ea typeface="+mn-ea"/>
                <a:cs typeface="+mn-cs"/>
              </a:rPr>
              <a:t> the delivery, accessibility and availability of critical information, which in return provides business benefits </a:t>
            </a:r>
            <a:r>
              <a:rPr lang="en-US" sz="1400" b="0" i="0" kern="1200" dirty="0">
                <a:solidFill>
                  <a:schemeClr val="tx1"/>
                </a:solidFill>
                <a:effectLst/>
                <a:latin typeface="+mn-lt"/>
                <a:ea typeface="+mn-ea"/>
                <a:cs typeface="+mn-cs"/>
              </a:rPr>
              <a:t>to those leveraging the rules.</a:t>
            </a:r>
            <a:r>
              <a:rPr lang="en-US" sz="1400" b="0" i="0" kern="1200" baseline="0" dirty="0">
                <a:solidFill>
                  <a:schemeClr val="tx1"/>
                </a:solidFill>
                <a:effectLst/>
                <a:latin typeface="+mn-lt"/>
                <a:ea typeface="+mn-ea"/>
                <a:cs typeface="+mn-cs"/>
              </a:rPr>
              <a:t> Examples of these benefits include:</a:t>
            </a:r>
            <a:endParaRPr lang="en-US" sz="14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Improvements in revenue cycle management, such as the ability to quickly check patient eligibility and benefits prior to a visit.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Faster patient registration at the time of the visit and the ability to collect the proper co-pay or</a:t>
            </a:r>
            <a:r>
              <a:rPr lang="en-US" sz="1400" b="0" i="0" kern="1200" baseline="0" dirty="0">
                <a:solidFill>
                  <a:schemeClr val="tx1"/>
                </a:solidFill>
                <a:effectLst/>
                <a:latin typeface="+mn-lt"/>
                <a:ea typeface="+mn-ea"/>
                <a:cs typeface="+mn-cs"/>
              </a:rPr>
              <a:t> deductible at time of service versus afterwards</a:t>
            </a:r>
            <a:r>
              <a:rPr lang="en-US" sz="14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Reductions in provider account receivables, which help organizations gain operational efficiencies and administrative savings.</a:t>
            </a:r>
          </a:p>
          <a:p>
            <a:pPr marL="171450" indent="-171450">
              <a:buFont typeface="Arial" panose="020B0604020202020204" pitchFamily="34" charset="0"/>
              <a:buChar char="•"/>
            </a:pPr>
            <a:r>
              <a:rPr lang="en-US" sz="1400" baseline="0" dirty="0"/>
              <a:t>Improves cash flow via expedited payment and remittance reconciliation through the receipt of electronic payments and remittances</a:t>
            </a:r>
          </a:p>
          <a:p>
            <a:pPr marL="171450" indent="-171450">
              <a:buFont typeface="Arial" panose="020B0604020202020204" pitchFamily="34" charset="0"/>
              <a:buChar char="•"/>
            </a:pPr>
            <a:r>
              <a:rPr lang="en-US" sz="1400" b="0" i="0" kern="1200" dirty="0">
                <a:solidFill>
                  <a:schemeClr val="tx1"/>
                </a:solidFill>
                <a:effectLst/>
                <a:latin typeface="+mn-lt"/>
                <a:ea typeface="+mn-ea"/>
                <a:cs typeface="+mn-cs"/>
              </a:rPr>
              <a:t>Reduction in phone calls</a:t>
            </a:r>
            <a:r>
              <a:rPr lang="en-US" sz="1400" b="0" i="0" kern="1200" baseline="0" dirty="0">
                <a:solidFill>
                  <a:schemeClr val="tx1"/>
                </a:solidFill>
                <a:effectLst/>
                <a:latin typeface="+mn-lt"/>
                <a:ea typeface="+mn-ea"/>
                <a:cs typeface="+mn-cs"/>
              </a:rPr>
              <a:t> for checking for the status of a claim or inquiry on prior authorization. </a:t>
            </a:r>
            <a:r>
              <a:rPr lang="en-US" sz="1400" b="0" i="0" kern="1200" dirty="0">
                <a:solidFill>
                  <a:schemeClr val="tx1"/>
                </a:solidFill>
                <a:effectLst/>
                <a:latin typeface="+mn-lt"/>
                <a:ea typeface="+mn-ea"/>
                <a:cs typeface="+mn-cs"/>
              </a:rPr>
              <a:t>Spending less time on the phone helps</a:t>
            </a:r>
            <a:r>
              <a:rPr lang="en-US" sz="1400" b="0" i="0" kern="1200" baseline="0" dirty="0">
                <a:solidFill>
                  <a:schemeClr val="tx1"/>
                </a:solidFill>
                <a:effectLst/>
                <a:latin typeface="+mn-lt"/>
                <a:ea typeface="+mn-ea"/>
                <a:cs typeface="+mn-cs"/>
              </a:rPr>
              <a:t> both payers and providers</a:t>
            </a:r>
            <a:r>
              <a:rPr lang="en-US" sz="1400" b="0" i="0" kern="1200" dirty="0">
                <a:solidFill>
                  <a:schemeClr val="tx1"/>
                </a:solidFill>
                <a:effectLst/>
                <a:latin typeface="+mn-lt"/>
                <a:ea typeface="+mn-ea"/>
                <a:cs typeface="+mn-cs"/>
              </a:rPr>
              <a:t> to focus on more critical administrative tasks.</a:t>
            </a:r>
          </a:p>
          <a:p>
            <a:endParaRPr lang="en-US" sz="1400" baseline="0" dirty="0"/>
          </a:p>
          <a:p>
            <a:pPr marL="171450" indent="-171450">
              <a:buFont typeface="Arial" panose="020B0604020202020204" pitchFamily="34" charset="0"/>
              <a:buChar char="•"/>
            </a:pPr>
            <a:endParaRPr lang="en-US" sz="1400" dirty="0"/>
          </a:p>
          <a:p>
            <a:pPr marL="0" indent="0" eaLnBrk="1" hangingPunct="1">
              <a:spcBef>
                <a:spcPts val="600"/>
              </a:spcBef>
              <a:spcAft>
                <a:spcPts val="200"/>
              </a:spcAft>
              <a:buNone/>
              <a:defRPr/>
            </a:pPr>
            <a:endParaRPr lang="en-US" sz="1400" u="sng" dirty="0">
              <a:solidFill>
                <a:schemeClr val="tx1"/>
              </a:solidFill>
              <a:latin typeface="Arial" pitchFamily="34" charset="0"/>
            </a:endParaRPr>
          </a:p>
          <a:p>
            <a:pPr marL="0" indent="0" eaLnBrk="1" hangingPunct="1">
              <a:spcBef>
                <a:spcPts val="600"/>
              </a:spcBef>
              <a:spcAft>
                <a:spcPts val="200"/>
              </a:spcAft>
              <a:buNone/>
              <a:defRPr/>
            </a:pPr>
            <a:endParaRPr lang="en-US" sz="1400" u="sng" dirty="0">
              <a:solidFill>
                <a:schemeClr val="tx1"/>
              </a:solidFill>
              <a:latin typeface="Arial" pitchFamily="34" charset="0"/>
            </a:endParaRPr>
          </a:p>
          <a:p>
            <a:pPr marL="0" indent="0" eaLnBrk="1" hangingPunct="1">
              <a:spcBef>
                <a:spcPts val="600"/>
              </a:spcBef>
              <a:spcAft>
                <a:spcPts val="200"/>
              </a:spcAft>
              <a:buNone/>
              <a:defRPr/>
            </a:pPr>
            <a:endParaRPr lang="en-US" sz="1400" u="sng" dirty="0">
              <a:solidFill>
                <a:schemeClr val="tx1"/>
              </a:solidFill>
              <a:latin typeface="Arial" pitchFamily="34" charset="0"/>
            </a:endParaRPr>
          </a:p>
          <a:p>
            <a:pPr marL="0" indent="0" eaLnBrk="1" hangingPunct="1">
              <a:spcBef>
                <a:spcPts val="600"/>
              </a:spcBef>
              <a:spcAft>
                <a:spcPts val="200"/>
              </a:spcAft>
              <a:buNone/>
              <a:defRPr/>
            </a:pPr>
            <a:r>
              <a:rPr lang="en-US" sz="1400" u="sng" dirty="0">
                <a:solidFill>
                  <a:schemeClr val="tx1"/>
                </a:solidFill>
                <a:latin typeface="Arial" pitchFamily="34" charset="0"/>
              </a:rPr>
              <a:t>Example 1</a:t>
            </a:r>
            <a:r>
              <a:rPr lang="en-US" sz="1400" dirty="0">
                <a:solidFill>
                  <a:schemeClr val="tx1"/>
                </a:solidFill>
                <a:latin typeface="Arial" pitchFamily="34" charset="0"/>
              </a:rPr>
              <a:t>: Eligibility Request &amp; Response Data Content</a:t>
            </a:r>
          </a:p>
          <a:p>
            <a:pPr eaLnBrk="1" hangingPunct="1">
              <a:spcBef>
                <a:spcPts val="0"/>
              </a:spcBef>
              <a:spcAft>
                <a:spcPts val="200"/>
              </a:spcAft>
              <a:defRPr/>
            </a:pPr>
            <a:r>
              <a:rPr lang="en-US" sz="1200" dirty="0">
                <a:solidFill>
                  <a:schemeClr val="tx1"/>
                </a:solidFill>
                <a:latin typeface="Arial" pitchFamily="34" charset="0"/>
              </a:rPr>
              <a:t>HIPAA mandated X12 standard requires a generic response, e.g., status of eligibility, dates of eligibility, etc.</a:t>
            </a:r>
          </a:p>
          <a:p>
            <a:pPr eaLnBrk="1" hangingPunct="1">
              <a:spcBef>
                <a:spcPts val="0"/>
              </a:spcBef>
              <a:spcAft>
                <a:spcPts val="200"/>
              </a:spcAft>
              <a:defRPr/>
            </a:pPr>
            <a:r>
              <a:rPr lang="en-US" sz="1200" dirty="0">
                <a:solidFill>
                  <a:schemeClr val="tx1"/>
                </a:solidFill>
                <a:latin typeface="Arial" pitchFamily="34" charset="0"/>
              </a:rPr>
              <a:t>Based on market use, CAQH CORE Operating Rules further support voluntary aspects of the existing HIPAA X12 v5010 standard to drive greater ROI, e.g., patient financials for key services and benefits.</a:t>
            </a:r>
          </a:p>
          <a:p>
            <a:pPr eaLnBrk="1" hangingPunct="1">
              <a:spcBef>
                <a:spcPts val="600"/>
              </a:spcBef>
              <a:spcAft>
                <a:spcPts val="200"/>
              </a:spcAft>
              <a:defRPr/>
            </a:pPr>
            <a:endParaRPr lang="en-US" sz="100" u="sng" dirty="0">
              <a:solidFill>
                <a:schemeClr val="tx1"/>
              </a:solidFill>
              <a:latin typeface="Arial" pitchFamily="34" charset="0"/>
            </a:endParaRPr>
          </a:p>
          <a:p>
            <a:pPr eaLnBrk="1" hangingPunct="1">
              <a:spcBef>
                <a:spcPts val="600"/>
              </a:spcBef>
              <a:spcAft>
                <a:spcPts val="200"/>
              </a:spcAft>
              <a:defRPr/>
            </a:pPr>
            <a:endParaRPr lang="en-US" sz="100" u="sng" dirty="0">
              <a:solidFill>
                <a:schemeClr val="tx1"/>
              </a:solidFill>
              <a:latin typeface="Arial" pitchFamily="34" charset="0"/>
            </a:endParaRPr>
          </a:p>
          <a:p>
            <a:pPr marL="0" indent="0" eaLnBrk="1" hangingPunct="1">
              <a:spcBef>
                <a:spcPts val="600"/>
              </a:spcBef>
              <a:spcAft>
                <a:spcPts val="200"/>
              </a:spcAft>
              <a:buNone/>
              <a:defRPr/>
            </a:pPr>
            <a:r>
              <a:rPr lang="en-US" sz="1400" u="sng" dirty="0">
                <a:solidFill>
                  <a:schemeClr val="tx1"/>
                </a:solidFill>
                <a:latin typeface="Arial" pitchFamily="34" charset="0"/>
              </a:rPr>
              <a:t>Example 2</a:t>
            </a:r>
            <a:r>
              <a:rPr lang="en-US" sz="1400" dirty="0">
                <a:solidFill>
                  <a:schemeClr val="tx1"/>
                </a:solidFill>
                <a:latin typeface="Arial" pitchFamily="34" charset="0"/>
              </a:rPr>
              <a:t>: </a:t>
            </a:r>
            <a:r>
              <a:rPr lang="en-US" sz="1400" dirty="0" err="1">
                <a:solidFill>
                  <a:schemeClr val="tx1"/>
                </a:solidFill>
                <a:latin typeface="Arial" pitchFamily="34" charset="0"/>
              </a:rPr>
              <a:t>Reassociation</a:t>
            </a:r>
            <a:r>
              <a:rPr lang="en-US" sz="1400" dirty="0">
                <a:solidFill>
                  <a:schemeClr val="tx1"/>
                </a:solidFill>
                <a:latin typeface="Arial" pitchFamily="34" charset="0"/>
              </a:rPr>
              <a:t> of EFT &amp; ERA</a:t>
            </a:r>
          </a:p>
          <a:p>
            <a:pPr eaLnBrk="1" hangingPunct="1">
              <a:spcBef>
                <a:spcPts val="0"/>
              </a:spcBef>
              <a:spcAft>
                <a:spcPts val="200"/>
              </a:spcAft>
              <a:defRPr/>
            </a:pPr>
            <a:r>
              <a:rPr lang="en-US" sz="1200" dirty="0">
                <a:solidFill>
                  <a:schemeClr val="tx1"/>
                </a:solidFill>
                <a:latin typeface="Arial" pitchFamily="34" charset="0"/>
              </a:rPr>
              <a:t>Providers may be unaware they must request from their banks the information necessary to </a:t>
            </a:r>
            <a:r>
              <a:rPr lang="en-US" sz="1200" dirty="0" err="1">
                <a:solidFill>
                  <a:schemeClr val="tx1"/>
                </a:solidFill>
                <a:latin typeface="Arial" pitchFamily="34" charset="0"/>
              </a:rPr>
              <a:t>reassociate</a:t>
            </a:r>
            <a:r>
              <a:rPr lang="en-US" sz="1200" dirty="0">
                <a:solidFill>
                  <a:schemeClr val="tx1"/>
                </a:solidFill>
                <a:latin typeface="Arial" pitchFamily="34" charset="0"/>
              </a:rPr>
              <a:t> remittance data ERA to payment data in the EFT; EFT is a standard written by NACHA and now mandated by HIPAA.   </a:t>
            </a:r>
          </a:p>
          <a:p>
            <a:pPr eaLnBrk="1" hangingPunct="1">
              <a:spcBef>
                <a:spcPts val="0"/>
              </a:spcBef>
              <a:spcAft>
                <a:spcPts val="200"/>
              </a:spcAft>
              <a:defRPr/>
            </a:pPr>
            <a:r>
              <a:rPr lang="en-US" sz="1200" dirty="0">
                <a:solidFill>
                  <a:schemeClr val="tx1"/>
                </a:solidFill>
                <a:latin typeface="Arial" pitchFamily="34" charset="0"/>
              </a:rPr>
              <a:t>CAQH CORE EFT &amp; ERA Operating Rules require health plans to notify their providers that they must request this re-association information from their bank, thus enabling providers to more quickly address denials or appeal adjustments to claim amount.</a:t>
            </a: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41</a:t>
            </a:fld>
            <a:endParaRPr lang="en-US"/>
          </a:p>
        </p:txBody>
      </p:sp>
    </p:spTree>
    <p:extLst>
      <p:ext uri="{BB962C8B-B14F-4D97-AF65-F5344CB8AC3E}">
        <p14:creationId xmlns:p14="http://schemas.microsoft.com/office/powerpoint/2010/main" val="747340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p:spPr>
        <p:txBody>
          <a:bodyPr/>
          <a:lstStyle>
            <a:lvl1pPr defTabSz="925303" eaLnBrk="0" hangingPunct="0">
              <a:defRPr sz="2400">
                <a:solidFill>
                  <a:schemeClr val="tx1"/>
                </a:solidFill>
                <a:latin typeface="Times New Roman" pitchFamily="18" charset="0"/>
              </a:defRPr>
            </a:lvl1pPr>
            <a:lvl2pPr marL="757066" indent="-291179" defTabSz="925303" eaLnBrk="0" hangingPunct="0">
              <a:defRPr sz="2400">
                <a:solidFill>
                  <a:schemeClr val="tx1"/>
                </a:solidFill>
                <a:latin typeface="Times New Roman" pitchFamily="18" charset="0"/>
              </a:defRPr>
            </a:lvl2pPr>
            <a:lvl3pPr marL="1164717" indent="-232943" defTabSz="925303" eaLnBrk="0" hangingPunct="0">
              <a:defRPr sz="2400">
                <a:solidFill>
                  <a:schemeClr val="tx1"/>
                </a:solidFill>
                <a:latin typeface="Times New Roman" pitchFamily="18" charset="0"/>
              </a:defRPr>
            </a:lvl3pPr>
            <a:lvl4pPr marL="1630604" indent="-232943" defTabSz="925303" eaLnBrk="0" hangingPunct="0">
              <a:defRPr sz="2400">
                <a:solidFill>
                  <a:schemeClr val="tx1"/>
                </a:solidFill>
                <a:latin typeface="Times New Roman" pitchFamily="18" charset="0"/>
              </a:defRPr>
            </a:lvl4pPr>
            <a:lvl5pPr marL="2096491" indent="-232943" defTabSz="925303" eaLnBrk="0" hangingPunct="0">
              <a:defRPr sz="2400">
                <a:solidFill>
                  <a:schemeClr val="tx1"/>
                </a:solidFill>
                <a:latin typeface="Times New Roman" pitchFamily="18" charset="0"/>
              </a:defRPr>
            </a:lvl5pPr>
            <a:lvl6pPr marL="2562377" indent="-232943" algn="ctr" defTabSz="925303" eaLnBrk="0" fontAlgn="base" hangingPunct="0">
              <a:spcBef>
                <a:spcPct val="0"/>
              </a:spcBef>
              <a:spcAft>
                <a:spcPct val="0"/>
              </a:spcAft>
              <a:defRPr sz="2400">
                <a:solidFill>
                  <a:schemeClr val="tx1"/>
                </a:solidFill>
                <a:latin typeface="Times New Roman" pitchFamily="18" charset="0"/>
              </a:defRPr>
            </a:lvl6pPr>
            <a:lvl7pPr marL="3028264" indent="-232943" algn="ctr" defTabSz="925303" eaLnBrk="0" fontAlgn="base" hangingPunct="0">
              <a:spcBef>
                <a:spcPct val="0"/>
              </a:spcBef>
              <a:spcAft>
                <a:spcPct val="0"/>
              </a:spcAft>
              <a:defRPr sz="2400">
                <a:solidFill>
                  <a:schemeClr val="tx1"/>
                </a:solidFill>
                <a:latin typeface="Times New Roman" pitchFamily="18" charset="0"/>
              </a:defRPr>
            </a:lvl7pPr>
            <a:lvl8pPr marL="3494151" indent="-232943" algn="ctr" defTabSz="925303" eaLnBrk="0" fontAlgn="base" hangingPunct="0">
              <a:spcBef>
                <a:spcPct val="0"/>
              </a:spcBef>
              <a:spcAft>
                <a:spcPct val="0"/>
              </a:spcAft>
              <a:defRPr sz="2400">
                <a:solidFill>
                  <a:schemeClr val="tx1"/>
                </a:solidFill>
                <a:latin typeface="Times New Roman" pitchFamily="18" charset="0"/>
              </a:defRPr>
            </a:lvl8pPr>
            <a:lvl9pPr marL="3960038" indent="-232943" algn="ctr" defTabSz="925303"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BE5C02F-D09F-4220-A296-5EAD5D08FEB1}" type="slidenum">
              <a:rPr lang="en-US" altLang="en-US" sz="1100" smtClean="0">
                <a:solidFill>
                  <a:prstClr val="black"/>
                </a:solidFill>
              </a:rPr>
              <a:pPr eaLnBrk="1" hangingPunct="1">
                <a:defRPr/>
              </a:pPr>
              <a:t>42</a:t>
            </a:fld>
            <a:endParaRPr lang="en-US" altLang="en-US" sz="1100">
              <a:solidFill>
                <a:prstClr val="black"/>
              </a:solidFill>
            </a:endParaRPr>
          </a:p>
        </p:txBody>
      </p:sp>
      <p:sp>
        <p:nvSpPr>
          <p:cNvPr id="56323" name="Rectangle 2"/>
          <p:cNvSpPr>
            <a:spLocks noGrp="1" noRot="1" noChangeAspect="1" noChangeArrowheads="1" noTextEdit="1"/>
          </p:cNvSpPr>
          <p:nvPr>
            <p:ph type="sldImg"/>
          </p:nvPr>
        </p:nvSpPr>
        <p:spPr bwMode="auto">
          <a:xfrm>
            <a:off x="409575" y="698500"/>
            <a:ext cx="6196013" cy="3486150"/>
          </a:xfrm>
          <a:noFill/>
          <a:ln>
            <a:solidFill>
              <a:srgbClr val="000000"/>
            </a:solidFill>
            <a:miter lim="800000"/>
            <a:headEnd/>
            <a:tailEnd/>
          </a:ln>
        </p:spPr>
      </p:sp>
      <p:sp>
        <p:nvSpPr>
          <p:cNvPr id="56324" name="Rectangle 3"/>
          <p:cNvSpPr>
            <a:spLocks noGrp="1" noChangeArrowheads="1"/>
          </p:cNvSpPr>
          <p:nvPr>
            <p:ph type="body" idx="1"/>
          </p:nvPr>
        </p:nvSpPr>
        <p:spPr bwMode="auto">
          <a:xfrm>
            <a:off x="936344" y="4415790"/>
            <a:ext cx="5137714" cy="4181767"/>
          </a:xfrm>
          <a:noFill/>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are two main components to operating rules which include the first is 1) infrastructure requirements such as a response time for a transaction or use of acknowledgements with a transaction. Infrastructure requirements apply across all the transactions that CAQH CORE has operating rules for.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example of response time and acknowledgement:</a:t>
            </a:r>
          </a:p>
          <a:p>
            <a:r>
              <a:rPr lang="en-US" sz="1200" kern="1200" dirty="0">
                <a:solidFill>
                  <a:schemeClr val="tx1"/>
                </a:solidFill>
                <a:effectLst/>
                <a:latin typeface="+mn-lt"/>
                <a:ea typeface="+mn-ea"/>
                <a:cs typeface="+mn-cs"/>
              </a:rPr>
              <a:t>Response Time: 20 seconds or less for eligibility inquiry </a:t>
            </a:r>
          </a:p>
          <a:p>
            <a:r>
              <a:rPr lang="en-US" sz="1200" kern="1200" dirty="0">
                <a:solidFill>
                  <a:schemeClr val="tx1"/>
                </a:solidFill>
                <a:effectLst/>
                <a:latin typeface="+mn-lt"/>
                <a:ea typeface="+mn-ea"/>
                <a:cs typeface="+mn-cs"/>
              </a:rPr>
              <a:t>Acknowledgement: The purpose of this is so the organization knows that their electronic transaction was received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component is data content which designates requirements for valuable data that a transaction can support. An example of this would be the return of patient financials for key services and benefits with an eligibility inquiry. </a:t>
            </a:r>
          </a:p>
          <a:p>
            <a:pPr eaLnBrk="1" hangingPunct="1"/>
            <a:endParaRPr lang="en-US" altLang="en-US" dirty="0"/>
          </a:p>
          <a:p>
            <a:pPr eaLnBrk="1" hangingPunct="1"/>
            <a:endParaRPr lang="en-US" altLang="en-US" dirty="0"/>
          </a:p>
          <a:p>
            <a:pPr eaLnBrk="1" hangingPunct="1"/>
            <a:r>
              <a:rPr lang="en-US" altLang="en-US" dirty="0"/>
              <a:t>Operating Rules (Mailing a Letter)</a:t>
            </a:r>
          </a:p>
        </p:txBody>
      </p:sp>
    </p:spTree>
    <p:extLst>
      <p:ext uri="{BB962C8B-B14F-4D97-AF65-F5344CB8AC3E}">
        <p14:creationId xmlns:p14="http://schemas.microsoft.com/office/powerpoint/2010/main" val="2643196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program, voluntary CORE Certification is really the GOLD STANDARD  in how a certification program should be developed and administered. This slide outlines the elements that make up a kind of checks and balance that make the voluntary CORE Certification program unique.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think that the most important element of the program is that the actual requirements that are necessary for an entity to demonstrate conformance with the operation rules – the actual certification test questions – are developed BY industry representatives. Those requirements, those test questions, are put through the same thorough review and voting process that the CORE Operating Rules go through. That is, they are voted on by entities that actually conduct the transactions.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CORE Certification is industry deciding for industry what conformance actually means.</a:t>
            </a: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44</a:t>
            </a:fld>
            <a:endParaRPr lang="en-US"/>
          </a:p>
        </p:txBody>
      </p:sp>
    </p:spTree>
    <p:extLst>
      <p:ext uri="{BB962C8B-B14F-4D97-AF65-F5344CB8AC3E}">
        <p14:creationId xmlns:p14="http://schemas.microsoft.com/office/powerpoint/2010/main" val="1535599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mn-lt"/>
              </a:rPr>
              <a:t>To date, CAQH CORE has awarded more than 340 CORE Seals across the healthcare industry. Several of these certifications belong to the dental industry, and I have highlighted those certified dental payers on the slide– Congrats to these organizations! </a:t>
            </a:r>
          </a:p>
          <a:p>
            <a:endParaRPr lang="en-US" baseline="0" dirty="0">
              <a:latin typeface="+mn-lt"/>
            </a:endParaRPr>
          </a:p>
          <a:p>
            <a:r>
              <a:rPr lang="en-US" dirty="0">
                <a:latin typeface="+mn-lt"/>
              </a:rPr>
              <a:t>In</a:t>
            </a:r>
            <a:r>
              <a:rPr lang="en-US" baseline="0" dirty="0">
                <a:latin typeface="+mn-lt"/>
              </a:rPr>
              <a:t> looking at the impact that CORE Certification has on the nation’s healthcare system and measuring the amount of covered lives that benefit from CORE Certification:</a:t>
            </a:r>
          </a:p>
          <a:p>
            <a:pPr marL="174708" indent="-174708">
              <a:buFont typeface="Arial" panose="020B0604020202020204" pitchFamily="34" charset="0"/>
              <a:buChar char="•"/>
            </a:pPr>
            <a:r>
              <a:rPr lang="en-US" dirty="0"/>
              <a:t>For </a:t>
            </a:r>
            <a:r>
              <a:rPr lang="en-US" dirty="0">
                <a:hlinkClick r:id="rId3"/>
              </a:rPr>
              <a:t>Phase I</a:t>
            </a:r>
            <a:r>
              <a:rPr lang="en-US" dirty="0"/>
              <a:t> and </a:t>
            </a:r>
            <a:r>
              <a:rPr lang="en-US" dirty="0">
                <a:hlinkClick r:id="rId4"/>
              </a:rPr>
              <a:t>Phase II</a:t>
            </a:r>
            <a:r>
              <a:rPr lang="en-US" dirty="0"/>
              <a:t>, 76% of the commercially insured and 44% of the publicly insured are covered by CORE-certified health plans. </a:t>
            </a:r>
            <a:r>
              <a:rPr lang="en-US" baseline="0" dirty="0"/>
              <a:t>  AND</a:t>
            </a:r>
            <a:endParaRPr lang="en-US" dirty="0"/>
          </a:p>
          <a:p>
            <a:pPr marL="174708" indent="-174708">
              <a:buFont typeface="Arial" panose="020B0604020202020204" pitchFamily="34" charset="0"/>
              <a:buChar char="•"/>
            </a:pPr>
            <a:r>
              <a:rPr lang="en-US" dirty="0"/>
              <a:t>For </a:t>
            </a:r>
            <a:r>
              <a:rPr lang="en-US" dirty="0">
                <a:hlinkClick r:id="rId5"/>
              </a:rPr>
              <a:t>Phase III</a:t>
            </a:r>
            <a:r>
              <a:rPr lang="en-US" dirty="0"/>
              <a:t>, adoption is growing with 27% of the commercially insured and 25% of the publicly insured are covered by certified plans.</a:t>
            </a:r>
          </a:p>
          <a:p>
            <a:pPr marL="174708" indent="-174708">
              <a:buFont typeface="Arial" panose="020B0604020202020204" pitchFamily="34" charset="0"/>
              <a:buChar char="•"/>
            </a:pPr>
            <a:endParaRPr lang="en-US" dirty="0">
              <a:latin typeface="+mn-lt"/>
            </a:endParaRPr>
          </a:p>
          <a:p>
            <a:r>
              <a:rPr lang="en-US" dirty="0">
                <a:latin typeface="+mn-lt"/>
              </a:rPr>
              <a:t>The</a:t>
            </a:r>
            <a:r>
              <a:rPr lang="en-US" baseline="0" dirty="0">
                <a:latin typeface="+mn-lt"/>
              </a:rPr>
              <a:t> data r</a:t>
            </a:r>
            <a:r>
              <a:rPr lang="en-US" dirty="0"/>
              <a:t>eflects the momentum of certifications in the industry and the increased commitment and collaboration of stakeholders in healthcare to effectively share electronic data in secure and meaningful ways.</a:t>
            </a:r>
            <a:endParaRPr lang="en-US" dirty="0">
              <a:latin typeface="+mn-lt"/>
            </a:endParaRPr>
          </a:p>
        </p:txBody>
      </p:sp>
      <p:sp>
        <p:nvSpPr>
          <p:cNvPr id="4" name="Slide Number Placeholder 3"/>
          <p:cNvSpPr>
            <a:spLocks noGrp="1"/>
          </p:cNvSpPr>
          <p:nvPr>
            <p:ph type="sldNum" sz="quarter" idx="10"/>
          </p:nvPr>
        </p:nvSpPr>
        <p:spPr/>
        <p:txBody>
          <a:bodyPr/>
          <a:lstStyle/>
          <a:p>
            <a:fld id="{8572DC34-B862-4203-8120-8078F3686957}" type="slidenum">
              <a:rPr lang="en-US" smtClean="0"/>
              <a:t>45</a:t>
            </a:fld>
            <a:endParaRPr lang="en-US"/>
          </a:p>
        </p:txBody>
      </p:sp>
    </p:spTree>
    <p:extLst>
      <p:ext uri="{BB962C8B-B14F-4D97-AF65-F5344CB8AC3E}">
        <p14:creationId xmlns:p14="http://schemas.microsoft.com/office/powerpoint/2010/main" val="1649121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part of the certification we’re always interested in learning why an organization decides to pursue certification and what the value-added benefits are. Outlined here are common themes we’ve heard within the dental industry.</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Foremost, since there are a few CORE-certified dental stakeholders -&gt; we’ve heard that certification actually positions themselves as industry leaders in demonstrating administrative efficiencies.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common benefit we hear from payers pursuing certification is that it helps to prove to networked providers their ability and commitment to streamline the revenue cycle management for practices.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I’d like to point out that almost every entity pursuing certification states that certification testing and the issuance of CORE Seal helps give their organization assurance that they comply with federally mandated operating rules – and allows their organization feel more comfortable in the event of an audit.</a:t>
            </a: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46</a:t>
            </a:fld>
            <a:endParaRPr lang="en-US"/>
          </a:p>
        </p:txBody>
      </p:sp>
    </p:spTree>
    <p:extLst>
      <p:ext uri="{BB962C8B-B14F-4D97-AF65-F5344CB8AC3E}">
        <p14:creationId xmlns:p14="http://schemas.microsoft.com/office/powerpoint/2010/main" val="3038945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CORE Certification Process consists of four distinct components:</a:t>
            </a:r>
          </a:p>
          <a:p>
            <a:endParaRPr lang="en-US" baseline="0" dirty="0"/>
          </a:p>
          <a:p>
            <a:pPr marL="171450" indent="-171450">
              <a:buFont typeface="Arial" panose="020B0604020202020204" pitchFamily="34" charset="0"/>
              <a:buChar char="•"/>
            </a:pPr>
            <a:r>
              <a:rPr lang="en-US" baseline="0" dirty="0"/>
              <a:t>Component #1 relating to the planning and evaluating systems process prior to beginning the CORE Certification.</a:t>
            </a:r>
            <a:br>
              <a:rPr lang="en-US" baseline="0" dirty="0"/>
            </a:br>
            <a:endParaRPr lang="en-US" baseline="0" dirty="0"/>
          </a:p>
          <a:p>
            <a:pPr marL="171450" indent="-171450">
              <a:buFont typeface="Arial" panose="020B0604020202020204" pitchFamily="34" charset="0"/>
              <a:buChar char="•"/>
            </a:pPr>
            <a:r>
              <a:rPr lang="en-US" dirty="0"/>
              <a:t>Component</a:t>
            </a:r>
            <a:r>
              <a:rPr lang="en-US" baseline="0" dirty="0"/>
              <a:t> #2  relating to the signing and submission of the CAQH CORE Pledge.</a:t>
            </a:r>
            <a:br>
              <a:rPr lang="en-US" baseline="0" dirty="0"/>
            </a:br>
            <a:endParaRPr lang="en-US" baseline="0" dirty="0"/>
          </a:p>
          <a:p>
            <a:pPr marL="171450" indent="-171450">
              <a:buFont typeface="Arial" panose="020B0604020202020204" pitchFamily="34" charset="0"/>
              <a:buChar char="•"/>
            </a:pPr>
            <a:r>
              <a:rPr lang="en-US" baseline="0" dirty="0"/>
              <a:t>Component #3  relating to CORE Certification Testing</a:t>
            </a:r>
            <a:br>
              <a:rPr lang="en-US" baseline="0" dirty="0"/>
            </a:br>
            <a:endParaRPr lang="en-US" baseline="0" dirty="0"/>
          </a:p>
          <a:p>
            <a:pPr marL="171450" indent="-171450">
              <a:buFont typeface="Arial" panose="020B0604020202020204" pitchFamily="34" charset="0"/>
              <a:buChar char="•"/>
            </a:pPr>
            <a:r>
              <a:rPr lang="en-US" baseline="0" dirty="0"/>
              <a:t>And; Component #4 relating to application process for the CORE Certification Seal.</a:t>
            </a:r>
          </a:p>
          <a:p>
            <a:endParaRPr lang="en-US" dirty="0"/>
          </a:p>
          <a:p>
            <a:endParaRPr lang="en-US" dirty="0"/>
          </a:p>
          <a:p>
            <a:r>
              <a:rPr lang="en-US" dirty="0"/>
              <a:t>Component #1</a:t>
            </a:r>
            <a:r>
              <a:rPr lang="en-US" baseline="0" dirty="0"/>
              <a:t> outlines the first set of steps an organization needs to take when considering CORE Certification. </a:t>
            </a:r>
          </a:p>
          <a:p>
            <a:endParaRPr lang="en-US" sz="1200" kern="1200" baseline="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During</a:t>
            </a:r>
            <a:r>
              <a:rPr lang="en-US" sz="1200" kern="1200" baseline="0" dirty="0">
                <a:solidFill>
                  <a:schemeClr val="tx1"/>
                </a:solidFill>
                <a:effectLst/>
                <a:latin typeface="Times New Roman" pitchFamily="18" charset="0"/>
                <a:ea typeface="+mn-ea"/>
                <a:cs typeface="+mn-cs"/>
              </a:rPr>
              <a:t> p</a:t>
            </a:r>
            <a:r>
              <a:rPr lang="en-US" sz="1200" kern="1200" dirty="0">
                <a:solidFill>
                  <a:schemeClr val="tx1"/>
                </a:solidFill>
                <a:effectLst/>
                <a:latin typeface="Times New Roman" pitchFamily="18" charset="0"/>
                <a:ea typeface="+mn-ea"/>
                <a:cs typeface="+mn-cs"/>
              </a:rPr>
              <a:t>re-certification &amp; system evaluation,</a:t>
            </a:r>
            <a:r>
              <a:rPr lang="en-US" sz="1200" kern="1200" baseline="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organizations should review and understand the requirements of the Operating Rules and scope resources needed to adopt and implement the operating rules. </a:t>
            </a:r>
            <a:r>
              <a:rPr lang="en-US" sz="1200" kern="1200" baseline="0" dirty="0">
                <a:solidFill>
                  <a:schemeClr val="tx1"/>
                </a:solidFill>
                <a:effectLst/>
                <a:latin typeface="Times New Roman" pitchFamily="18" charset="0"/>
                <a:ea typeface="+mn-ea"/>
                <a:cs typeface="+mn-cs"/>
              </a:rPr>
              <a:t>CAQH CORE offers a variety of resources to help organization’s gauge their ability to adopt and become compliant with the Operating Rules. I’ll review these resources later on in the presentation.</a:t>
            </a:r>
          </a:p>
          <a:p>
            <a:endParaRPr lang="en-US" sz="1200" kern="1200" baseline="0" dirty="0">
              <a:solidFill>
                <a:schemeClr val="tx1"/>
              </a:solidFill>
              <a:effectLst/>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a:t>
            </a:r>
            <a:r>
              <a:rPr lang="en-US" baseline="0" dirty="0"/>
              <a:t> #2 outlines the steps an organization needs to take when it has decided to pursue CORE Certification.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 second </a:t>
            </a:r>
            <a:r>
              <a:rPr lang="en-US" sz="1200" kern="1200" baseline="0" dirty="0">
                <a:solidFill>
                  <a:schemeClr val="tx1"/>
                </a:solidFill>
                <a:effectLst/>
                <a:latin typeface="Times New Roman" pitchFamily="18" charset="0"/>
                <a:ea typeface="+mn-ea"/>
                <a:cs typeface="+mn-cs"/>
              </a:rPr>
              <a:t>component </a:t>
            </a:r>
            <a:r>
              <a:rPr lang="en-US" sz="1200" kern="1200" dirty="0">
                <a:solidFill>
                  <a:schemeClr val="tx1"/>
                </a:solidFill>
                <a:effectLst/>
                <a:latin typeface="Times New Roman" pitchFamily="18" charset="0"/>
                <a:ea typeface="+mn-ea"/>
                <a:cs typeface="+mn-cs"/>
              </a:rPr>
              <a:t>is to Sign and Submit the CORE Pledge in correspondence to the Phase being certified. The intent of the Pledge is to formally communicate an organization’s commitment to pursue CORE Certification. </a:t>
            </a:r>
            <a:r>
              <a:rPr lang="en-US" dirty="0"/>
              <a:t>By signing the CAQH CORE Pledge, an organization agrees to be publicly recognized as a supporter of CAQH CORE’s mission and operating rules. In addition, the organization is demonstrating its commitment to adopt, implement, and conform to the CAQH CORE Operating Rules.</a:t>
            </a:r>
            <a:endParaRPr lang="en-US" sz="1200" kern="1200" baseline="0" dirty="0">
              <a:solidFill>
                <a:schemeClr val="tx1"/>
              </a:solidFill>
              <a:effectLst/>
              <a:latin typeface="Times New Roman" pitchFamily="18" charset="0"/>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a:t>
            </a:r>
            <a:r>
              <a:rPr lang="en-US" baseline="0" dirty="0"/>
              <a:t> #3 outlines the steps an organization needs to take when undergoing CORE Certification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third component, CORE Certification Testing, outlines steps and provides resources to help organizations navigate through the testing process. </a:t>
            </a:r>
            <a:r>
              <a:rPr lang="en-US" sz="1200" kern="1200" dirty="0">
                <a:solidFill>
                  <a:schemeClr val="tx1"/>
                </a:solidFill>
                <a:effectLst/>
                <a:latin typeface="Times New Roman" pitchFamily="18" charset="0"/>
                <a:ea typeface="+mn-ea"/>
                <a:cs typeface="+mn-cs"/>
              </a:rPr>
              <a:t>To complete testing, organizations must use the CAQH CORE Test Suites, in order to maintain standard and consistent test results. CORE certifying entities should work with a CORE-authorized testing vendor to perform tests based upon testing criteria specific to the entities stakeholder type. An organization will have to complete different types of test scripts which include signed attestations, document uploads, and transaction testing.</a:t>
            </a:r>
          </a:p>
          <a:p>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Component</a:t>
            </a:r>
            <a:r>
              <a:rPr lang="en-US" baseline="0" dirty="0"/>
              <a:t> #4 outlines the steps an organization needs to take when applying for the CORE Seal.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fourth component, applying for the CORE Seal involves the submission of three sets of documents per each Phase that an applicant is applying for. These documents include the CORE Seal Application Form, a HIPAA Attestation Form, and a CORE Seal Feel.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Times New Roman" pitchFamily="18"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Times New Roman" pitchFamily="18" charset="0"/>
                <a:ea typeface="+mn-ea"/>
                <a:cs typeface="+mn-cs"/>
              </a:rPr>
              <a:t>The CORE Seal Application Form involves filling out contact and stakeholder specific information about your organization.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Times New Roman" pitchFamily="18" charset="0"/>
                <a:ea typeface="+mn-ea"/>
                <a:cs typeface="+mn-cs"/>
              </a:rPr>
              <a:t>The HIPAA Attestation form involves an organization attesting that is compliant with applicable HIPAA provisions. Like the CORE Pledge form, this form must be signed by an authorized executive level employee from your organization.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8" charset="0"/>
                <a:ea typeface="+mn-ea"/>
                <a:cs typeface="+mn-cs"/>
              </a:rPr>
              <a:t>Lastly, the CORE Seal Fee is based upon a stakeholder-specific fee scale.</a:t>
            </a:r>
            <a:r>
              <a:rPr lang="en-US" sz="1200" kern="1200" baseline="0" dirty="0">
                <a:solidFill>
                  <a:schemeClr val="tx1"/>
                </a:solidFill>
                <a:effectLst/>
                <a:latin typeface="Times New Roman" pitchFamily="18" charset="0"/>
                <a:ea typeface="+mn-ea"/>
                <a:cs typeface="+mn-cs"/>
              </a:rPr>
              <a:t> Note</a:t>
            </a:r>
            <a:r>
              <a:rPr lang="en-US" sz="1200" kern="1200" dirty="0">
                <a:solidFill>
                  <a:schemeClr val="tx1"/>
                </a:solidFill>
                <a:effectLst/>
                <a:latin typeface="Times New Roman" pitchFamily="18" charset="0"/>
                <a:ea typeface="+mn-ea"/>
                <a:cs typeface="+mn-cs"/>
              </a:rPr>
              <a:t> that the fee is a one-time cost for each phase of CORE Certification. This scale is shown as</a:t>
            </a:r>
            <a:r>
              <a:rPr lang="en-US" sz="1200" kern="1200" baseline="0" dirty="0">
                <a:solidFill>
                  <a:schemeClr val="tx1"/>
                </a:solidFill>
                <a:effectLst/>
                <a:latin typeface="Times New Roman" pitchFamily="18" charset="0"/>
                <a:ea typeface="+mn-ea"/>
                <a:cs typeface="+mn-cs"/>
              </a:rPr>
              <a:t> the image on the top of your screen.</a:t>
            </a:r>
            <a:r>
              <a:rPr lang="en-US" sz="1200" kern="1200" dirty="0">
                <a:solidFill>
                  <a:schemeClr val="tx1"/>
                </a:solidFill>
                <a:effectLst/>
                <a:latin typeface="Times New Roman" pitchFamily="18" charset="0"/>
                <a:ea typeface="+mn-ea"/>
                <a:cs typeface="+mn-cs"/>
              </a:rPr>
              <a:t> </a:t>
            </a:r>
            <a:endParaRPr lang="en-US" baseline="0" dirty="0"/>
          </a:p>
          <a:p>
            <a:pPr marL="171450" indent="-171450">
              <a:buFont typeface="Arial" panose="020B0604020202020204" pitchFamily="34" charset="0"/>
              <a:buChar char="•"/>
            </a:pPr>
            <a:r>
              <a:rPr lang="en-US" baseline="0" dirty="0"/>
              <a:t>After an organization completes the four components of the CORE Certification Process, CAQH CORE will then begin its review of all application material submitted by an organization. During its review, CAQH CORE reserves 30 business days from receipt of a complete application for review, approval, and distribution of the CORE Seal.</a:t>
            </a:r>
            <a:endParaRPr lang="en-US" dirty="0"/>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47</a:t>
            </a:fld>
            <a:endParaRPr lang="en-US"/>
          </a:p>
        </p:txBody>
      </p:sp>
    </p:spTree>
    <p:extLst>
      <p:ext uri="{BB962C8B-B14F-4D97-AF65-F5344CB8AC3E}">
        <p14:creationId xmlns:p14="http://schemas.microsoft.com/office/powerpoint/2010/main" val="3311496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average time it takes for most organizations to achieve</a:t>
            </a:r>
            <a:r>
              <a:rPr lang="en-US" baseline="0" dirty="0"/>
              <a:t> certification is anywhere </a:t>
            </a:r>
            <a:r>
              <a:rPr lang="en-US" dirty="0"/>
              <a:t>between three to six months. But, I’d like to note that this timeframe</a:t>
            </a:r>
            <a:r>
              <a:rPr lang="en-US" baseline="0" dirty="0"/>
              <a:t> varies by stakeholder type, individual organization, and available resources.</a:t>
            </a:r>
            <a:br>
              <a:rPr lang="en-US" baseline="0" dirty="0"/>
            </a:br>
            <a:endParaRPr lang="en-US" dirty="0"/>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48</a:t>
            </a:fld>
            <a:endParaRPr lang="en-US"/>
          </a:p>
        </p:txBody>
      </p:sp>
    </p:spTree>
    <p:extLst>
      <p:ext uri="{BB962C8B-B14F-4D97-AF65-F5344CB8AC3E}">
        <p14:creationId xmlns:p14="http://schemas.microsoft.com/office/powerpoint/2010/main" val="96998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Over the last three years CAQH has seen an increased interest and formation of partnerships with the dental industry across our three focus areas. With CAQH CORE we have had dental plan input with the development of both mandated and voluntary operating rules. Further, we have had a few dental-specific payers engage with us to demonstrate compliance with the operating rules by achieving CORE Certification.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CAQH Explorations – we recently began tracking dental industry adoption of HIPAA-mandated transactions and hope to build upon those efforts on the 2017 Index Report.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with CAQH Solutions – we are seeing more utility of dental plans engaging with our credentialing and EFT/ERA enrollment solutions to both credential and drive providers to enroll EFT/ERA.  Recently, we formed a strategic Alliance with the American Dental Association and our Proview Solution to help streamline the credentialing process for dentist, dental plans, and employers.</a:t>
            </a:r>
          </a:p>
          <a:p>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297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EE6D5F4-D961-41B5-9262-1914B8CFF7C0}" type="slidenum">
              <a:rPr lang="en-US" altLang="en-US" sz="1200" smtClean="0"/>
              <a:pPr/>
              <a:t>6</a:t>
            </a:fld>
            <a:endParaRPr lang="en-US" altLang="en-US" sz="1200"/>
          </a:p>
        </p:txBody>
      </p:sp>
    </p:spTree>
    <p:extLst>
      <p:ext uri="{BB962C8B-B14F-4D97-AF65-F5344CB8AC3E}">
        <p14:creationId xmlns:p14="http://schemas.microsoft.com/office/powerpoint/2010/main" val="2539483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Gap Analysis Tool: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very important resource that CAQH CORE offers is the Analysis and Planning Guide, we offer these for every phase – Phases I, II, III and IV, and there is a separate guide for each phase. These guides have separate tools within it so not only can you do a quick assessment – where you can do simple checks of yes or no – identifying if a general operating rule applies – such as does my organization do real-time or batch.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 the guide offers drill down tools where you can check operating rule requirements line by line determining whether or not they apply, is it a business impact, is it a technical impact – and helps you identify remediation strategies such as making a software change, business process change, or even education or communication opportunity where you may need to engage with another department within your organization or possibly a trading partner. This tool helps you map touch points between systems and business processes to help streamline implementation of the operating rules.</a:t>
            </a:r>
          </a:p>
          <a:p>
            <a:endParaRPr lang="en-US" altLang="en-US" dirty="0"/>
          </a:p>
          <a:p>
            <a:r>
              <a:rPr lang="en-US" altLang="en-US" dirty="0"/>
              <a:t>Test Suites:</a:t>
            </a:r>
          </a:p>
          <a:p>
            <a:endParaRPr lang="en-US" altLang="en-US" dirty="0"/>
          </a:p>
          <a:p>
            <a:r>
              <a:rPr lang="en-US" altLang="en-US" dirty="0"/>
              <a:t>To assist organizations with certification testing, CAQH CORE publishes a certification test suite for each Phase of the operating rules. This resources helps organizations align their IT systems and policies against testing requirements. Think of this resources as textbook that helps you prepare for a test.</a:t>
            </a:r>
          </a:p>
          <a:p>
            <a:endParaRPr lang="en-US" altLang="en-US" dirty="0"/>
          </a:p>
          <a:p>
            <a:r>
              <a:rPr lang="en-US" altLang="en-US" dirty="0"/>
              <a:t>FAQs:</a:t>
            </a:r>
          </a:p>
          <a:p>
            <a:endParaRPr lang="en-US" altLang="en-US" dirty="0"/>
          </a:p>
          <a:p>
            <a:r>
              <a:rPr lang="en-US" altLang="en-US" dirty="0"/>
              <a:t>To help address technical questions pertaining to operating rule implementation, CAQH has published over several hundred FAQs to provide stakeholders with support. These FAQ’s are online and searchable; so all in an organization has to do is enter a keyword related to their issues and relevant FAQs will appear.</a:t>
            </a:r>
          </a:p>
          <a:p>
            <a:endParaRPr lang="en-US" altLang="en-US" dirty="0"/>
          </a:p>
          <a:p>
            <a:r>
              <a:rPr lang="en-US" altLang="en-US" dirty="0"/>
              <a:t>E-</a:t>
            </a:r>
            <a:r>
              <a:rPr lang="en-US" altLang="en-US" dirty="0" err="1"/>
              <a:t>Elearning</a:t>
            </a:r>
            <a:endParaRPr lang="en-US" altLang="en-US" dirty="0"/>
          </a:p>
          <a:p>
            <a:r>
              <a:rPr lang="en-US" altLang="en-US" dirty="0"/>
              <a:t>Lastly, we have developed interactive dashboards and modules to help further educate individuals on certification.</a:t>
            </a:r>
          </a:p>
          <a:p>
            <a:endParaRPr lang="en-US" altLang="en-US" dirty="0"/>
          </a:p>
        </p:txBody>
      </p:sp>
      <p:sp>
        <p:nvSpPr>
          <p:cNvPr id="4" name="Footer Placeholder 3"/>
          <p:cNvSpPr>
            <a:spLocks noGrp="1"/>
          </p:cNvSpPr>
          <p:nvPr>
            <p:ph type="ftr" sz="quarter" idx="4"/>
          </p:nvPr>
        </p:nvSpPr>
        <p:spPr/>
        <p:txBody>
          <a:bodyPr/>
          <a:lstStyle/>
          <a:p>
            <a:pPr>
              <a:defRPr/>
            </a:pPr>
            <a:endParaRPr lang="en-US"/>
          </a:p>
        </p:txBody>
      </p:sp>
      <p:sp>
        <p:nvSpPr>
          <p:cNvPr id="81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165E186-AD85-43B9-BFFB-D4E8BB8AB345}" type="slidenum">
              <a:rPr lang="en-US" altLang="en-US" sz="1200" smtClean="0"/>
              <a:pPr/>
              <a:t>49</a:t>
            </a:fld>
            <a:endParaRPr lang="en-US" altLang="en-US" sz="1200"/>
          </a:p>
        </p:txBody>
      </p:sp>
    </p:spTree>
    <p:extLst>
      <p:ext uri="{BB962C8B-B14F-4D97-AF65-F5344CB8AC3E}">
        <p14:creationId xmlns:p14="http://schemas.microsoft.com/office/powerpoint/2010/main" val="2442750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ensure</a:t>
            </a:r>
            <a:r>
              <a:rPr lang="en-US" baseline="0" dirty="0"/>
              <a:t> that the dental industry is able to see cost savings and maximize from the benefits afforded by operating rules and use of electronic transactions – CORE Certification requires dental plans who outsource components of EDI processing to vendors or clearinghouses to work together to ensure there is a conformant data flow between trading partners, which then downstream enables providers to take advantage of operating rule benefits.</a:t>
            </a:r>
          </a:p>
          <a:p>
            <a:endParaRPr lang="en-US" baseline="0" dirty="0"/>
          </a:p>
          <a:p>
            <a:r>
              <a:rPr lang="en-US" baseline="0" dirty="0"/>
              <a:t>If you are thinking about CORE Certification and your organization does outsource operating rule components to a vendor – it is important to note that that vendor must become CORE-certified before your organization can achieve certification.</a:t>
            </a:r>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50</a:t>
            </a:fld>
            <a:endParaRPr lang="en-US"/>
          </a:p>
        </p:txBody>
      </p:sp>
    </p:spTree>
    <p:extLst>
      <p:ext uri="{BB962C8B-B14F-4D97-AF65-F5344CB8AC3E}">
        <p14:creationId xmlns:p14="http://schemas.microsoft.com/office/powerpoint/2010/main" val="3628618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reasons why an entity gets CORE-certified are based on the idea that there is an objective third party testing proving whether your organization is using conforming to operating rules and standards as they are meant to be used – that is, as a way to find efficiencies in the administrative cost of health care. </a:t>
            </a:r>
          </a:p>
          <a:p>
            <a:endParaRPr lang="en-US" dirty="0"/>
          </a:p>
          <a:p>
            <a:pPr defTabSz="931774">
              <a:defRPr/>
            </a:pPr>
            <a:r>
              <a:rPr lang="en-US" dirty="0"/>
              <a:t>Certification testing and the issuance of CORE Seal helps give organization assurance that they comply with federally mandated operating rules and standards– and allows their organization feel more confident in the event of an audit.</a:t>
            </a:r>
          </a:p>
          <a:p>
            <a:endParaRPr lang="en-US" dirty="0"/>
          </a:p>
          <a:p>
            <a:r>
              <a:rPr lang="en-US" dirty="0"/>
              <a:t>It’s like using Turbo Tax, going to H&amp;R Block or any 3</a:t>
            </a:r>
            <a:r>
              <a:rPr lang="en-US" baseline="30000" dirty="0"/>
              <a:t>rd</a:t>
            </a:r>
            <a:r>
              <a:rPr lang="en-US" dirty="0"/>
              <a:t> party accountant to help you file and submit your taxes. It’s good practice to find someone outside of your organization to check your work to make sure you did it right, and CORE Certification is that kind of check for operating rules and underlying standards. Certification helps organizations prepare for potential compliance reviews and audits through it’s comprehensive certification testing and application process. CORE Certification is positioned to help organizations assess and validate operating rule and standard implementation in preparation for HHS Administrative Simplification Program compliance reviews.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52</a:t>
            </a:fld>
            <a:endParaRPr lang="en-US"/>
          </a:p>
        </p:txBody>
      </p:sp>
    </p:spTree>
    <p:extLst>
      <p:ext uri="{BB962C8B-B14F-4D97-AF65-F5344CB8AC3E}">
        <p14:creationId xmlns:p14="http://schemas.microsoft.com/office/powerpoint/2010/main" val="2916708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FCACC-5DEE-4CC5-8F5C-5DC04A0E47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907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Non-standardized data, workflows, operations and data collection pose challenges to successfully implementing VBP. The research identifies a select set of opportunities where a more uniform approach would streamline VBP operations for both health plans and providers without compromising the competitive value of VBP models.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vision is a common foundation that drives adoption of evolving VBP models by reducing administrative burden, improving information exchange and enhancing transparency. </a:t>
            </a:r>
          </a:p>
        </p:txBody>
      </p:sp>
      <p:sp>
        <p:nvSpPr>
          <p:cNvPr id="4" name="Slide Number Placeholder 3"/>
          <p:cNvSpPr>
            <a:spLocks noGrp="1"/>
          </p:cNvSpPr>
          <p:nvPr>
            <p:ph type="sldNum" sz="quarter" idx="10"/>
          </p:nvPr>
        </p:nvSpPr>
        <p:spPr/>
        <p:txBody>
          <a:bodyPr/>
          <a:lstStyle/>
          <a:p>
            <a:fld id="{8572DC34-B862-4203-8120-8078F3686957}" type="slidenum">
              <a:rPr lang="en-US" smtClean="0"/>
              <a:t>57</a:t>
            </a:fld>
            <a:endParaRPr lang="en-US"/>
          </a:p>
        </p:txBody>
      </p:sp>
    </p:spTree>
    <p:extLst>
      <p:ext uri="{BB962C8B-B14F-4D97-AF65-F5344CB8AC3E}">
        <p14:creationId xmlns:p14="http://schemas.microsoft.com/office/powerpoint/2010/main" val="81770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2DC34-B862-4203-8120-8078F3686957}" type="slidenum">
              <a:rPr lang="en-US" smtClean="0"/>
              <a:t>59</a:t>
            </a:fld>
            <a:endParaRPr lang="en-US"/>
          </a:p>
        </p:txBody>
      </p:sp>
    </p:spTree>
    <p:extLst>
      <p:ext uri="{BB962C8B-B14F-4D97-AF65-F5344CB8AC3E}">
        <p14:creationId xmlns:p14="http://schemas.microsoft.com/office/powerpoint/2010/main" val="568406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DBBDA55-92BD-45D9-B6D1-0C88863CC436}" type="slidenum">
              <a:rPr lang="en-US" altLang="en-US" sz="1200" smtClean="0">
                <a:solidFill>
                  <a:srgbClr val="000000"/>
                </a:solidFill>
              </a:rPr>
              <a:pPr/>
              <a:t>62</a:t>
            </a:fld>
            <a:endParaRPr lang="en-US" altLang="en-US" sz="1200">
              <a:solidFill>
                <a:srgbClr val="000000"/>
              </a:solidFill>
            </a:endParaRPr>
          </a:p>
        </p:txBody>
      </p:sp>
    </p:spTree>
    <p:extLst>
      <p:ext uri="{BB962C8B-B14F-4D97-AF65-F5344CB8AC3E}">
        <p14:creationId xmlns:p14="http://schemas.microsoft.com/office/powerpoint/2010/main" val="982811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DBBDA55-92BD-45D9-B6D1-0C88863CC436}" type="slidenum">
              <a:rPr lang="en-US" altLang="en-US" sz="1200" smtClean="0">
                <a:solidFill>
                  <a:srgbClr val="000000"/>
                </a:solidFill>
              </a:rPr>
              <a:pPr/>
              <a:t>63</a:t>
            </a:fld>
            <a:endParaRPr lang="en-US" altLang="en-US" sz="1200">
              <a:solidFill>
                <a:srgbClr val="000000"/>
              </a:solidFill>
            </a:endParaRPr>
          </a:p>
        </p:txBody>
      </p:sp>
    </p:spTree>
    <p:extLst>
      <p:ext uri="{BB962C8B-B14F-4D97-AF65-F5344CB8AC3E}">
        <p14:creationId xmlns:p14="http://schemas.microsoft.com/office/powerpoint/2010/main" val="589482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DBBDA55-92BD-45D9-B6D1-0C88863CC436}" type="slidenum">
              <a:rPr lang="en-US" altLang="en-US" sz="1200" smtClean="0">
                <a:solidFill>
                  <a:srgbClr val="000000"/>
                </a:solidFill>
              </a:rPr>
              <a:pPr/>
              <a:t>64</a:t>
            </a:fld>
            <a:endParaRPr lang="en-US" altLang="en-US" sz="1200">
              <a:solidFill>
                <a:srgbClr val="000000"/>
              </a:solidFill>
            </a:endParaRPr>
          </a:p>
        </p:txBody>
      </p:sp>
    </p:spTree>
    <p:extLst>
      <p:ext uri="{BB962C8B-B14F-4D97-AF65-F5344CB8AC3E}">
        <p14:creationId xmlns:p14="http://schemas.microsoft.com/office/powerpoint/2010/main" val="3237699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DBBDA55-92BD-45D9-B6D1-0C88863CC436}" type="slidenum">
              <a:rPr lang="en-US" altLang="en-US" sz="1200" smtClean="0">
                <a:solidFill>
                  <a:srgbClr val="000000"/>
                </a:solidFill>
              </a:rPr>
              <a:pPr/>
              <a:t>65</a:t>
            </a:fld>
            <a:endParaRPr lang="en-US" altLang="en-US" sz="1200">
              <a:solidFill>
                <a:srgbClr val="000000"/>
              </a:solidFill>
            </a:endParaRPr>
          </a:p>
        </p:txBody>
      </p:sp>
    </p:spTree>
    <p:extLst>
      <p:ext uri="{BB962C8B-B14F-4D97-AF65-F5344CB8AC3E}">
        <p14:creationId xmlns:p14="http://schemas.microsoft.com/office/powerpoint/2010/main" val="248655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DC34-B862-4203-8120-8078F3686957}" type="slidenum">
              <a:rPr lang="en-US" smtClean="0"/>
              <a:t>7</a:t>
            </a:fld>
            <a:endParaRPr lang="en-US"/>
          </a:p>
        </p:txBody>
      </p:sp>
    </p:spTree>
    <p:extLst>
      <p:ext uri="{BB962C8B-B14F-4D97-AF65-F5344CB8AC3E}">
        <p14:creationId xmlns:p14="http://schemas.microsoft.com/office/powerpoint/2010/main" val="405606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8</a:t>
            </a:fld>
            <a:endParaRPr lang="en-US" dirty="0"/>
          </a:p>
        </p:txBody>
      </p:sp>
    </p:spTree>
    <p:extLst>
      <p:ext uri="{BB962C8B-B14F-4D97-AF65-F5344CB8AC3E}">
        <p14:creationId xmlns:p14="http://schemas.microsoft.com/office/powerpoint/2010/main" val="415888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9</a:t>
            </a:fld>
            <a:endParaRPr lang="en-US" dirty="0"/>
          </a:p>
        </p:txBody>
      </p:sp>
    </p:spTree>
    <p:extLst>
      <p:ext uri="{BB962C8B-B14F-4D97-AF65-F5344CB8AC3E}">
        <p14:creationId xmlns:p14="http://schemas.microsoft.com/office/powerpoint/2010/main" val="96452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10</a:t>
            </a:fld>
            <a:endParaRPr lang="en-US" dirty="0"/>
          </a:p>
        </p:txBody>
      </p:sp>
    </p:spTree>
    <p:extLst>
      <p:ext uri="{BB962C8B-B14F-4D97-AF65-F5344CB8AC3E}">
        <p14:creationId xmlns:p14="http://schemas.microsoft.com/office/powerpoint/2010/main" val="272202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8B245-91A1-44D1-A318-BACE1C8F9F88}" type="slidenum">
              <a:rPr lang="en-US" smtClean="0"/>
              <a:pPr>
                <a:defRPr/>
              </a:pPr>
              <a:t>11</a:t>
            </a:fld>
            <a:endParaRPr lang="en-US" dirty="0"/>
          </a:p>
        </p:txBody>
      </p:sp>
    </p:spTree>
    <p:extLst>
      <p:ext uri="{BB962C8B-B14F-4D97-AF65-F5344CB8AC3E}">
        <p14:creationId xmlns:p14="http://schemas.microsoft.com/office/powerpoint/2010/main" val="2582426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59184" y="-8467"/>
            <a:ext cx="4368800" cy="6858000"/>
          </a:xfrm>
          <a:prstGeom prst="rect">
            <a:avLst/>
          </a:prstGeom>
          <a:solidFill>
            <a:srgbClr val="0067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dirty="0">
                <a:solidFill>
                  <a:prstClr val="white">
                    <a:lumMod val="50000"/>
                  </a:prstClr>
                </a:solidFill>
              </a:rPr>
              <a:t>© 2018 CAQH, All Rights Reserved.</a:t>
            </a:r>
          </a:p>
        </p:txBody>
      </p:sp>
      <p:pic>
        <p:nvPicPr>
          <p:cNvPr id="8" name="Picture 1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9263" y="395288"/>
            <a:ext cx="1828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dirty="0"/>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dirty="0"/>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dirty="0"/>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dirty="0"/>
              <a:t>Click to edit Presenter(s)</a:t>
            </a: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822" y="1032745"/>
            <a:ext cx="7869006" cy="5046586"/>
          </a:xfrm>
          <a:prstGeom prst="rect">
            <a:avLst/>
          </a:prstGeom>
        </p:spPr>
      </p:pic>
    </p:spTree>
    <p:extLst>
      <p:ext uri="{BB962C8B-B14F-4D97-AF65-F5344CB8AC3E}">
        <p14:creationId xmlns:p14="http://schemas.microsoft.com/office/powerpoint/2010/main" val="734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Confidental &amp; Proprietar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dirty="0">
              <a:solidFill>
                <a:prstClr val="white">
                  <a:lumMod val="50000"/>
                </a:prstClr>
              </a:solidFill>
            </a:endParaRPr>
          </a:p>
        </p:txBody>
      </p:sp>
      <p:sp>
        <p:nvSpPr>
          <p:cNvPr id="5" name="TextBox 4"/>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dirty="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dirty="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dirty="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66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Confidental &amp; Proprietar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223707" y="134112"/>
            <a:ext cx="11766956" cy="743712"/>
          </a:xfrm>
        </p:spPr>
        <p:txBody>
          <a:bodyPr/>
          <a:lstStyle/>
          <a:p>
            <a:endParaRPr lang="en-US" dirty="0"/>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dirty="0">
              <a:solidFill>
                <a:prstClr val="white">
                  <a:lumMod val="50000"/>
                </a:prstClr>
              </a:solidFill>
            </a:endParaRPr>
          </a:p>
        </p:txBody>
      </p:sp>
      <p:sp>
        <p:nvSpPr>
          <p:cNvPr id="10" name="TextBox 9"/>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dirty="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dirty="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dirty="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82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Confidential &amp; Proprietary">
    <p:spTree>
      <p:nvGrpSpPr>
        <p:cNvPr id="1" name=""/>
        <p:cNvGrpSpPr/>
        <p:nvPr/>
      </p:nvGrpSpPr>
      <p:grpSpPr>
        <a:xfrm>
          <a:off x="0" y="0"/>
          <a:ext cx="0" cy="0"/>
          <a:chOff x="0" y="0"/>
          <a:chExt cx="0" cy="0"/>
        </a:xfrm>
      </p:grpSpPr>
      <p:sp>
        <p:nvSpPr>
          <p:cNvPr id="2" name="Title 1"/>
          <p:cNvSpPr>
            <a:spLocks noGrp="1"/>
          </p:cNvSpPr>
          <p:nvPr>
            <p:ph type="title"/>
          </p:nvPr>
        </p:nvSpPr>
        <p:spPr>
          <a:xfrm>
            <a:off x="223707" y="134112"/>
            <a:ext cx="11766956" cy="743712"/>
          </a:xfrm>
          <a:prstGeom prst="rect">
            <a:avLst/>
          </a:prstGeom>
        </p:spPr>
        <p:txBody>
          <a:bodyPr anchor="ctr"/>
          <a:lstStyle/>
          <a:p>
            <a:endParaRPr lang="en-US" dirty="0"/>
          </a:p>
        </p:txBody>
      </p:sp>
      <p:sp>
        <p:nvSpPr>
          <p:cNvPr id="3" name="Content Placeholder 2"/>
          <p:cNvSpPr>
            <a:spLocks noGrp="1"/>
          </p:cNvSpPr>
          <p:nvPr>
            <p:ph idx="1"/>
          </p:nvPr>
        </p:nvSpPr>
        <p:spPr>
          <a:xfrm>
            <a:off x="223705" y="1285876"/>
            <a:ext cx="11765280" cy="4810125"/>
          </a:xfrm>
        </p:spPr>
        <p:txBody>
          <a:bodyPr/>
          <a:lstStyle>
            <a:lvl1pPr>
              <a:spcBef>
                <a:spcPts val="1200"/>
              </a:spcBef>
              <a:defRPr/>
            </a:lvl1pPr>
            <a:lvl2pPr>
              <a:spcBef>
                <a:spcPts val="600"/>
              </a:spcBef>
              <a:defRPr/>
            </a:lvl2pPr>
            <a:lvl3pPr>
              <a:spcBef>
                <a:spcPts val="300"/>
              </a:spcBef>
              <a:defRPr sz="1400"/>
            </a:lvl3pPr>
            <a:lvl4pPr>
              <a:spcBef>
                <a:spcPts val="300"/>
              </a:spcBef>
              <a:defRPr sz="1400"/>
            </a:lvl4pPr>
            <a:lvl5pPr>
              <a:spcBef>
                <a:spcPts val="300"/>
              </a:spcBef>
              <a:defRPr sz="1400"/>
            </a:lvl5pPr>
          </a:lstStyle>
          <a:p>
            <a:pPr lvl="0"/>
            <a:endParaRPr lang="en-US" dirty="0"/>
          </a:p>
        </p:txBody>
      </p:sp>
      <p:sp>
        <p:nvSpPr>
          <p:cNvPr id="5" name="Slide Number Placeholder 2"/>
          <p:cNvSpPr>
            <a:spLocks noGrp="1"/>
          </p:cNvSpPr>
          <p:nvPr>
            <p:ph type="sldNum" sz="quarter" idx="10"/>
          </p:nvPr>
        </p:nvSpPr>
        <p:spPr>
          <a:xfrm>
            <a:off x="4734984" y="6464301"/>
            <a:ext cx="2743200" cy="365125"/>
          </a:xfrm>
        </p:spPr>
        <p:txBody>
          <a:bodyPr/>
          <a:lstStyle>
            <a:lvl1pPr>
              <a:defRPr/>
            </a:lvl1pPr>
          </a:lstStyle>
          <a:p>
            <a:pPr>
              <a:defRPr/>
            </a:pPr>
            <a:fld id="{E2D6B392-2311-4D85-A582-D1976F1A3194}" type="slidenum">
              <a:rPr lang="en-US">
                <a:solidFill>
                  <a:srgbClr val="323E48">
                    <a:tint val="75000"/>
                  </a:srgbClr>
                </a:solidFill>
              </a:rPr>
              <a:pPr>
                <a:defRPr/>
              </a:pPr>
              <a:t>‹#›</a:t>
            </a:fld>
            <a:endParaRPr lang="en-US" dirty="0">
              <a:solidFill>
                <a:srgbClr val="323E48">
                  <a:tint val="75000"/>
                </a:srgbClr>
              </a:solidFill>
            </a:endParaRPr>
          </a:p>
        </p:txBody>
      </p:sp>
      <p:sp>
        <p:nvSpPr>
          <p:cNvPr id="6" name="TextBox 5"/>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dirty="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dirty="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dirty="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82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603751" y="3198814"/>
            <a:ext cx="2239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altLang="en-US" sz="2400">
                <a:solidFill>
                  <a:schemeClr val="bg1"/>
                </a:solidFill>
              </a:rPr>
              <a:t>Click to add title</a:t>
            </a:r>
          </a:p>
        </p:txBody>
      </p:sp>
      <p:sp>
        <p:nvSpPr>
          <p:cNvPr id="3" name="Content Placeholder 2"/>
          <p:cNvSpPr>
            <a:spLocks noGrp="1"/>
          </p:cNvSpPr>
          <p:nvPr>
            <p:ph idx="1"/>
          </p:nvPr>
        </p:nvSpPr>
        <p:spPr>
          <a:xfrm>
            <a:off x="223705" y="1285876"/>
            <a:ext cx="11765280" cy="4810125"/>
          </a:xfrm>
        </p:spPr>
        <p:txBody>
          <a:bodyPr/>
          <a:lstStyle>
            <a:lvl1pPr marL="0" indent="0">
              <a:spcBef>
                <a:spcPts val="1200"/>
              </a:spcBef>
              <a:buNone/>
              <a:defRPr/>
            </a:lvl1pPr>
            <a:lvl2pPr>
              <a:spcBef>
                <a:spcPts val="600"/>
              </a:spcBef>
              <a:defRPr/>
            </a:lvl2pPr>
            <a:lvl3pPr>
              <a:spcBef>
                <a:spcPts val="300"/>
              </a:spcBef>
              <a:defRPr sz="1400"/>
            </a:lvl3pPr>
            <a:lvl4pPr>
              <a:spcBef>
                <a:spcPts val="300"/>
              </a:spcBef>
              <a:defRPr sz="1400"/>
            </a:lvl4pPr>
            <a:lvl5pPr>
              <a:spcBef>
                <a:spcPts val="300"/>
              </a:spcBef>
              <a:defRPr sz="1400"/>
            </a:lvl5pPr>
          </a:lstStyle>
          <a:p>
            <a:pPr lvl="0"/>
            <a:endParaRPr lang="en-US"/>
          </a:p>
        </p:txBody>
      </p:sp>
      <p:sp>
        <p:nvSpPr>
          <p:cNvPr id="7" name="Rectangle 2"/>
          <p:cNvSpPr>
            <a:spLocks noGrp="1" noChangeArrowheads="1"/>
          </p:cNvSpPr>
          <p:nvPr>
            <p:ph type="title" hasCustomPrompt="1"/>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altLang="en-US"/>
              <a:t>Click to add slide title</a:t>
            </a:r>
          </a:p>
        </p:txBody>
      </p:sp>
      <p:sp>
        <p:nvSpPr>
          <p:cNvPr id="5" name="Footer Placeholder 3"/>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4189229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hasCustomPrompt="1"/>
          </p:nvPr>
        </p:nvSpPr>
        <p:spPr bwMode="auto">
          <a:xfrm>
            <a:off x="224370"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add slide title</a:t>
            </a:r>
          </a:p>
        </p:txBody>
      </p:sp>
      <p:sp>
        <p:nvSpPr>
          <p:cNvPr id="3" name="Footer Placeholder 4"/>
          <p:cNvSpPr>
            <a:spLocks noGrp="1"/>
          </p:cNvSpPr>
          <p:nvPr>
            <p:ph type="ftr" sz="quarter" idx="10"/>
          </p:nvPr>
        </p:nvSpPr>
        <p:spPr>
          <a:xfrm>
            <a:off x="4356103" y="6502405"/>
            <a:ext cx="3503084" cy="233363"/>
          </a:xfrm>
          <a:prstGeom prst="rect">
            <a:avLst/>
          </a:prstGeom>
        </p:spPr>
        <p:txBody>
          <a:bodyPr vert="horz" lIns="91440" tIns="45720" rIns="91440" bIns="45720" rtlCol="0" anchor="ctr"/>
          <a:lstStyle>
            <a:lvl1pPr>
              <a:defRPr lang="en-US" sz="800" smtClean="0">
                <a:solidFill>
                  <a:srgbClr val="323E48">
                    <a:tint val="75000"/>
                  </a:srgbClr>
                </a:solidFill>
              </a:defRPr>
            </a:lvl1pPr>
          </a:lstStyle>
          <a:p>
            <a:pPr algn="ctr"/>
            <a:fld id="{CEF2C3D0-F8D4-4779-A371-18C903D10B13}" type="slidenum">
              <a:rPr lang="en-US" smtClean="0"/>
              <a:pPr algn="ctr"/>
              <a:t>‹#›</a:t>
            </a:fld>
            <a:endParaRPr lang="en-US"/>
          </a:p>
        </p:txBody>
      </p:sp>
    </p:spTree>
    <p:extLst>
      <p:ext uri="{BB962C8B-B14F-4D97-AF65-F5344CB8AC3E}">
        <p14:creationId xmlns:p14="http://schemas.microsoft.com/office/powerpoint/2010/main" val="4826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765280" cy="4828033"/>
          </a:xfrm>
        </p:spPr>
        <p:txBody>
          <a:bodyPr/>
          <a:lstStyle>
            <a:lvl1pPr>
              <a:lnSpc>
                <a:spcPct val="100000"/>
              </a:lnSpc>
              <a:spcBef>
                <a:spcPts val="1200"/>
              </a:spcBef>
              <a:defRPr/>
            </a:lvl1pPr>
            <a:lvl2pPr>
              <a:lnSpc>
                <a:spcPct val="100000"/>
              </a:lnSpc>
              <a:spcBef>
                <a:spcPts val="600"/>
              </a:spcBef>
              <a:defRPr/>
            </a:lvl2pPr>
            <a:lvl3pPr>
              <a:lnSpc>
                <a:spcPct val="100000"/>
              </a:lnSpc>
              <a:spcBef>
                <a:spcPts val="300"/>
              </a:spcBef>
              <a:defRPr sz="1400"/>
            </a:lvl3pPr>
            <a:lvl4pPr>
              <a:spcBef>
                <a:spcPts val="300"/>
              </a:spcBef>
              <a:defRPr sz="1400"/>
            </a:lvl4pPr>
            <a:lvl5pPr>
              <a:spcBef>
                <a:spcPts val="300"/>
              </a:spcBef>
              <a:defRPr sz="1400"/>
            </a:lvl5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223707" y="134112"/>
            <a:ext cx="11766956" cy="743712"/>
          </a:xfrm>
        </p:spPr>
        <p:txBody>
          <a:bodyPr/>
          <a:lstStyle/>
          <a:p>
            <a:endParaRPr lang="en-US" dirty="0"/>
          </a:p>
        </p:txBody>
      </p:sp>
      <p:sp>
        <p:nvSpPr>
          <p:cNvPr id="4" name="Slide Number Placeholder 4"/>
          <p:cNvSpPr>
            <a:spLocks noGrp="1"/>
          </p:cNvSpPr>
          <p:nvPr>
            <p:ph type="sldNum" sz="quarter" idx="10"/>
          </p:nvPr>
        </p:nvSpPr>
        <p:spPr/>
        <p:txBody>
          <a:bodyPr/>
          <a:lstStyle>
            <a:lvl1pPr>
              <a:defRPr/>
            </a:lvl1pPr>
          </a:lstStyle>
          <a:p>
            <a:pPr>
              <a:defRPr/>
            </a:pPr>
            <a:fld id="{CDB19EE7-41CC-40F8-8898-A50DA016F0E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45803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lnSpc>
                <a:spcPct val="100000"/>
              </a:lnSpc>
              <a:spcBef>
                <a:spcPts val="0"/>
              </a:spcBef>
              <a:tabLst/>
              <a:defRPr sz="2000"/>
            </a:lvl1pPr>
            <a:lvl2pPr marL="461963" indent="-230188">
              <a:lnSpc>
                <a:spcPct val="100000"/>
              </a:lnSpc>
              <a:spcBef>
                <a:spcPts val="0"/>
              </a:spcBef>
              <a:tabLst/>
              <a:defRPr sz="1800"/>
            </a:lvl2pPr>
            <a:lvl3pPr marL="798513" indent="-228600">
              <a:lnSpc>
                <a:spcPct val="100000"/>
              </a:lnSpc>
              <a:spcBef>
                <a:spcPts val="0"/>
              </a:spcBef>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lnSpc>
                <a:spcPct val="100000"/>
              </a:lnSpc>
              <a:spcBef>
                <a:spcPts val="0"/>
              </a:spcBef>
              <a:defRPr sz="2000"/>
            </a:lvl1pPr>
            <a:lvl2pPr marL="461963" indent="-230188">
              <a:lnSpc>
                <a:spcPct val="100000"/>
              </a:lnSpc>
              <a:spcBef>
                <a:spcPts val="0"/>
              </a:spcBef>
              <a:defRPr sz="1800"/>
            </a:lvl2pPr>
            <a:lvl3pPr marL="796925" indent="-227013">
              <a:lnSpc>
                <a:spcPct val="100000"/>
              </a:lnSpc>
              <a:spcBef>
                <a:spcPts val="0"/>
              </a:spcBef>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223707" y="134112"/>
            <a:ext cx="11766956" cy="743712"/>
          </a:xfrm>
        </p:spPr>
        <p:txBody>
          <a:bodyPr/>
          <a:lstStyle/>
          <a:p>
            <a:endParaRPr lang="en-US" dirty="0"/>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2022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30449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223707" y="134112"/>
            <a:ext cx="11766956" cy="743712"/>
          </a:xfrm>
        </p:spPr>
        <p:txBody>
          <a:bodyPr/>
          <a:lstStyle/>
          <a:p>
            <a:endParaRPr lang="en-US" dirty="0"/>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35049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2" name="Title 1"/>
          <p:cNvSpPr>
            <a:spLocks noGrp="1"/>
          </p:cNvSpPr>
          <p:nvPr>
            <p:ph type="title"/>
          </p:nvPr>
        </p:nvSpPr>
        <p:spPr>
          <a:xfrm>
            <a:off x="223707" y="134112"/>
            <a:ext cx="11766956" cy="743712"/>
          </a:xfrm>
          <a:prstGeom prst="rect">
            <a:avLst/>
          </a:prstGeom>
        </p:spPr>
        <p:txBody>
          <a:bodyPr anchor="ctr"/>
          <a:lstStyle/>
          <a:p>
            <a:endParaRPr lang="en-US" dirty="0"/>
          </a:p>
        </p:txBody>
      </p:sp>
      <p:sp>
        <p:nvSpPr>
          <p:cNvPr id="3" name="Content Placeholder 2"/>
          <p:cNvSpPr>
            <a:spLocks noGrp="1"/>
          </p:cNvSpPr>
          <p:nvPr>
            <p:ph idx="1"/>
          </p:nvPr>
        </p:nvSpPr>
        <p:spPr>
          <a:xfrm>
            <a:off x="223705" y="1285876"/>
            <a:ext cx="11765280" cy="4810125"/>
          </a:xfrm>
        </p:spPr>
        <p:txBody>
          <a:bodyPr/>
          <a:lstStyle>
            <a:lvl1pPr>
              <a:spcBef>
                <a:spcPts val="1200"/>
              </a:spcBef>
              <a:defRPr/>
            </a:lvl1pPr>
            <a:lvl2pPr>
              <a:spcBef>
                <a:spcPts val="600"/>
              </a:spcBef>
              <a:defRPr/>
            </a:lvl2pPr>
            <a:lvl3pPr>
              <a:spcBef>
                <a:spcPts val="300"/>
              </a:spcBef>
              <a:defRPr sz="1400"/>
            </a:lvl3pPr>
            <a:lvl4pPr>
              <a:spcBef>
                <a:spcPts val="300"/>
              </a:spcBef>
              <a:defRPr sz="1400"/>
            </a:lvl4pPr>
            <a:lvl5pPr>
              <a:spcBef>
                <a:spcPts val="300"/>
              </a:spcBef>
              <a:defRPr sz="1400"/>
            </a:lvl5pPr>
          </a:lstStyle>
          <a:p>
            <a:pPr lvl="0"/>
            <a:endParaRPr lang="en-US" dirty="0"/>
          </a:p>
        </p:txBody>
      </p:sp>
      <p:sp>
        <p:nvSpPr>
          <p:cNvPr id="5" name="Slide Number Placeholder 2"/>
          <p:cNvSpPr>
            <a:spLocks noGrp="1"/>
          </p:cNvSpPr>
          <p:nvPr>
            <p:ph type="sldNum" sz="quarter" idx="10"/>
          </p:nvPr>
        </p:nvSpPr>
        <p:spPr>
          <a:xfrm>
            <a:off x="4734984" y="6464301"/>
            <a:ext cx="2743200" cy="365125"/>
          </a:xfrm>
        </p:spPr>
        <p:txBody>
          <a:bodyPr/>
          <a:lstStyle>
            <a:lvl1pPr>
              <a:defRPr/>
            </a:lvl1pPr>
          </a:lstStyle>
          <a:p>
            <a:pPr>
              <a:defRPr/>
            </a:pPr>
            <a:fld id="{E2D6B392-2311-4D85-A582-D1976F1A3194}" type="slidenum">
              <a:rPr lang="en-US">
                <a:solidFill>
                  <a:srgbClr val="323E48">
                    <a:tint val="75000"/>
                  </a:srgbClr>
                </a:solidFill>
              </a:rPr>
              <a:pPr>
                <a:defRPr/>
              </a:pPr>
              <a:t>‹#›</a:t>
            </a:fld>
            <a:endParaRPr lang="en-US" dirty="0">
              <a:solidFill>
                <a:srgbClr val="323E48">
                  <a:tint val="75000"/>
                </a:srgbClr>
              </a:solidFill>
            </a:endParaRPr>
          </a:p>
        </p:txBody>
      </p:sp>
    </p:spTree>
    <p:extLst>
      <p:ext uri="{BB962C8B-B14F-4D97-AF65-F5344CB8AC3E}">
        <p14:creationId xmlns:p14="http://schemas.microsoft.com/office/powerpoint/2010/main" val="40882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7859184" y="-8467"/>
            <a:ext cx="4368800" cy="6858000"/>
          </a:xfrm>
          <a:prstGeom prst="rect">
            <a:avLst/>
          </a:prstGeom>
          <a:solidFill>
            <a:srgbClr val="0067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dirty="0">
                <a:solidFill>
                  <a:prstClr val="white">
                    <a:lumMod val="50000"/>
                  </a:prstClr>
                </a:solidFill>
              </a:rPr>
              <a:t>© 2018 CAQH, All Rights Reserved.</a:t>
            </a:r>
          </a:p>
        </p:txBody>
      </p:sp>
      <p:pic>
        <p:nvPicPr>
          <p:cNvPr id="8" name="Picture 1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9263" y="395288"/>
            <a:ext cx="18288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dirty="0"/>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dirty="0"/>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dirty="0"/>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dirty="0"/>
              <a:t>Click to edit Presenter(s)</a:t>
            </a: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822" y="1032745"/>
            <a:ext cx="7869006" cy="5046586"/>
          </a:xfrm>
          <a:prstGeom prst="rect">
            <a:avLst/>
          </a:prstGeom>
        </p:spPr>
      </p:pic>
      <p:sp>
        <p:nvSpPr>
          <p:cNvPr id="14" name="TextBox 13">
            <a:extLst>
              <a:ext uri="{FF2B5EF4-FFF2-40B4-BE49-F238E27FC236}">
                <a16:creationId xmlns:a16="http://schemas.microsoft.com/office/drawing/2014/main" id="{F3CE90DF-1A3C-476E-B857-520DD4400B13}"/>
              </a:ext>
            </a:extLst>
          </p:cNvPr>
          <p:cNvSpPr txBox="1">
            <a:spLocks noChangeArrowheads="1"/>
          </p:cNvSpPr>
          <p:nvPr userDrawn="1"/>
        </p:nvSpPr>
        <p:spPr bwMode="auto">
          <a:xfrm>
            <a:off x="321235" y="6392863"/>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dirty="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dirty="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dirty="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26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Confidential &amp; Propriet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dirty="0">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dirty="0"/>
              <a:t>Click to edit text or select object on Confidential &amp; Proprietary slide (footer).</a:t>
            </a:r>
          </a:p>
          <a:p>
            <a:pPr lvl="1"/>
            <a:r>
              <a:rPr lang="en-US" dirty="0"/>
              <a:t>Second level</a:t>
            </a:r>
          </a:p>
          <a:p>
            <a:pPr lvl="2"/>
            <a:r>
              <a:rPr lang="en-US" dirty="0"/>
              <a:t>Third level</a:t>
            </a:r>
          </a:p>
        </p:txBody>
      </p:sp>
      <p:sp>
        <p:nvSpPr>
          <p:cNvPr id="6" name="TextBox 5"/>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dirty="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dirty="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dirty="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8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fidental &amp; Proprietar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lnSpc>
                <a:spcPct val="100000"/>
              </a:lnSpc>
              <a:spcBef>
                <a:spcPts val="0"/>
              </a:spcBef>
              <a:tabLst/>
              <a:defRPr sz="1800"/>
            </a:lvl1pPr>
            <a:lvl2pPr marL="461963" indent="-230188">
              <a:lnSpc>
                <a:spcPct val="100000"/>
              </a:lnSpc>
              <a:spcBef>
                <a:spcPts val="0"/>
              </a:spcBef>
              <a:tabLst/>
              <a:defRPr sz="1600"/>
            </a:lvl2pPr>
            <a:lvl3pPr marL="798513" indent="-228600">
              <a:lnSpc>
                <a:spcPct val="100000"/>
              </a:lnSpc>
              <a:spcBef>
                <a:spcPts val="0"/>
              </a:spcBef>
              <a:defRPr sz="14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lnSpc>
                <a:spcPct val="100000"/>
              </a:lnSpc>
              <a:spcBef>
                <a:spcPts val="0"/>
              </a:spcBef>
              <a:defRPr sz="1800"/>
            </a:lvl1pPr>
            <a:lvl2pPr marL="461963" indent="-230188">
              <a:lnSpc>
                <a:spcPct val="100000"/>
              </a:lnSpc>
              <a:spcBef>
                <a:spcPts val="0"/>
              </a:spcBef>
              <a:defRPr sz="1600"/>
            </a:lvl2pPr>
            <a:lvl3pPr marL="796925" indent="-227013">
              <a:lnSpc>
                <a:spcPct val="100000"/>
              </a:lnSpc>
              <a:spcBef>
                <a:spcPts val="0"/>
              </a:spcBef>
              <a:defRPr sz="14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223707" y="134112"/>
            <a:ext cx="11766956" cy="743712"/>
          </a:xfrm>
        </p:spPr>
        <p:txBody>
          <a:bodyPr/>
          <a:lstStyle/>
          <a:p>
            <a:endParaRPr lang="en-US" dirty="0"/>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dirty="0">
              <a:solidFill>
                <a:prstClr val="white">
                  <a:lumMod val="50000"/>
                </a:prstClr>
              </a:solidFill>
            </a:endParaRPr>
          </a:p>
        </p:txBody>
      </p:sp>
      <p:sp>
        <p:nvSpPr>
          <p:cNvPr id="7" name="TextBox 6"/>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dirty="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dirty="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dirty="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33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
            <a:ext cx="12192000" cy="1000125"/>
          </a:xfrm>
          <a:prstGeom prst="rect">
            <a:avLst/>
          </a:prstGeom>
          <a:gradFill rotWithShape="1">
            <a:gsLst>
              <a:gs pos="0">
                <a:srgbClr val="0067B3"/>
              </a:gs>
              <a:gs pos="88000">
                <a:srgbClr val="0067B3"/>
              </a:gs>
              <a:gs pos="100000">
                <a:srgbClr val="8EB4E3"/>
              </a:gs>
            </a:gsLst>
            <a:lin ang="0" scaled="1"/>
          </a:gradFill>
          <a:ln>
            <a:noFill/>
          </a:ln>
          <a:effectLst>
            <a:outerShdw blurRad="228600" dist="38099" dir="6119970"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sz="1800">
              <a:solidFill>
                <a:prstClr val="white"/>
              </a:solidFill>
              <a:ea typeface="ＭＳ Ｐゴシック" panose="020B0600070205080204" pitchFamily="34" charset="-128"/>
            </a:endParaRPr>
          </a:p>
        </p:txBody>
      </p:sp>
      <p:sp>
        <p:nvSpPr>
          <p:cNvPr id="1027" name="Rectangle 2"/>
          <p:cNvSpPr>
            <a:spLocks noGrp="1" noChangeArrowheads="1"/>
          </p:cNvSpPr>
          <p:nvPr>
            <p:ph type="title"/>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09551" y="1125538"/>
            <a:ext cx="117686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29" name="Rectangle 5"/>
          <p:cNvSpPr>
            <a:spLocks noChangeArrowheads="1"/>
          </p:cNvSpPr>
          <p:nvPr/>
        </p:nvSpPr>
        <p:spPr bwMode="auto">
          <a:xfrm>
            <a:off x="641352" y="6429375"/>
            <a:ext cx="4500033" cy="280988"/>
          </a:xfrm>
          <a:prstGeom prst="rect">
            <a:avLst/>
          </a:prstGeom>
          <a:noFill/>
          <a:ln>
            <a:noFill/>
          </a:ln>
          <a:extLst/>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dirty="0">
                <a:solidFill>
                  <a:prstClr val="white">
                    <a:lumMod val="50000"/>
                  </a:prstClr>
                </a:solidFill>
                <a:latin typeface="Arial"/>
              </a:rPr>
              <a:t>© 2018 CAQH, All Rights Reserved.</a:t>
            </a:r>
          </a:p>
        </p:txBody>
      </p:sp>
      <p:cxnSp>
        <p:nvCxnSpPr>
          <p:cNvPr id="1030" name="Straight Connector 8"/>
          <p:cNvCxnSpPr>
            <a:cxnSpLocks noChangeShapeType="1"/>
          </p:cNvCxnSpPr>
          <p:nvPr userDrawn="1"/>
        </p:nvCxnSpPr>
        <p:spPr bwMode="auto">
          <a:xfrm>
            <a:off x="641351" y="6402389"/>
            <a:ext cx="10907183" cy="1587"/>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a:xfrm>
            <a:off x="4734984" y="6464301"/>
            <a:ext cx="2743200" cy="365125"/>
          </a:xfrm>
          <a:prstGeom prst="rect">
            <a:avLst/>
          </a:prstGeom>
        </p:spPr>
        <p:txBody>
          <a:bodyPr vert="horz" lIns="91440" tIns="45720" rIns="91440" bIns="45720" rtlCol="0" anchor="ctr"/>
          <a:lstStyle>
            <a:lvl1pPr algn="ctr">
              <a:defRPr sz="800">
                <a:solidFill>
                  <a:schemeClr val="bg1">
                    <a:lumMod val="50000"/>
                  </a:schemeClr>
                </a:solidFill>
                <a:latin typeface="+mn-lt"/>
              </a:defRPr>
            </a:lvl1pPr>
          </a:lstStyle>
          <a:p>
            <a:pPr>
              <a:defRPr/>
            </a:pPr>
            <a:fld id="{24A9C3B7-931F-49EA-9459-68D337781975}" type="slidenum">
              <a:rPr lang="en-US">
                <a:solidFill>
                  <a:prstClr val="white">
                    <a:lumMod val="50000"/>
                  </a:prstClr>
                </a:solidFill>
              </a:rPr>
              <a:pPr>
                <a:defRPr/>
              </a:pPr>
              <a:t>‹#›</a:t>
            </a:fld>
            <a:endParaRPr lang="en-US" dirty="0">
              <a:solidFill>
                <a:prstClr val="white">
                  <a:lumMod val="50000"/>
                </a:prstClr>
              </a:solidFill>
            </a:endParaRPr>
          </a:p>
        </p:txBody>
      </p:sp>
      <p:pic>
        <p:nvPicPr>
          <p:cNvPr id="9" name="Picture 5"/>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0669059" y="6475413"/>
            <a:ext cx="8794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6624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8" r:id="rId6"/>
    <p:sldLayoutId id="2147483725" r:id="rId7"/>
    <p:sldLayoutId id="2147483717" r:id="rId8"/>
    <p:sldLayoutId id="2147483721" r:id="rId9"/>
    <p:sldLayoutId id="2147483722" r:id="rId10"/>
    <p:sldLayoutId id="2147483723" r:id="rId11"/>
    <p:sldLayoutId id="2147483724" r:id="rId12"/>
    <p:sldLayoutId id="2147483726" r:id="rId13"/>
    <p:sldLayoutId id="2147483727" r:id="rId14"/>
  </p:sldLayoutIdLst>
  <p:hf hdr="0" dt="0"/>
  <p:txStyles>
    <p:titleStyle>
      <a:lvl1pPr algn="l" rtl="0" eaLnBrk="0" fontAlgn="base" hangingPunct="0">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rgbClr val="070359"/>
          </a:solidFill>
          <a:latin typeface="Times New Roman" pitchFamily="18" charset="0"/>
        </a:defRPr>
      </a:lvl6pPr>
      <a:lvl7pPr marL="914400" algn="l" rtl="0" fontAlgn="base">
        <a:spcBef>
          <a:spcPct val="0"/>
        </a:spcBef>
        <a:spcAft>
          <a:spcPct val="0"/>
        </a:spcAft>
        <a:defRPr sz="2800">
          <a:solidFill>
            <a:srgbClr val="070359"/>
          </a:solidFill>
          <a:latin typeface="Times New Roman" pitchFamily="18" charset="0"/>
        </a:defRPr>
      </a:lvl7pPr>
      <a:lvl8pPr marL="1371600" algn="l" rtl="0" fontAlgn="base">
        <a:spcBef>
          <a:spcPct val="0"/>
        </a:spcBef>
        <a:spcAft>
          <a:spcPct val="0"/>
        </a:spcAft>
        <a:defRPr sz="2800">
          <a:solidFill>
            <a:srgbClr val="070359"/>
          </a:solidFill>
          <a:latin typeface="Times New Roman" pitchFamily="18" charset="0"/>
        </a:defRPr>
      </a:lvl8pPr>
      <a:lvl9pPr marL="1828800" algn="l" rtl="0" fontAlgn="base">
        <a:spcBef>
          <a:spcPct val="0"/>
        </a:spcBef>
        <a:spcAft>
          <a:spcPct val="0"/>
        </a:spcAft>
        <a:defRPr sz="2800">
          <a:solidFill>
            <a:srgbClr val="070359"/>
          </a:solidFill>
          <a:latin typeface="Times New Roman" pitchFamily="18" charset="0"/>
        </a:defRPr>
      </a:lvl9pPr>
    </p:titleStyle>
    <p:bodyStyle>
      <a:lvl1pPr marL="342900" indent="-342900" algn="l" rtl="0" eaLnBrk="0" fontAlgn="base" hangingPunct="0">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explorations@caqh.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caqhindex.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jpg"/><Relationship Id="rId18" Type="http://schemas.openxmlformats.org/officeDocument/2006/relationships/image" Target="../media/image26.png"/><Relationship Id="rId3" Type="http://schemas.openxmlformats.org/officeDocument/2006/relationships/image" Target="../media/image11.jpg"/><Relationship Id="rId7" Type="http://schemas.openxmlformats.org/officeDocument/2006/relationships/image" Target="../media/image15.png"/><Relationship Id="rId12" Type="http://schemas.openxmlformats.org/officeDocument/2006/relationships/image" Target="../media/image20.jpg"/><Relationship Id="rId17" Type="http://schemas.openxmlformats.org/officeDocument/2006/relationships/image" Target="../media/image25.gif"/><Relationship Id="rId2" Type="http://schemas.openxmlformats.org/officeDocument/2006/relationships/notesSlide" Target="../notesSlides/notesSlide31.xml"/><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gif"/><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1.gif"/><Relationship Id="rId5" Type="http://schemas.microsoft.com/office/2007/relationships/hdphoto" Target="../media/hdphoto1.wdp"/><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hhs.gov/ocr/privacy/hipaa/understanding/coveredentities/index.html" TargetMode="External"/><Relationship Id="rId7"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www.caqh.org/ben_participating.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hyperlink" Target="http://www.caqh.org/core/core-certification" TargetMode="External"/><Relationship Id="rId7" Type="http://schemas.openxmlformats.org/officeDocument/2006/relationships/image" Target="../media/image50.jpeg"/><Relationship Id="rId12"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49.jpeg"/><Relationship Id="rId11" Type="http://schemas.microsoft.com/office/2007/relationships/hdphoto" Target="../media/hdphoto2.wdp"/><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jpe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g"/><Relationship Id="rId7"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 Id="rId9" Type="http://schemas.openxmlformats.org/officeDocument/2006/relationships/image" Target="../media/image62.png"/></Relationships>
</file>

<file path=ppt/slides/_rels/slide4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68.png"/><Relationship Id="rId4" Type="http://schemas.openxmlformats.org/officeDocument/2006/relationships/image" Target="../media/image64.png"/><Relationship Id="rId9"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1.png"/><Relationship Id="rId4" Type="http://schemas.openxmlformats.org/officeDocument/2006/relationships/image" Target="../media/image70.jpe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caqh.org/core/elearning-resources" TargetMode="External"/><Relationship Id="rId3" Type="http://schemas.openxmlformats.org/officeDocument/2006/relationships/hyperlink" Target="http://www.caqh.org/core/core-certification-process#section1" TargetMode="External"/><Relationship Id="rId7" Type="http://schemas.openxmlformats.org/officeDocument/2006/relationships/hyperlink" Target="http://www.caqh.org/core/frequently-asked-questions"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hyperlink" Target="mailto:Info.CoreCertification@edifecs.com" TargetMode="External"/><Relationship Id="rId5" Type="http://schemas.openxmlformats.org/officeDocument/2006/relationships/hyperlink" Target="mailto:CORE@CAQH.org" TargetMode="External"/><Relationship Id="rId4" Type="http://schemas.openxmlformats.org/officeDocument/2006/relationships/hyperlink" Target="http://www.caqh.org/core/core-certification-process#section3" TargetMode="External"/><Relationship Id="rId9" Type="http://schemas.openxmlformats.org/officeDocument/2006/relationships/image" Target="../media/image7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ms.gov/Regulations-and-Guidance/Administrative-Simplification/Enforcements/Downloads/ASETTMonthlyComplaintSummaryNovember2017.pdf" TargetMode="External"/><Relationship Id="rId2" Type="http://schemas.openxmlformats.org/officeDocument/2006/relationships/hyperlink" Target="https://www.gpo.gov/fdsys/pkg/FR-2017-10-04/pdf/2017-21424.pdf" TargetMode="External"/><Relationship Id="rId1" Type="http://schemas.openxmlformats.org/officeDocument/2006/relationships/slideLayout" Target="../slideLayouts/slideLayout6.xml"/><Relationship Id="rId4" Type="http://schemas.openxmlformats.org/officeDocument/2006/relationships/hyperlink" Target="https://www.cms.gov/Regulations-and-Guidance/Administrative-Simplification/HIPAA-ACA/EventsandLatestNews.html"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hyperlink" Target="https://www.caqh.org/explorations/2016-caqh-index-report" TargetMode="External"/><Relationship Id="rId7" Type="http://schemas.openxmlformats.org/officeDocument/2006/relationships/image" Target="../media/image75.svg"/><Relationship Id="rId12"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hyperlink" Target="https://www.cms.gov/Regulations-and-Guidance/Administrative-Simplification/HIPAA-ACA/AdoptedStandardsandOperatingRules.html" TargetMode="External"/><Relationship Id="rId10" Type="http://schemas.openxmlformats.org/officeDocument/2006/relationships/image" Target="../media/image78.png"/><Relationship Id="rId4" Type="http://schemas.openxmlformats.org/officeDocument/2006/relationships/hyperlink" Target="https://www.cms.gov/Regulations-and-Guidance/Administrative-Simplification/HIPAA-ACA/AreYouaCoveredEntity.html" TargetMode="External"/><Relationship Id="rId9" Type="http://schemas.openxmlformats.org/officeDocument/2006/relationships/image" Target="../media/image77.svg"/></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aqh.org/sites/default/files/452_278%20Infrastructure_Rule_0_0.pdf?token=0HgFpMJL" TargetMode="External"/><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ww.caqh.org/about/event/use-and-adoption-attachments-healthcare-administration-part-ii" TargetMode="External"/><Relationship Id="rId2" Type="http://schemas.openxmlformats.org/officeDocument/2006/relationships/hyperlink" Target="https://www.caqh.org/about/event/use-and-adoption-attachments-healthcare-administration-part-i" TargetMode="External"/><Relationship Id="rId1" Type="http://schemas.openxmlformats.org/officeDocument/2006/relationships/slideLayout" Target="../slideLayouts/slideLayout6.xml"/><Relationship Id="rId5" Type="http://schemas.openxmlformats.org/officeDocument/2006/relationships/hyperlink" Target="https://www.caqh.org/about/event/use-and-adoption-attachments-healthcare-administration-part-iv-clinical-document" TargetMode="External"/><Relationship Id="rId4" Type="http://schemas.openxmlformats.org/officeDocument/2006/relationships/hyperlink" Target="https://www.caqh.org/about/event/use-and-adoption-attachments-healthcare-administration-part-iii-clinical-document"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caqh.org/core/value-based-payments"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jpeg"/><Relationship Id="rId7" Type="http://schemas.openxmlformats.org/officeDocument/2006/relationships/hyperlink" Target="http://www.caqh.org/core/join-core" TargetMode="External"/><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jpeg"/></Relationships>
</file>

<file path=ppt/slides/_rels/slide59.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caqh.org/core/elearning-resources" TargetMode="External"/><Relationship Id="rId11" Type="http://schemas.openxmlformats.org/officeDocument/2006/relationships/image" Target="../media/image98.png"/><Relationship Id="rId5" Type="http://schemas.openxmlformats.org/officeDocument/2006/relationships/image" Target="../media/image93.png"/><Relationship Id="rId10" Type="http://schemas.openxmlformats.org/officeDocument/2006/relationships/image" Target="../media/image97.png"/><Relationship Id="rId4" Type="http://schemas.openxmlformats.org/officeDocument/2006/relationships/image" Target="../media/image92.png"/><Relationship Id="rId9" Type="http://schemas.openxmlformats.org/officeDocument/2006/relationships/image" Target="../media/image9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hyperlink" Target="mailto:CORE@CAQH.org" TargetMode="External"/><Relationship Id="rId2" Type="http://schemas.openxmlformats.org/officeDocument/2006/relationships/hyperlink" Target="http://www.caqh.org/CORE" TargetMode="Externa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sz="quarter"/>
          </p:nvPr>
        </p:nvSpPr>
        <p:spPr>
          <a:xfrm>
            <a:off x="8320763" y="1022102"/>
            <a:ext cx="3581226" cy="2333276"/>
          </a:xfrm>
        </p:spPr>
        <p:txBody>
          <a:bodyPr/>
          <a:lstStyle/>
          <a:p>
            <a:r>
              <a:rPr lang="en-US" dirty="0"/>
              <a:t>Overview of CAQH Index and Value of CAQH CORE Operating Rules to the Dental Industry</a:t>
            </a:r>
            <a:endParaRPr lang="en-US" baseline="30000" dirty="0"/>
          </a:p>
        </p:txBody>
      </p:sp>
      <p:sp>
        <p:nvSpPr>
          <p:cNvPr id="17" name="Text Placeholder 16"/>
          <p:cNvSpPr>
            <a:spLocks noGrp="1"/>
          </p:cNvSpPr>
          <p:nvPr>
            <p:ph type="body" sz="quarter" idx="12"/>
          </p:nvPr>
        </p:nvSpPr>
        <p:spPr/>
        <p:txBody>
          <a:bodyPr/>
          <a:lstStyle/>
          <a:p>
            <a:r>
              <a:rPr lang="en-US" dirty="0"/>
              <a:t>May 1, 2018</a:t>
            </a:r>
          </a:p>
        </p:txBody>
      </p:sp>
      <p:sp>
        <p:nvSpPr>
          <p:cNvPr id="18" name="Text Placeholder 17"/>
          <p:cNvSpPr>
            <a:spLocks noGrp="1"/>
          </p:cNvSpPr>
          <p:nvPr>
            <p:ph type="body" sz="quarter" idx="13"/>
          </p:nvPr>
        </p:nvSpPr>
        <p:spPr/>
        <p:txBody>
          <a:bodyPr/>
          <a:lstStyle/>
          <a:p>
            <a:r>
              <a:rPr lang="en-US" dirty="0"/>
              <a:t>Reid Kiser and Taha Anjarwalla</a:t>
            </a:r>
          </a:p>
          <a:p>
            <a:endParaRPr lang="en-US" dirty="0"/>
          </a:p>
        </p:txBody>
      </p:sp>
    </p:spTree>
    <p:extLst>
      <p:ext uri="{BB962C8B-B14F-4D97-AF65-F5344CB8AC3E}">
        <p14:creationId xmlns:p14="http://schemas.microsoft.com/office/powerpoint/2010/main" val="122999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617313" cy="4828033"/>
          </a:xfrm>
        </p:spPr>
        <p:txBody>
          <a:bodyPr/>
          <a:lstStyle/>
          <a:p>
            <a:r>
              <a:rPr lang="en-US" dirty="0"/>
              <a:t>Tracking is critical to monitoring progress and identifying specific opportunities for further improvement.</a:t>
            </a:r>
          </a:p>
          <a:p>
            <a:r>
              <a:rPr lang="en-US" dirty="0"/>
              <a:t>Industry-wide transition to electronic transactions is a critical component to a modern healthcare system. </a:t>
            </a:r>
          </a:p>
          <a:p>
            <a:pPr lvl="1">
              <a:spcBef>
                <a:spcPts val="300"/>
              </a:spcBef>
            </a:pPr>
            <a:r>
              <a:rPr lang="en-US" dirty="0"/>
              <a:t>Reduces unnecessary healthcare costs.</a:t>
            </a:r>
          </a:p>
          <a:p>
            <a:pPr lvl="2">
              <a:spcBef>
                <a:spcPts val="300"/>
              </a:spcBef>
            </a:pPr>
            <a:r>
              <a:rPr lang="en-US" dirty="0"/>
              <a:t>More than $31 billion spent annually by healthcare providers </a:t>
            </a:r>
            <a:r>
              <a:rPr lang="en-US" i="1" dirty="0"/>
              <a:t>alone</a:t>
            </a:r>
            <a:r>
              <a:rPr lang="en-US" dirty="0"/>
              <a:t> conducting basic business transactions with health plans.</a:t>
            </a:r>
          </a:p>
          <a:p>
            <a:pPr lvl="2">
              <a:spcBef>
                <a:spcPts val="300"/>
              </a:spcBef>
            </a:pPr>
            <a:r>
              <a:rPr lang="en-US" dirty="0"/>
              <a:t>Electronic transactions are significantly less expensive than manual.</a:t>
            </a:r>
          </a:p>
          <a:p>
            <a:pPr lvl="1">
              <a:spcBef>
                <a:spcPts val="600"/>
              </a:spcBef>
            </a:pPr>
            <a:r>
              <a:rPr lang="en-US" dirty="0"/>
              <a:t>Eases provider administrative burden.</a:t>
            </a:r>
          </a:p>
          <a:p>
            <a:pPr lvl="2">
              <a:spcBef>
                <a:spcPts val="300"/>
              </a:spcBef>
            </a:pPr>
            <a:r>
              <a:rPr lang="en-US" dirty="0"/>
              <a:t>Electronic transactions require less staff time.</a:t>
            </a:r>
          </a:p>
          <a:p>
            <a:pPr lvl="1">
              <a:spcBef>
                <a:spcPts val="600"/>
              </a:spcBef>
            </a:pPr>
            <a:r>
              <a:rPr lang="en-US" dirty="0"/>
              <a:t>Reduces friction between providers and health plans.</a:t>
            </a:r>
          </a:p>
          <a:p>
            <a:pPr lvl="2">
              <a:spcBef>
                <a:spcPts val="300"/>
              </a:spcBef>
            </a:pPr>
            <a:r>
              <a:rPr lang="en-US" dirty="0"/>
              <a:t>Needed information communicated more rapidly and easily, reducing errors.</a:t>
            </a:r>
          </a:p>
          <a:p>
            <a:pPr lvl="1">
              <a:spcBef>
                <a:spcPts val="600"/>
              </a:spcBef>
            </a:pPr>
            <a:r>
              <a:rPr lang="en-US" dirty="0"/>
              <a:t>Complements revolution of clinical use of Health IT.</a:t>
            </a:r>
          </a:p>
          <a:p>
            <a:pPr lvl="2">
              <a:spcBef>
                <a:spcPts val="300"/>
              </a:spcBef>
            </a:pPr>
            <a:r>
              <a:rPr lang="en-US" dirty="0"/>
              <a:t>Results in more efficient, integrated healthcare ecosystem.</a:t>
            </a:r>
            <a:endParaRPr lang="en-US" sz="1200" dirty="0"/>
          </a:p>
        </p:txBody>
      </p:sp>
      <p:sp>
        <p:nvSpPr>
          <p:cNvPr id="2" name="Title 1"/>
          <p:cNvSpPr>
            <a:spLocks noGrp="1"/>
          </p:cNvSpPr>
          <p:nvPr>
            <p:ph type="title"/>
          </p:nvPr>
        </p:nvSpPr>
        <p:spPr/>
        <p:txBody>
          <a:bodyPr/>
          <a:lstStyle/>
          <a:p>
            <a:r>
              <a:rPr lang="en-US" dirty="0"/>
              <a:t>Why Does the CAQH Index Matter?</a:t>
            </a:r>
          </a:p>
        </p:txBody>
      </p:sp>
      <p:sp>
        <p:nvSpPr>
          <p:cNvPr id="4" name="Slide Number Placeholder 3"/>
          <p:cNvSpPr>
            <a:spLocks noGrp="1"/>
          </p:cNvSpPr>
          <p:nvPr>
            <p:ph type="sldNum" sz="quarter" idx="10"/>
          </p:nvPr>
        </p:nvSpPr>
        <p:spPr/>
        <p:txBody>
          <a:bodyPr/>
          <a:lstStyle/>
          <a:p>
            <a:pPr>
              <a:defRPr/>
            </a:pPr>
            <a:fld id="{A0F98AC1-5FA5-455E-9C83-DBA7194C5C7C}" type="slidenum">
              <a:rPr lang="en-US" smtClean="0"/>
              <a:pPr>
                <a:defRPr/>
              </a:pPr>
              <a:t>10</a:t>
            </a:fld>
            <a:endParaRPr lang="en-US" dirty="0"/>
          </a:p>
        </p:txBody>
      </p:sp>
    </p:spTree>
    <p:extLst>
      <p:ext uri="{BB962C8B-B14F-4D97-AF65-F5344CB8AC3E}">
        <p14:creationId xmlns:p14="http://schemas.microsoft.com/office/powerpoint/2010/main" val="120682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100000"/>
              </a:lnSpc>
              <a:spcBef>
                <a:spcPts val="400"/>
              </a:spcBef>
              <a:spcAft>
                <a:spcPts val="400"/>
              </a:spcAft>
              <a:defRPr/>
            </a:pPr>
            <a:r>
              <a:rPr lang="en-US" dirty="0"/>
              <a:t>Health Plans:</a:t>
            </a:r>
          </a:p>
          <a:p>
            <a:pPr lvl="1" eaLnBrk="1" hangingPunct="1">
              <a:lnSpc>
                <a:spcPct val="100000"/>
              </a:lnSpc>
              <a:spcBef>
                <a:spcPts val="400"/>
              </a:spcBef>
              <a:spcAft>
                <a:spcPts val="400"/>
              </a:spcAft>
              <a:defRPr/>
            </a:pPr>
            <a:r>
              <a:rPr lang="en-US" dirty="0"/>
              <a:t>Data for calendar year 2016 were collected from commercial medical and </a:t>
            </a:r>
            <a:r>
              <a:rPr lang="en-US" b="1" dirty="0"/>
              <a:t>dental health plans</a:t>
            </a:r>
            <a:r>
              <a:rPr lang="en-US" dirty="0"/>
              <a:t>. </a:t>
            </a:r>
          </a:p>
          <a:p>
            <a:pPr eaLnBrk="1" hangingPunct="1">
              <a:lnSpc>
                <a:spcPct val="100000"/>
              </a:lnSpc>
              <a:spcBef>
                <a:spcPts val="400"/>
              </a:spcBef>
              <a:spcAft>
                <a:spcPts val="400"/>
              </a:spcAft>
              <a:defRPr/>
            </a:pPr>
            <a:r>
              <a:rPr lang="en-US" dirty="0"/>
              <a:t>Healthcare Providers:</a:t>
            </a:r>
          </a:p>
          <a:p>
            <a:pPr lvl="1" eaLnBrk="1" hangingPunct="1">
              <a:lnSpc>
                <a:spcPct val="100000"/>
              </a:lnSpc>
              <a:spcBef>
                <a:spcPts val="400"/>
              </a:spcBef>
              <a:spcAft>
                <a:spcPts val="400"/>
              </a:spcAft>
              <a:defRPr/>
            </a:pPr>
            <a:r>
              <a:rPr lang="en-US" dirty="0"/>
              <a:t>Partnered with NORC at the University of Chicago to manage the provider data component.</a:t>
            </a:r>
          </a:p>
          <a:p>
            <a:pPr lvl="1" eaLnBrk="1" hangingPunct="1">
              <a:lnSpc>
                <a:spcPct val="100000"/>
              </a:lnSpc>
              <a:spcBef>
                <a:spcPts val="400"/>
              </a:spcBef>
              <a:spcAft>
                <a:spcPts val="400"/>
              </a:spcAft>
              <a:defRPr/>
            </a:pPr>
            <a:r>
              <a:rPr lang="en-US" dirty="0"/>
              <a:t>Data submissions were received from a large, more diverse sample of providers representing a variety of specialties and reflect calendar year 2017.</a:t>
            </a:r>
            <a:endParaRPr lang="en-US" sz="1400" dirty="0"/>
          </a:p>
        </p:txBody>
      </p:sp>
      <p:sp>
        <p:nvSpPr>
          <p:cNvPr id="14338" name="Title 1"/>
          <p:cNvSpPr>
            <a:spLocks noGrp="1"/>
          </p:cNvSpPr>
          <p:nvPr>
            <p:ph type="title"/>
          </p:nvPr>
        </p:nvSpPr>
        <p:spPr/>
        <p:txBody>
          <a:bodyPr/>
          <a:lstStyle/>
          <a:p>
            <a:pPr eaLnBrk="1" hangingPunct="1"/>
            <a:r>
              <a:rPr lang="en-US" altLang="en-US" dirty="0"/>
              <a:t>Who Participated in the 2017 CAQH Index?</a:t>
            </a:r>
          </a:p>
        </p:txBody>
      </p:sp>
      <p:sp>
        <p:nvSpPr>
          <p:cNvPr id="2" name="Slide Number Placeholder 1"/>
          <p:cNvSpPr>
            <a:spLocks noGrp="1"/>
          </p:cNvSpPr>
          <p:nvPr>
            <p:ph type="sldNum" sz="quarter" idx="10"/>
          </p:nvPr>
        </p:nvSpPr>
        <p:spPr/>
        <p:txBody>
          <a:bodyPr/>
          <a:lstStyle/>
          <a:p>
            <a:pPr>
              <a:defRPr/>
            </a:pPr>
            <a:fld id="{E702A825-963A-4AC2-8519-D7951FE1E64C}" type="slidenum">
              <a:rPr lang="en-US" smtClean="0"/>
              <a:pPr>
                <a:defRPr/>
              </a:pPr>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68825707"/>
              </p:ext>
            </p:extLst>
          </p:nvPr>
        </p:nvGraphicFramePr>
        <p:xfrm>
          <a:off x="457200" y="3566160"/>
          <a:ext cx="10963835" cy="2584770"/>
        </p:xfrm>
        <a:graphic>
          <a:graphicData uri="http://schemas.openxmlformats.org/drawingml/2006/table">
            <a:tbl>
              <a:tblPr firstRow="1" firstCol="1" bandRow="1">
                <a:tableStyleId>{3C2FFA5D-87B4-456A-9821-1D502468CF0F}</a:tableStyleId>
              </a:tblPr>
              <a:tblGrid>
                <a:gridCol w="3683095">
                  <a:extLst>
                    <a:ext uri="{9D8B030D-6E8A-4147-A177-3AD203B41FA5}">
                      <a16:colId xmlns:a16="http://schemas.microsoft.com/office/drawing/2014/main" val="20000"/>
                    </a:ext>
                  </a:extLst>
                </a:gridCol>
                <a:gridCol w="891971">
                  <a:extLst>
                    <a:ext uri="{9D8B030D-6E8A-4147-A177-3AD203B41FA5}">
                      <a16:colId xmlns:a16="http://schemas.microsoft.com/office/drawing/2014/main" val="20001"/>
                    </a:ext>
                  </a:extLst>
                </a:gridCol>
                <a:gridCol w="891971">
                  <a:extLst>
                    <a:ext uri="{9D8B030D-6E8A-4147-A177-3AD203B41FA5}">
                      <a16:colId xmlns:a16="http://schemas.microsoft.com/office/drawing/2014/main" val="20002"/>
                    </a:ext>
                  </a:extLst>
                </a:gridCol>
                <a:gridCol w="891971">
                  <a:extLst>
                    <a:ext uri="{9D8B030D-6E8A-4147-A177-3AD203B41FA5}">
                      <a16:colId xmlns:a16="http://schemas.microsoft.com/office/drawing/2014/main" val="20003"/>
                    </a:ext>
                  </a:extLst>
                </a:gridCol>
                <a:gridCol w="891971">
                  <a:extLst>
                    <a:ext uri="{9D8B030D-6E8A-4147-A177-3AD203B41FA5}">
                      <a16:colId xmlns:a16="http://schemas.microsoft.com/office/drawing/2014/main" val="20005"/>
                    </a:ext>
                  </a:extLst>
                </a:gridCol>
                <a:gridCol w="891971">
                  <a:extLst>
                    <a:ext uri="{9D8B030D-6E8A-4147-A177-3AD203B41FA5}">
                      <a16:colId xmlns:a16="http://schemas.microsoft.com/office/drawing/2014/main" val="2223799971"/>
                    </a:ext>
                  </a:extLst>
                </a:gridCol>
                <a:gridCol w="940295">
                  <a:extLst>
                    <a:ext uri="{9D8B030D-6E8A-4147-A177-3AD203B41FA5}">
                      <a16:colId xmlns:a16="http://schemas.microsoft.com/office/drawing/2014/main" val="20004"/>
                    </a:ext>
                  </a:extLst>
                </a:gridCol>
                <a:gridCol w="940295">
                  <a:extLst>
                    <a:ext uri="{9D8B030D-6E8A-4147-A177-3AD203B41FA5}">
                      <a16:colId xmlns:a16="http://schemas.microsoft.com/office/drawing/2014/main" val="2538893212"/>
                    </a:ext>
                  </a:extLst>
                </a:gridCol>
                <a:gridCol w="940295">
                  <a:extLst>
                    <a:ext uri="{9D8B030D-6E8A-4147-A177-3AD203B41FA5}">
                      <a16:colId xmlns:a16="http://schemas.microsoft.com/office/drawing/2014/main" val="20008"/>
                    </a:ext>
                  </a:extLst>
                </a:gridCol>
              </a:tblGrid>
              <a:tr h="334328">
                <a:tc>
                  <a:txBody>
                    <a:bodyPr/>
                    <a:lstStyle/>
                    <a:p>
                      <a:pPr marL="0" marR="0">
                        <a:lnSpc>
                          <a:spcPct val="107000"/>
                        </a:lnSpc>
                        <a:spcBef>
                          <a:spcPts val="0"/>
                        </a:spcBef>
                        <a:spcAft>
                          <a:spcPts val="800"/>
                        </a:spcAft>
                      </a:pPr>
                      <a:r>
                        <a:rPr lang="en-US" sz="1200" dirty="0">
                          <a:effectLst/>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lnR w="28575" cap="flat" cmpd="sng" algn="ctr">
                      <a:solidFill>
                        <a:schemeClr val="bg1"/>
                      </a:solidFill>
                      <a:prstDash val="solid"/>
                      <a:round/>
                      <a:headEnd type="none" w="med" len="med"/>
                      <a:tailEnd type="none" w="med" len="med"/>
                    </a:lnR>
                  </a:tcPr>
                </a:tc>
                <a:tc gridSpan="5">
                  <a:txBody>
                    <a:bodyPr/>
                    <a:lstStyle/>
                    <a:p>
                      <a:pPr marL="0" marR="0" algn="ctr">
                        <a:lnSpc>
                          <a:spcPct val="107000"/>
                        </a:lnSpc>
                        <a:spcBef>
                          <a:spcPts val="0"/>
                        </a:spcBef>
                        <a:spcAft>
                          <a:spcPts val="800"/>
                        </a:spcAft>
                      </a:pPr>
                      <a:r>
                        <a:rPr lang="en-US" sz="1600" dirty="0">
                          <a:effectLst/>
                        </a:rPr>
                        <a:t>Medical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pPr marL="0" marR="0" algn="ctr">
                        <a:lnSpc>
                          <a:spcPct val="107000"/>
                        </a:lnSpc>
                        <a:spcBef>
                          <a:spcPts val="0"/>
                        </a:spcBef>
                        <a:spcAft>
                          <a:spcPts val="8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algn="ctr">
                        <a:lnSpc>
                          <a:spcPct val="107000"/>
                        </a:lnSpc>
                        <a:spcBef>
                          <a:spcPts val="0"/>
                        </a:spcBef>
                        <a:spcAft>
                          <a:spcPts val="8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marL="0" marR="0" algn="ctr">
                        <a:lnSpc>
                          <a:spcPct val="107000"/>
                        </a:lnSpc>
                        <a:spcBef>
                          <a:spcPts val="0"/>
                        </a:spcBef>
                        <a:spcAft>
                          <a:spcPts val="8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0" marR="0" algn="ctr">
                        <a:lnSpc>
                          <a:spcPct val="107000"/>
                        </a:lnSpc>
                        <a:spcBef>
                          <a:spcPts val="0"/>
                        </a:spcBef>
                        <a:spcAft>
                          <a:spcPts val="800"/>
                        </a:spcAft>
                      </a:pPr>
                      <a:r>
                        <a:rPr lang="en-US" sz="1600" dirty="0">
                          <a:solidFill>
                            <a:schemeClr val="bg1"/>
                          </a:solidFill>
                          <a:effectLst/>
                        </a:rPr>
                        <a:t>Dental</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bg1"/>
                      </a:solidFill>
                      <a:prstDash val="solid"/>
                      <a:round/>
                      <a:headEnd type="none" w="med" len="med"/>
                      <a:tailEnd type="none" w="med" len="med"/>
                    </a:lnL>
                  </a:tcPr>
                </a:tc>
                <a:tc hMerge="1">
                  <a:txBody>
                    <a:bodyPr/>
                    <a:lstStyle/>
                    <a:p>
                      <a:pPr marL="0" marR="0" algn="ctr">
                        <a:lnSpc>
                          <a:spcPct val="107000"/>
                        </a:lnSpc>
                        <a:spcBef>
                          <a:spcPts val="0"/>
                        </a:spcBef>
                        <a:spcAft>
                          <a:spcPts val="8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lnL w="12700" cap="flat" cmpd="sng" algn="ctr">
                      <a:solidFill>
                        <a:schemeClr val="tx1"/>
                      </a:solidFill>
                      <a:prstDash val="solid"/>
                      <a:round/>
                      <a:headEnd type="none" w="med" len="med"/>
                      <a:tailEnd type="none" w="med" len="med"/>
                    </a:lnL>
                  </a:tcPr>
                </a:tc>
                <a:tc hMerge="1">
                  <a:txBody>
                    <a:bodyPr/>
                    <a:lstStyle/>
                    <a:p>
                      <a:pPr marL="0" marR="0" algn="ctr">
                        <a:lnSpc>
                          <a:spcPct val="107000"/>
                        </a:lnSpc>
                        <a:spcBef>
                          <a:spcPts val="0"/>
                        </a:spcBef>
                        <a:spcAft>
                          <a:spcPts val="800"/>
                        </a:spcAft>
                      </a:pP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34328">
                <a:tc>
                  <a:txBody>
                    <a:bodyPr/>
                    <a:lstStyle/>
                    <a:p>
                      <a:pPr marL="0" marR="0">
                        <a:lnSpc>
                          <a:spcPct val="107000"/>
                        </a:lnSpc>
                        <a:spcBef>
                          <a:spcPts val="0"/>
                        </a:spcBef>
                        <a:spcAft>
                          <a:spcPts val="800"/>
                        </a:spcAft>
                      </a:pP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R w="28575" cap="flat" cmpd="sng" algn="ctr">
                      <a:solidFill>
                        <a:schemeClr val="bg1"/>
                      </a:solidFill>
                      <a:prstDash val="solid"/>
                      <a:round/>
                      <a:headEnd type="none" w="med" len="med"/>
                      <a:tailEnd type="none" w="med" len="med"/>
                    </a:lnR>
                    <a:solidFill>
                      <a:schemeClr val="accent1"/>
                    </a:solidFill>
                  </a:tcPr>
                </a:tc>
                <a:tc>
                  <a:txBody>
                    <a:bodyPr/>
                    <a:lstStyle/>
                    <a:p>
                      <a:pPr marL="0" marR="0" algn="ctr">
                        <a:lnSpc>
                          <a:spcPct val="107000"/>
                        </a:lnSpc>
                        <a:spcBef>
                          <a:spcPts val="0"/>
                        </a:spcBef>
                        <a:spcAft>
                          <a:spcPts val="800"/>
                        </a:spcAft>
                      </a:pPr>
                      <a:r>
                        <a:rPr lang="en-US" sz="1400" b="1" dirty="0">
                          <a:solidFill>
                            <a:schemeClr val="bg1"/>
                          </a:solidFill>
                          <a:effectLst/>
                        </a:rPr>
                        <a:t>2013</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bg1"/>
                      </a:solidFill>
                      <a:prstDash val="solid"/>
                      <a:round/>
                      <a:headEnd type="none" w="med" len="med"/>
                      <a:tailEnd type="none" w="med" len="med"/>
                    </a:lnL>
                    <a:solidFill>
                      <a:schemeClr val="accent1"/>
                    </a:solidFill>
                  </a:tcPr>
                </a:tc>
                <a:tc>
                  <a:txBody>
                    <a:bodyPr/>
                    <a:lstStyle/>
                    <a:p>
                      <a:pPr marL="0" marR="0" algn="ctr">
                        <a:lnSpc>
                          <a:spcPct val="107000"/>
                        </a:lnSpc>
                        <a:spcBef>
                          <a:spcPts val="0"/>
                        </a:spcBef>
                        <a:spcAft>
                          <a:spcPts val="800"/>
                        </a:spcAft>
                      </a:pPr>
                      <a:r>
                        <a:rPr lang="en-US" sz="1400" b="1" dirty="0">
                          <a:solidFill>
                            <a:schemeClr val="bg1"/>
                          </a:solidFill>
                          <a:effectLst/>
                        </a:rPr>
                        <a:t>2014</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solidFill>
                      <a:schemeClr val="accent1"/>
                    </a:solidFill>
                  </a:tcPr>
                </a:tc>
                <a:tc>
                  <a:txBody>
                    <a:bodyPr/>
                    <a:lstStyle/>
                    <a:p>
                      <a:pPr marL="0" marR="0" algn="ctr">
                        <a:lnSpc>
                          <a:spcPct val="107000"/>
                        </a:lnSpc>
                        <a:spcBef>
                          <a:spcPts val="0"/>
                        </a:spcBef>
                        <a:spcAft>
                          <a:spcPts val="800"/>
                        </a:spcAft>
                      </a:pPr>
                      <a:r>
                        <a:rPr lang="en-US" sz="1400" b="1" dirty="0">
                          <a:solidFill>
                            <a:schemeClr val="bg1"/>
                          </a:solidFill>
                          <a:effectLst/>
                        </a:rPr>
                        <a:t>2015</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solidFill>
                      <a:schemeClr val="accent1"/>
                    </a:solidFill>
                  </a:tcPr>
                </a:tc>
                <a:tc>
                  <a:txBody>
                    <a:bodyPr/>
                    <a:lstStyle/>
                    <a:p>
                      <a:pPr marL="0" marR="0" algn="ctr">
                        <a:lnSpc>
                          <a:spcPct val="107000"/>
                        </a:lnSpc>
                        <a:spcBef>
                          <a:spcPts val="0"/>
                        </a:spcBef>
                        <a:spcAft>
                          <a:spcPts val="800"/>
                        </a:spcAft>
                      </a:pPr>
                      <a:r>
                        <a:rPr lang="en-US" sz="1400" b="1" dirty="0">
                          <a:solidFill>
                            <a:schemeClr val="bg1"/>
                          </a:solidFill>
                          <a:effectLst/>
                        </a:rPr>
                        <a:t>2016</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solidFill>
                      <a:schemeClr val="accent1"/>
                    </a:solidFill>
                  </a:tcPr>
                </a:tc>
                <a:tc>
                  <a:txBody>
                    <a:bodyPr/>
                    <a:lstStyle/>
                    <a:p>
                      <a:pPr algn="ctr"/>
                      <a:r>
                        <a:rPr lang="en-US" sz="1400" b="1" dirty="0">
                          <a:solidFill>
                            <a:schemeClr val="bg1"/>
                          </a:solidFill>
                          <a:effectLst/>
                        </a:rPr>
                        <a:t>2017</a:t>
                      </a:r>
                      <a:endParaRPr lang="en-US" dirty="0"/>
                    </a:p>
                  </a:txBody>
                  <a:tcPr marL="51421" marR="51421" marT="0" marB="0" anchor="ctr">
                    <a:lnR w="28575" cap="flat" cmpd="sng" algn="ctr">
                      <a:solidFill>
                        <a:schemeClr val="bg1"/>
                      </a:solidFill>
                      <a:prstDash val="solid"/>
                      <a:round/>
                      <a:headEnd type="none" w="med" len="med"/>
                      <a:tailEnd type="none" w="med" len="med"/>
                    </a:lnR>
                    <a:solidFill>
                      <a:schemeClr val="accent1"/>
                    </a:solidFill>
                  </a:tcPr>
                </a:tc>
                <a:tc>
                  <a:txBody>
                    <a:bodyPr/>
                    <a:lstStyle/>
                    <a:p>
                      <a:pPr marL="0" marR="0" algn="ctr">
                        <a:lnSpc>
                          <a:spcPct val="107000"/>
                        </a:lnSpc>
                        <a:spcBef>
                          <a:spcPts val="0"/>
                        </a:spcBef>
                        <a:spcAft>
                          <a:spcPts val="800"/>
                        </a:spcAft>
                      </a:pPr>
                      <a:r>
                        <a:rPr lang="en-US" sz="1400" b="1" dirty="0">
                          <a:solidFill>
                            <a:schemeClr val="bg1"/>
                          </a:solidFill>
                          <a:effectLst/>
                        </a:rPr>
                        <a:t>2015</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bg1"/>
                      </a:solidFill>
                      <a:prstDash val="solid"/>
                      <a:round/>
                      <a:headEnd type="none" w="med" len="med"/>
                      <a:tailEnd type="none" w="med" len="med"/>
                    </a:lnL>
                    <a:solidFill>
                      <a:schemeClr val="accent1"/>
                    </a:solidFill>
                  </a:tcPr>
                </a:tc>
                <a:tc>
                  <a:txBody>
                    <a:bodyPr/>
                    <a:lstStyle/>
                    <a:p>
                      <a:pPr marL="0" marR="0" algn="ctr">
                        <a:lnSpc>
                          <a:spcPct val="107000"/>
                        </a:lnSpc>
                        <a:spcBef>
                          <a:spcPts val="0"/>
                        </a:spcBef>
                        <a:spcAft>
                          <a:spcPts val="800"/>
                        </a:spcAft>
                      </a:pPr>
                      <a:r>
                        <a:rPr lang="en-US" sz="1400" b="1" dirty="0">
                          <a:solidFill>
                            <a:schemeClr val="bg1"/>
                          </a:solidFill>
                          <a:effectLst/>
                        </a:rPr>
                        <a:t>2016</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solidFill>
                      <a:schemeClr val="accent1"/>
                    </a:solidFill>
                  </a:tcPr>
                </a:tc>
                <a:tc>
                  <a:txBody>
                    <a:bodyPr/>
                    <a:lstStyle/>
                    <a:p>
                      <a:pPr marL="0" marR="0" algn="ctr">
                        <a:lnSpc>
                          <a:spcPct val="107000"/>
                        </a:lnSpc>
                        <a:spcBef>
                          <a:spcPts val="0"/>
                        </a:spcBef>
                        <a:spcAft>
                          <a:spcPts val="800"/>
                        </a:spcAft>
                      </a:pP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2017</a:t>
                      </a:r>
                    </a:p>
                  </a:txBody>
                  <a:tcPr marL="51421" marR="51421" marT="0" marB="0" anchor="ctr">
                    <a:solidFill>
                      <a:schemeClr val="accent1"/>
                    </a:solidFill>
                  </a:tcPr>
                </a:tc>
                <a:extLst>
                  <a:ext uri="{0D108BD9-81ED-4DB2-BD59-A6C34878D82A}">
                    <a16:rowId xmlns:a16="http://schemas.microsoft.com/office/drawing/2014/main" val="10001"/>
                  </a:ext>
                </a:extLst>
              </a:tr>
              <a:tr h="334328">
                <a:tc>
                  <a:txBody>
                    <a:bodyPr/>
                    <a:lstStyle/>
                    <a:p>
                      <a:pPr marL="0" marR="0">
                        <a:lnSpc>
                          <a:spcPct val="107000"/>
                        </a:lnSpc>
                        <a:spcBef>
                          <a:spcPts val="0"/>
                        </a:spcBef>
                        <a:spcAft>
                          <a:spcPts val="800"/>
                        </a:spcAft>
                      </a:pPr>
                      <a:r>
                        <a:rPr lang="en-US" sz="1400" dirty="0">
                          <a:effectLst/>
                        </a:rPr>
                        <a:t>Enrollment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r>
                        <a:rPr lang="en-US" sz="1400">
                          <a:effectLst/>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algn="ctr"/>
                      <a:endParaRPr lang="en-US" sz="1400" dirty="0"/>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extLst>
                  <a:ext uri="{0D108BD9-81ED-4DB2-BD59-A6C34878D82A}">
                    <a16:rowId xmlns:a16="http://schemas.microsoft.com/office/drawing/2014/main" val="10002"/>
                  </a:ext>
                </a:extLst>
              </a:tr>
              <a:tr h="334328">
                <a:tc>
                  <a:txBody>
                    <a:bodyPr/>
                    <a:lstStyle/>
                    <a:p>
                      <a:pPr marL="0" marR="0">
                        <a:lnSpc>
                          <a:spcPct val="107000"/>
                        </a:lnSpc>
                        <a:spcBef>
                          <a:spcPts val="0"/>
                        </a:spcBef>
                        <a:spcAft>
                          <a:spcPts val="800"/>
                        </a:spcAft>
                      </a:pPr>
                      <a:r>
                        <a:rPr lang="en-US" sz="1400" dirty="0">
                          <a:effectLst/>
                        </a:rPr>
                        <a:t>     Covered Lives (total in millions)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a:effectLst/>
                        </a:rPr>
                        <a:t>104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r>
                        <a:rPr lang="en-US" sz="1400">
                          <a:effectLst/>
                        </a:rPr>
                        <a:t>112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a:effectLst/>
                        </a:rPr>
                        <a:t>118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dirty="0">
                          <a:effectLst/>
                        </a:rPr>
                        <a:t>140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algn="ctr"/>
                      <a:r>
                        <a:rPr lang="en-US" sz="1400" dirty="0"/>
                        <a:t>155</a:t>
                      </a:r>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a:effectLst/>
                        </a:rPr>
                        <a:t>93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r>
                        <a:rPr lang="en-US" sz="1400" dirty="0">
                          <a:effectLst/>
                        </a:rPr>
                        <a:t>112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117</a:t>
                      </a:r>
                    </a:p>
                  </a:txBody>
                  <a:tcPr marL="51421" marR="51421" marT="0" marB="0" anchor="ctr"/>
                </a:tc>
                <a:extLst>
                  <a:ext uri="{0D108BD9-81ED-4DB2-BD59-A6C34878D82A}">
                    <a16:rowId xmlns:a16="http://schemas.microsoft.com/office/drawing/2014/main" val="10003"/>
                  </a:ext>
                </a:extLst>
              </a:tr>
              <a:tr h="396827">
                <a:tc>
                  <a:txBody>
                    <a:bodyPr/>
                    <a:lstStyle/>
                    <a:p>
                      <a:pPr marL="0" marR="0">
                        <a:lnSpc>
                          <a:spcPct val="107000"/>
                        </a:lnSpc>
                        <a:spcBef>
                          <a:spcPts val="0"/>
                        </a:spcBef>
                        <a:spcAft>
                          <a:spcPts val="800"/>
                        </a:spcAft>
                      </a:pPr>
                      <a:r>
                        <a:rPr lang="en-US" sz="1400" dirty="0">
                          <a:effectLst/>
                        </a:rPr>
                        <a:t>Proportion of Total Commercial Enrollment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dirty="0">
                          <a:effectLst/>
                        </a:rPr>
                        <a:t>41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r>
                        <a:rPr lang="en-US" sz="1400">
                          <a:effectLst/>
                        </a:rPr>
                        <a:t>42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a:effectLst/>
                        </a:rPr>
                        <a:t>45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dirty="0">
                          <a:effectLst/>
                        </a:rPr>
                        <a:t>46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algn="ctr"/>
                      <a:r>
                        <a:rPr lang="en-US" sz="1400" dirty="0"/>
                        <a:t>51</a:t>
                      </a:r>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dirty="0">
                          <a:effectLst/>
                        </a:rPr>
                        <a:t>44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r>
                        <a:rPr lang="en-US" sz="1400" dirty="0">
                          <a:effectLst/>
                        </a:rPr>
                        <a:t>46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b="0" dirty="0">
                          <a:effectLst/>
                          <a:latin typeface="Arial" panose="020B0604020202020204" pitchFamily="34" charset="0"/>
                          <a:ea typeface="Calibri" panose="020F0502020204030204" pitchFamily="34" charset="0"/>
                          <a:cs typeface="Arial" panose="020B0604020202020204" pitchFamily="34" charset="0"/>
                        </a:rPr>
                        <a:t>48</a:t>
                      </a:r>
                    </a:p>
                  </a:txBody>
                  <a:tcPr marL="51421" marR="51421" marT="0" marB="0" anchor="ctr"/>
                </a:tc>
                <a:extLst>
                  <a:ext uri="{0D108BD9-81ED-4DB2-BD59-A6C34878D82A}">
                    <a16:rowId xmlns:a16="http://schemas.microsoft.com/office/drawing/2014/main" val="10004"/>
                  </a:ext>
                </a:extLst>
              </a:tr>
              <a:tr h="396827">
                <a:tc>
                  <a:txBody>
                    <a:bodyPr/>
                    <a:lstStyle/>
                    <a:p>
                      <a:pPr marL="0" marR="0">
                        <a:lnSpc>
                          <a:spcPct val="107000"/>
                        </a:lnSpc>
                        <a:spcBef>
                          <a:spcPts val="0"/>
                        </a:spcBef>
                        <a:spcAft>
                          <a:spcPts val="800"/>
                        </a:spcAft>
                      </a:pPr>
                      <a:r>
                        <a:rPr lang="en-US" sz="1400" dirty="0">
                          <a:effectLst/>
                        </a:rPr>
                        <a:t>Number of Claims Received (total in billions)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dirty="0">
                          <a:effectLst/>
                        </a:rPr>
                        <a:t>1.2</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r>
                        <a:rPr lang="en-US" sz="1400">
                          <a:effectLst/>
                        </a:rPr>
                        <a:t>1.4</a:t>
                      </a:r>
                      <a:endParaRPr lang="en-US" sz="1400" b="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a:effectLst/>
                        </a:rPr>
                        <a:t>1.4</a:t>
                      </a:r>
                      <a:endParaRPr lang="en-US" sz="1400" b="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dirty="0">
                          <a:effectLst/>
                        </a:rPr>
                        <a:t>1.5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algn="ctr"/>
                      <a:r>
                        <a:rPr lang="en-US" sz="1400" dirty="0"/>
                        <a:t>1.6</a:t>
                      </a:r>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dirty="0">
                          <a:effectLst/>
                        </a:rPr>
                        <a:t>0.2</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r>
                        <a:rPr lang="en-US" sz="1400" dirty="0">
                          <a:effectLst/>
                        </a:rPr>
                        <a:t>0.2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dirty="0">
                          <a:effectLst/>
                        </a:rPr>
                        <a:t>0.2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extLst>
                  <a:ext uri="{0D108BD9-81ED-4DB2-BD59-A6C34878D82A}">
                    <a16:rowId xmlns:a16="http://schemas.microsoft.com/office/drawing/2014/main" val="10005"/>
                  </a:ext>
                </a:extLst>
              </a:tr>
              <a:tr h="334328">
                <a:tc>
                  <a:txBody>
                    <a:bodyPr/>
                    <a:lstStyle/>
                    <a:p>
                      <a:pPr marL="0" marR="0">
                        <a:lnSpc>
                          <a:spcPct val="107000"/>
                        </a:lnSpc>
                        <a:spcBef>
                          <a:spcPts val="0"/>
                        </a:spcBef>
                        <a:spcAft>
                          <a:spcPts val="800"/>
                        </a:spcAft>
                      </a:pPr>
                      <a:r>
                        <a:rPr lang="en-US" sz="1400" dirty="0">
                          <a:effectLst/>
                        </a:rPr>
                        <a:t>Number of Transactions (total in billions)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dirty="0">
                          <a:effectLst/>
                        </a:rPr>
                        <a:t>3.2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a:effectLst/>
                        </a:rPr>
                        <a:t>3.9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a:effectLst/>
                        </a:rPr>
                        <a:t>4.3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dirty="0">
                          <a:effectLst/>
                        </a:rPr>
                        <a:t>5.4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algn="ctr"/>
                      <a:r>
                        <a:rPr lang="en-US" sz="1400" dirty="0"/>
                        <a:t>6.0</a:t>
                      </a:r>
                    </a:p>
                  </a:txBody>
                  <a:tcPr marL="51421" marR="51421" marT="0" marB="0" anchor="ctr">
                    <a:lnR w="28575" cap="flat" cmpd="sng" algn="ctr">
                      <a:solidFill>
                        <a:schemeClr val="accent1"/>
                      </a:solidFill>
                      <a:prstDash val="solid"/>
                      <a:round/>
                      <a:headEnd type="none" w="med" len="med"/>
                      <a:tailEnd type="none" w="med" len="med"/>
                    </a:lnR>
                  </a:tcPr>
                </a:tc>
                <a:tc>
                  <a:txBody>
                    <a:bodyPr/>
                    <a:lstStyle/>
                    <a:p>
                      <a:pPr marL="0" marR="0" algn="ctr">
                        <a:lnSpc>
                          <a:spcPct val="107000"/>
                        </a:lnSpc>
                        <a:spcBef>
                          <a:spcPts val="0"/>
                        </a:spcBef>
                        <a:spcAft>
                          <a:spcPts val="800"/>
                        </a:spcAft>
                      </a:pPr>
                      <a:r>
                        <a:rPr lang="en-US" sz="1400" dirty="0">
                          <a:effectLst/>
                        </a:rPr>
                        <a:t>0.4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lnL w="28575" cap="flat" cmpd="sng" algn="ctr">
                      <a:solidFill>
                        <a:schemeClr val="accent1"/>
                      </a:solidFill>
                      <a:prstDash val="solid"/>
                      <a:round/>
                      <a:headEnd type="none" w="med" len="med"/>
                      <a:tailEnd type="none" w="med" len="med"/>
                    </a:lnL>
                  </a:tcPr>
                </a:tc>
                <a:tc>
                  <a:txBody>
                    <a:bodyPr/>
                    <a:lstStyle/>
                    <a:p>
                      <a:pPr marL="0" marR="0" algn="ctr">
                        <a:lnSpc>
                          <a:spcPct val="107000"/>
                        </a:lnSpc>
                        <a:spcBef>
                          <a:spcPts val="0"/>
                        </a:spcBef>
                        <a:spcAft>
                          <a:spcPts val="800"/>
                        </a:spcAft>
                      </a:pPr>
                      <a:r>
                        <a:rPr lang="en-US" sz="1400" dirty="0">
                          <a:effectLst/>
                        </a:rPr>
                        <a:t>0.7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tc>
                  <a:txBody>
                    <a:bodyPr/>
                    <a:lstStyle/>
                    <a:p>
                      <a:pPr marL="0" marR="0" algn="ctr">
                        <a:lnSpc>
                          <a:spcPct val="107000"/>
                        </a:lnSpc>
                        <a:spcBef>
                          <a:spcPts val="0"/>
                        </a:spcBef>
                        <a:spcAft>
                          <a:spcPts val="800"/>
                        </a:spcAft>
                      </a:pPr>
                      <a:r>
                        <a:rPr lang="en-US" sz="1400" dirty="0">
                          <a:effectLst/>
                        </a:rPr>
                        <a:t>0.7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1421" marR="51421"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5559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97671B-65CF-4910-8FF4-00C3B66B761C}"/>
              </a:ext>
            </a:extLst>
          </p:cNvPr>
          <p:cNvSpPr>
            <a:spLocks noGrp="1"/>
          </p:cNvSpPr>
          <p:nvPr>
            <p:ph idx="1"/>
          </p:nvPr>
        </p:nvSpPr>
        <p:spPr>
          <a:xfrm>
            <a:off x="6126480" y="1463040"/>
            <a:ext cx="5242952" cy="4375396"/>
          </a:xfrm>
        </p:spPr>
        <p:txBody>
          <a:bodyPr/>
          <a:lstStyle/>
          <a:p>
            <a:pPr marL="0" indent="0">
              <a:buNone/>
            </a:pPr>
            <a:r>
              <a:rPr lang="en-US" b="1" dirty="0"/>
              <a:t>Continued Expansion and Growth of the Index</a:t>
            </a:r>
          </a:p>
          <a:p>
            <a:r>
              <a:rPr lang="en-US" dirty="0"/>
              <a:t>2015 (2016 CAQH Index): 4 Transactions</a:t>
            </a:r>
          </a:p>
          <a:p>
            <a:pPr lvl="1"/>
            <a:r>
              <a:rPr lang="en-US" dirty="0"/>
              <a:t>Benchmarked </a:t>
            </a:r>
          </a:p>
          <a:p>
            <a:pPr lvl="2"/>
            <a:r>
              <a:rPr lang="en-US" dirty="0"/>
              <a:t>Claim Submission</a:t>
            </a:r>
          </a:p>
          <a:p>
            <a:pPr lvl="2"/>
            <a:r>
              <a:rPr lang="en-US" dirty="0"/>
              <a:t>Eligibility &amp; Benefit Verification</a:t>
            </a:r>
          </a:p>
          <a:p>
            <a:pPr lvl="2"/>
            <a:r>
              <a:rPr lang="en-US" dirty="0"/>
              <a:t>Claim Status Inquiry</a:t>
            </a:r>
          </a:p>
          <a:p>
            <a:pPr lvl="2"/>
            <a:r>
              <a:rPr lang="en-US" dirty="0"/>
              <a:t>Claim Payment</a:t>
            </a:r>
          </a:p>
          <a:p>
            <a:r>
              <a:rPr lang="en-US" dirty="0"/>
              <a:t>2016 (2017 CAQH Index): 7 Transactions</a:t>
            </a:r>
          </a:p>
          <a:p>
            <a:pPr lvl="1"/>
            <a:r>
              <a:rPr lang="en-US" dirty="0"/>
              <a:t>Benchmarked </a:t>
            </a:r>
          </a:p>
          <a:p>
            <a:pPr lvl="2"/>
            <a:r>
              <a:rPr lang="en-US" dirty="0"/>
              <a:t>Claim Submission</a:t>
            </a:r>
          </a:p>
          <a:p>
            <a:pPr lvl="2"/>
            <a:r>
              <a:rPr lang="en-US" dirty="0"/>
              <a:t>Eligibility &amp; Benefit Verification</a:t>
            </a:r>
          </a:p>
          <a:p>
            <a:pPr lvl="2"/>
            <a:r>
              <a:rPr lang="en-US" dirty="0"/>
              <a:t>Claim Status Inquiry</a:t>
            </a:r>
          </a:p>
          <a:p>
            <a:pPr lvl="2"/>
            <a:r>
              <a:rPr lang="en-US" dirty="0"/>
              <a:t>Claim Payment</a:t>
            </a:r>
          </a:p>
          <a:p>
            <a:pPr lvl="2"/>
            <a:r>
              <a:rPr lang="en-US" dirty="0"/>
              <a:t>Remittance Advice</a:t>
            </a:r>
          </a:p>
          <a:p>
            <a:pPr marL="0" indent="0">
              <a:buNone/>
            </a:pPr>
            <a:endParaRPr lang="en-US" dirty="0"/>
          </a:p>
          <a:p>
            <a:endParaRPr lang="en-US" dirty="0"/>
          </a:p>
        </p:txBody>
      </p:sp>
      <p:sp>
        <p:nvSpPr>
          <p:cNvPr id="3" name="Title 2">
            <a:extLst>
              <a:ext uri="{FF2B5EF4-FFF2-40B4-BE49-F238E27FC236}">
                <a16:creationId xmlns:a16="http://schemas.microsoft.com/office/drawing/2014/main" id="{0EA5ECF4-C3A5-4E32-8EFE-2C6CF40D3654}"/>
              </a:ext>
            </a:extLst>
          </p:cNvPr>
          <p:cNvSpPr>
            <a:spLocks noGrp="1"/>
          </p:cNvSpPr>
          <p:nvPr>
            <p:ph type="title"/>
          </p:nvPr>
        </p:nvSpPr>
        <p:spPr/>
        <p:txBody>
          <a:bodyPr/>
          <a:lstStyle/>
          <a:p>
            <a:r>
              <a:rPr lang="en-US" dirty="0"/>
              <a:t>Transactions Tracked for the 2017 CAQH Index</a:t>
            </a:r>
          </a:p>
        </p:txBody>
      </p:sp>
      <p:sp>
        <p:nvSpPr>
          <p:cNvPr id="4" name="Slide Number Placeholder 3">
            <a:extLst>
              <a:ext uri="{FF2B5EF4-FFF2-40B4-BE49-F238E27FC236}">
                <a16:creationId xmlns:a16="http://schemas.microsoft.com/office/drawing/2014/main" id="{FD5D380B-A8FB-40ED-8BE9-4BB5162C802F}"/>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12</a:t>
            </a:fld>
            <a:endParaRPr lang="en-US" dirty="0">
              <a:solidFill>
                <a:prstClr val="white">
                  <a:lumMod val="50000"/>
                </a:prstClr>
              </a:solidFill>
            </a:endParaRPr>
          </a:p>
        </p:txBody>
      </p:sp>
      <p:sp>
        <p:nvSpPr>
          <p:cNvPr id="6" name="Rectangle 5">
            <a:extLst>
              <a:ext uri="{FF2B5EF4-FFF2-40B4-BE49-F238E27FC236}">
                <a16:creationId xmlns:a16="http://schemas.microsoft.com/office/drawing/2014/main" id="{0EB4B6F6-3363-4E80-A919-E0F74C50A3C5}"/>
              </a:ext>
            </a:extLst>
          </p:cNvPr>
          <p:cNvSpPr/>
          <p:nvPr/>
        </p:nvSpPr>
        <p:spPr>
          <a:xfrm>
            <a:off x="1804309" y="5096156"/>
            <a:ext cx="4104122" cy="256993"/>
          </a:xfrm>
          <a:prstGeom prst="rect">
            <a:avLst/>
          </a:prstGeom>
        </p:spPr>
        <p:txBody>
          <a:bodyPr wrap="square">
            <a:spAutoFit/>
          </a:bodyPr>
          <a:lstStyle/>
          <a:p>
            <a:pPr>
              <a:lnSpc>
                <a:spcPct val="107000"/>
              </a:lnSpc>
              <a:spcAft>
                <a:spcPts val="800"/>
              </a:spcAft>
            </a:pPr>
            <a:r>
              <a:rPr lang="en-US" sz="1000" b="1" kern="0" baseline="3000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a:t>
            </a:r>
            <a:r>
              <a:rPr lang="en-US" sz="10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Both HIPAA standards and operating rules are </a:t>
            </a:r>
            <a:r>
              <a:rPr lang="en-US" sz="1000" u="sng"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federally mandated</a:t>
            </a:r>
            <a:r>
              <a:rPr lang="en-US" sz="10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a:t>
            </a:r>
            <a:endParaRPr lang="en-US" sz="1000" kern="0" dirty="0">
              <a:solidFill>
                <a:sysClr val="windowText" lastClr="000000"/>
              </a:solidFill>
              <a:ea typeface="Calibri" panose="020F0502020204030204" pitchFamily="34"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5C0CFD63-447B-4522-B0C2-A5A26D79AB6B}"/>
              </a:ext>
            </a:extLst>
          </p:cNvPr>
          <p:cNvGraphicFramePr/>
          <p:nvPr>
            <p:extLst/>
          </p:nvPr>
        </p:nvGraphicFramePr>
        <p:xfrm>
          <a:off x="427122" y="1868992"/>
          <a:ext cx="5346670" cy="3022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F8D788B-B591-4E85-86AF-0D8617F512B0}"/>
              </a:ext>
            </a:extLst>
          </p:cNvPr>
          <p:cNvSpPr txBox="1"/>
          <p:nvPr/>
        </p:nvSpPr>
        <p:spPr>
          <a:xfrm>
            <a:off x="10644787" y="0"/>
            <a:ext cx="1627423" cy="369332"/>
          </a:xfrm>
          <a:prstGeom prst="rect">
            <a:avLst/>
          </a:prstGeom>
          <a:noFill/>
        </p:spPr>
        <p:txBody>
          <a:bodyPr wrap="square" rtlCol="0">
            <a:spAutoFit/>
          </a:bodyPr>
          <a:lstStyle/>
          <a:p>
            <a:r>
              <a:rPr lang="en-US" dirty="0">
                <a:solidFill>
                  <a:schemeClr val="bg1"/>
                </a:solidFill>
              </a:rPr>
              <a:t>Dental Plans</a:t>
            </a:r>
          </a:p>
        </p:txBody>
      </p:sp>
    </p:spTree>
    <p:extLst>
      <p:ext uri="{BB962C8B-B14F-4D97-AF65-F5344CB8AC3E}">
        <p14:creationId xmlns:p14="http://schemas.microsoft.com/office/powerpoint/2010/main" val="7847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284804" cy="4828033"/>
          </a:xfrm>
        </p:spPr>
        <p:txBody>
          <a:bodyPr/>
          <a:lstStyle/>
          <a:p>
            <a:r>
              <a:rPr lang="en-US" dirty="0"/>
              <a:t>Information shared with you today is embargoed until June 13, 2018, including for the media.</a:t>
            </a:r>
          </a:p>
          <a:p>
            <a:r>
              <a:rPr lang="en-US" dirty="0"/>
              <a:t>Webinar in mid-June.</a:t>
            </a:r>
          </a:p>
          <a:p>
            <a:r>
              <a:rPr lang="en-US" dirty="0"/>
              <a:t>Rolling out promotional emails soon. </a:t>
            </a:r>
          </a:p>
          <a:p>
            <a:pPr lvl="1">
              <a:spcBef>
                <a:spcPts val="600"/>
              </a:spcBef>
            </a:pPr>
            <a:endParaRPr lang="en-US" dirty="0"/>
          </a:p>
          <a:p>
            <a:pPr marL="57150" indent="0" algn="ctr">
              <a:spcBef>
                <a:spcPts val="600"/>
              </a:spcBef>
              <a:buNone/>
            </a:pPr>
            <a:endParaRPr lang="en-US" dirty="0"/>
          </a:p>
          <a:p>
            <a:pPr marL="57150" indent="0" algn="ctr">
              <a:spcBef>
                <a:spcPts val="600"/>
              </a:spcBef>
              <a:buNone/>
            </a:pPr>
            <a:endParaRPr lang="en-US" dirty="0"/>
          </a:p>
        </p:txBody>
      </p:sp>
      <p:sp>
        <p:nvSpPr>
          <p:cNvPr id="2" name="Title 1"/>
          <p:cNvSpPr>
            <a:spLocks noGrp="1"/>
          </p:cNvSpPr>
          <p:nvPr>
            <p:ph type="title"/>
          </p:nvPr>
        </p:nvSpPr>
        <p:spPr/>
        <p:txBody>
          <a:bodyPr/>
          <a:lstStyle/>
          <a:p>
            <a:r>
              <a:rPr lang="en-US" dirty="0"/>
              <a:t>When Will the 2017 CAQH Index Be Available?</a:t>
            </a:r>
          </a:p>
        </p:txBody>
      </p:sp>
      <p:sp>
        <p:nvSpPr>
          <p:cNvPr id="4" name="Slide Number Placeholder 3"/>
          <p:cNvSpPr>
            <a:spLocks noGrp="1"/>
          </p:cNvSpPr>
          <p:nvPr>
            <p:ph type="sldNum" sz="quarter" idx="10"/>
          </p:nvPr>
        </p:nvSpPr>
        <p:spPr/>
        <p:txBody>
          <a:bodyPr/>
          <a:lstStyle/>
          <a:p>
            <a:pPr>
              <a:defRPr/>
            </a:pPr>
            <a:fld id="{A0F98AC1-5FA5-455E-9C83-DBA7194C5C7C}" type="slidenum">
              <a:rPr lang="en-US" smtClean="0"/>
              <a:pPr>
                <a:defRPr/>
              </a:pPr>
              <a:t>13</a:t>
            </a:fld>
            <a:endParaRPr lang="en-US" dirty="0"/>
          </a:p>
        </p:txBody>
      </p:sp>
    </p:spTree>
    <p:extLst>
      <p:ext uri="{BB962C8B-B14F-4D97-AF65-F5344CB8AC3E}">
        <p14:creationId xmlns:p14="http://schemas.microsoft.com/office/powerpoint/2010/main" val="265445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a:t>Adoption of Electronic Transactions</a:t>
            </a:r>
          </a:p>
        </p:txBody>
      </p:sp>
      <p:sp>
        <p:nvSpPr>
          <p:cNvPr id="4" name="Slide Number Placeholder 3"/>
          <p:cNvSpPr>
            <a:spLocks noGrp="1"/>
          </p:cNvSpPr>
          <p:nvPr>
            <p:ph type="sldNum" sz="quarter" idx="10"/>
          </p:nvPr>
        </p:nvSpPr>
        <p:spPr/>
        <p:txBody>
          <a:bodyPr/>
          <a:lstStyle/>
          <a:p>
            <a:pPr>
              <a:defRPr/>
            </a:pPr>
            <a:fld id="{A0F98AC1-5FA5-455E-9C83-DBA7194C5C7C}" type="slidenum">
              <a:rPr lang="en-US" smtClean="0"/>
              <a:pPr>
                <a:defRPr/>
              </a:pPr>
              <a:t>14</a:t>
            </a:fld>
            <a:endParaRPr lang="en-US" dirty="0"/>
          </a:p>
        </p:txBody>
      </p:sp>
    </p:spTree>
    <p:extLst>
      <p:ext uri="{BB962C8B-B14F-4D97-AF65-F5344CB8AC3E}">
        <p14:creationId xmlns:p14="http://schemas.microsoft.com/office/powerpoint/2010/main" val="17547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Health Insurance Portability and Accountability Act of 1996 (HIPAA).</a:t>
            </a:r>
          </a:p>
          <a:p>
            <a:pPr lvl="1"/>
            <a:r>
              <a:rPr lang="en-US" dirty="0"/>
              <a:t>More than 20 years ago.</a:t>
            </a:r>
          </a:p>
          <a:p>
            <a:pPr lvl="1"/>
            <a:r>
              <a:rPr lang="en-US" dirty="0"/>
              <a:t>Established federal mandates for adoption of fully electronic administrative transactions.</a:t>
            </a:r>
          </a:p>
          <a:p>
            <a:pPr lvl="1"/>
            <a:r>
              <a:rPr lang="en-US" dirty="0"/>
              <a:t>Applied to all HIPAA-covered entities.</a:t>
            </a:r>
          </a:p>
          <a:p>
            <a:r>
              <a:rPr lang="en-US" dirty="0"/>
              <a:t>Affordable Care Act (ACA).</a:t>
            </a:r>
          </a:p>
          <a:p>
            <a:pPr lvl="1"/>
            <a:r>
              <a:rPr lang="en-US" dirty="0"/>
              <a:t>Clarified HIPAA mandates.</a:t>
            </a:r>
          </a:p>
          <a:p>
            <a:pPr lvl="1"/>
            <a:r>
              <a:rPr lang="en-US" dirty="0"/>
              <a:t>Reinforced the importance of making the transactions functional. </a:t>
            </a:r>
          </a:p>
          <a:p>
            <a:r>
              <a:rPr lang="en-US" dirty="0"/>
              <a:t>Industry- and government-led efforts.</a:t>
            </a:r>
          </a:p>
          <a:p>
            <a:pPr lvl="1"/>
            <a:r>
              <a:rPr lang="en-US" dirty="0"/>
              <a:t>More than a decade of collaboration and education through CAQH CORE.</a:t>
            </a:r>
          </a:p>
          <a:p>
            <a:pPr lvl="1"/>
            <a:r>
              <a:rPr lang="en-US" dirty="0"/>
              <a:t>Streamline implementation and expand the use of fully electronic administrative transactions, </a:t>
            </a:r>
          </a:p>
          <a:p>
            <a:r>
              <a:rPr lang="en-US" dirty="0"/>
              <a:t>Today: A CMS “proactive compliance review” is pending.</a:t>
            </a:r>
          </a:p>
          <a:p>
            <a:pPr lvl="1"/>
            <a:r>
              <a:rPr lang="en-US" dirty="0"/>
              <a:t>Carries the threat of penalties for HIPAA-covered entities found to be non-compliant with federal mandates.</a:t>
            </a:r>
          </a:p>
          <a:p>
            <a:endParaRPr lang="en-US" dirty="0"/>
          </a:p>
        </p:txBody>
      </p:sp>
      <p:sp>
        <p:nvSpPr>
          <p:cNvPr id="3" name="Title 2"/>
          <p:cNvSpPr>
            <a:spLocks noGrp="1"/>
          </p:cNvSpPr>
          <p:nvPr>
            <p:ph type="title"/>
          </p:nvPr>
        </p:nvSpPr>
        <p:spPr/>
        <p:txBody>
          <a:bodyPr/>
          <a:lstStyle/>
          <a:p>
            <a:r>
              <a:rPr lang="en-US" dirty="0"/>
              <a:t>Context: The Transition to Electronic Administrative Transactions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15</a:t>
            </a:fld>
            <a:endParaRPr lang="en-US" dirty="0">
              <a:solidFill>
                <a:prstClr val="white">
                  <a:lumMod val="50000"/>
                </a:prstClr>
              </a:solidFill>
            </a:endParaRPr>
          </a:p>
        </p:txBody>
      </p:sp>
    </p:spTree>
    <p:extLst>
      <p:ext uri="{BB962C8B-B14F-4D97-AF65-F5344CB8AC3E}">
        <p14:creationId xmlns:p14="http://schemas.microsoft.com/office/powerpoint/2010/main" val="308777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Annual Volume of Administrative Transactions Reported by Dental Health Plans by Enrollment and Claims Volume</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graphicFrame>
        <p:nvGraphicFramePr>
          <p:cNvPr id="7" name="Content Placeholder 6">
            <a:extLst>
              <a:ext uri="{FF2B5EF4-FFF2-40B4-BE49-F238E27FC236}">
                <a16:creationId xmlns:a16="http://schemas.microsoft.com/office/drawing/2014/main" id="{F124F117-D033-4925-8AAC-C4A3B482017A}"/>
              </a:ext>
            </a:extLst>
          </p:cNvPr>
          <p:cNvGraphicFramePr>
            <a:graphicFrameLocks noGrp="1"/>
          </p:cNvGraphicFramePr>
          <p:nvPr>
            <p:ph idx="1"/>
            <p:extLst/>
          </p:nvPr>
        </p:nvGraphicFramePr>
        <p:xfrm>
          <a:off x="1536568" y="2155000"/>
          <a:ext cx="8722424" cy="2800049"/>
        </p:xfrm>
        <a:graphic>
          <a:graphicData uri="http://schemas.openxmlformats.org/drawingml/2006/table">
            <a:tbl>
              <a:tblPr firstRow="1" bandRow="1">
                <a:tableStyleId>{69012ECD-51FC-41F1-AA8D-1B2483CD663E}</a:tableStyleId>
              </a:tblPr>
              <a:tblGrid>
                <a:gridCol w="2687384">
                  <a:extLst>
                    <a:ext uri="{9D8B030D-6E8A-4147-A177-3AD203B41FA5}">
                      <a16:colId xmlns:a16="http://schemas.microsoft.com/office/drawing/2014/main" val="353780909"/>
                    </a:ext>
                  </a:extLst>
                </a:gridCol>
                <a:gridCol w="2011680">
                  <a:extLst>
                    <a:ext uri="{9D8B030D-6E8A-4147-A177-3AD203B41FA5}">
                      <a16:colId xmlns:a16="http://schemas.microsoft.com/office/drawing/2014/main" val="645851171"/>
                    </a:ext>
                  </a:extLst>
                </a:gridCol>
                <a:gridCol w="2011680">
                  <a:extLst>
                    <a:ext uri="{9D8B030D-6E8A-4147-A177-3AD203B41FA5}">
                      <a16:colId xmlns:a16="http://schemas.microsoft.com/office/drawing/2014/main" val="683306269"/>
                    </a:ext>
                  </a:extLst>
                </a:gridCol>
                <a:gridCol w="2011680">
                  <a:extLst>
                    <a:ext uri="{9D8B030D-6E8A-4147-A177-3AD203B41FA5}">
                      <a16:colId xmlns:a16="http://schemas.microsoft.com/office/drawing/2014/main" val="1534217913"/>
                    </a:ext>
                  </a:extLst>
                </a:gridCol>
              </a:tblGrid>
              <a:tr h="522212">
                <a:tc>
                  <a:txBody>
                    <a:bodyPr/>
                    <a:lstStyle/>
                    <a:p>
                      <a:pPr algn="l" fontAlgn="ctr"/>
                      <a:r>
                        <a:rPr lang="en-US" sz="1400" b="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u="none" strike="noStrike" dirty="0">
                          <a:effectLst/>
                        </a:rPr>
                        <a:t>Number of Transactions</a:t>
                      </a:r>
                      <a:br>
                        <a:rPr lang="en-US" sz="1400" b="0" u="none" strike="noStrike" dirty="0">
                          <a:effectLst/>
                        </a:rPr>
                      </a:br>
                      <a:r>
                        <a:rPr lang="en-US" sz="1400" b="0" u="none" strike="noStrike" dirty="0">
                          <a:effectLst/>
                        </a:rPr>
                        <a:t>(in millions)</a:t>
                      </a:r>
                      <a:endParaRPr lang="en-US" sz="1400" b="0" i="0" u="none" strike="noStrike" dirty="0">
                        <a:solidFill>
                          <a:srgbClr val="000000"/>
                        </a:solidFill>
                        <a:effectLst/>
                        <a:latin typeface="Arial" panose="020B0604020202020204" pitchFamily="34" charset="0"/>
                      </a:endParaRPr>
                    </a:p>
                  </a:txBody>
                  <a:tcPr marL="9525" marR="9525" marT="9525" marB="0" anchor="ctr">
                    <a:lnL>
                      <a:noFill/>
                    </a:lnL>
                  </a:tcPr>
                </a:tc>
                <a:tc>
                  <a:txBody>
                    <a:bodyPr/>
                    <a:lstStyle/>
                    <a:p>
                      <a:pPr algn="ctr" fontAlgn="ctr"/>
                      <a:r>
                        <a:rPr lang="en-US" sz="1400" b="0" u="none" strike="noStrike" dirty="0">
                          <a:effectLst/>
                        </a:rPr>
                        <a:t>Number of Transactions per Member</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0" u="none" strike="noStrike" dirty="0">
                          <a:effectLst/>
                        </a:rPr>
                        <a:t>Number of Transactions per Claim</a:t>
                      </a: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22667663"/>
                  </a:ext>
                </a:extLst>
              </a:tr>
              <a:tr h="382743">
                <a:tc>
                  <a:txBody>
                    <a:bodyPr/>
                    <a:lstStyle/>
                    <a:p>
                      <a:pPr algn="l" fontAlgn="ctr"/>
                      <a:r>
                        <a:rPr lang="en-US" sz="1400" b="1" u="none" strike="noStrike" dirty="0">
                          <a:effectLst/>
                        </a:rPr>
                        <a:t>Claim Submission</a:t>
                      </a:r>
                      <a:endParaRPr lang="en-US" sz="1400" b="1"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400" b="1" u="none" strike="noStrike">
                          <a:effectLst/>
                        </a:rPr>
                        <a:t>182</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Arial" panose="020B0604020202020204" pitchFamily="34" charset="0"/>
                        </a:rPr>
                        <a:t>--</a:t>
                      </a:r>
                    </a:p>
                  </a:txBody>
                  <a:tcPr marL="9525" marR="9525" marT="9525" marB="0" anchor="ctr"/>
                </a:tc>
                <a:extLst>
                  <a:ext uri="{0D108BD9-81ED-4DB2-BD59-A6C34878D82A}">
                    <a16:rowId xmlns:a16="http://schemas.microsoft.com/office/drawing/2014/main" val="2310552607"/>
                  </a:ext>
                </a:extLst>
              </a:tr>
              <a:tr h="382743">
                <a:tc>
                  <a:txBody>
                    <a:bodyPr/>
                    <a:lstStyle/>
                    <a:p>
                      <a:pPr algn="l" fontAlgn="ctr"/>
                      <a:r>
                        <a:rPr lang="en-US" sz="1400" b="1" u="none" strike="noStrike">
                          <a:effectLst/>
                        </a:rPr>
                        <a:t>Eligibility &amp; Benefit Verification</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129</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37986465"/>
                  </a:ext>
                </a:extLst>
              </a:tr>
              <a:tr h="382743">
                <a:tc>
                  <a:txBody>
                    <a:bodyPr/>
                    <a:lstStyle/>
                    <a:p>
                      <a:pPr algn="l" fontAlgn="ctr"/>
                      <a:r>
                        <a:rPr lang="en-US" sz="1400" b="1" u="none" strike="noStrike">
                          <a:effectLst/>
                        </a:rPr>
                        <a:t>Claim Status Inquiry</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24</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&lt;1</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&lt;1</a:t>
                      </a:r>
                      <a:endParaRPr lang="en-US"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92378220"/>
                  </a:ext>
                </a:extLst>
              </a:tr>
              <a:tr h="382743">
                <a:tc>
                  <a:txBody>
                    <a:bodyPr/>
                    <a:lstStyle/>
                    <a:p>
                      <a:pPr algn="l" fontAlgn="ctr"/>
                      <a:r>
                        <a:rPr lang="en-US" sz="1400" b="1" u="none" strike="noStrike">
                          <a:effectLst/>
                        </a:rPr>
                        <a:t>Claim Payment</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dirty="0">
                          <a:effectLst/>
                        </a:rPr>
                        <a:t>146</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64475103"/>
                  </a:ext>
                </a:extLst>
              </a:tr>
              <a:tr h="382743">
                <a:tc>
                  <a:txBody>
                    <a:bodyPr/>
                    <a:lstStyle/>
                    <a:p>
                      <a:pPr algn="l" fontAlgn="ctr"/>
                      <a:r>
                        <a:rPr lang="en-US" sz="1400" b="1" u="none" strike="noStrike">
                          <a:effectLst/>
                        </a:rPr>
                        <a:t>Remittance Advice</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129</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28071660"/>
                  </a:ext>
                </a:extLst>
              </a:tr>
              <a:tr h="364122">
                <a:tc>
                  <a:txBody>
                    <a:bodyPr/>
                    <a:lstStyle/>
                    <a:p>
                      <a:pPr algn="l" fontAlgn="ctr"/>
                      <a:r>
                        <a:rPr lang="en-US" sz="1400" b="1" u="none" strike="noStrike" dirty="0">
                          <a:effectLst/>
                        </a:rPr>
                        <a:t>Total Transactions</a:t>
                      </a:r>
                      <a:endParaRPr lang="en-US" sz="1400" b="1" i="0" u="none" strike="noStrike" dirty="0">
                        <a:solidFill>
                          <a:srgbClr val="000000"/>
                        </a:solidFill>
                        <a:effectLst/>
                        <a:latin typeface="Arial" panose="020B0604020202020204" pitchFamily="34" charset="0"/>
                      </a:endParaRPr>
                    </a:p>
                  </a:txBody>
                  <a:tcPr marL="9525" marR="9525" marT="9525" marB="0" anchor="ctr">
                    <a:solidFill>
                      <a:schemeClr val="bg2"/>
                    </a:solidFill>
                  </a:tcPr>
                </a:tc>
                <a:tc>
                  <a:txBody>
                    <a:bodyPr/>
                    <a:lstStyle/>
                    <a:p>
                      <a:pPr algn="ctr" fontAlgn="ctr"/>
                      <a:r>
                        <a:rPr lang="en-US" sz="1400" b="1" u="none" strike="noStrike" dirty="0">
                          <a:effectLst/>
                        </a:rPr>
                        <a:t>610</a:t>
                      </a:r>
                      <a:endParaRPr lang="en-US" sz="1400" b="1" i="0" u="none" strike="noStrike" dirty="0">
                        <a:solidFill>
                          <a:srgbClr val="000000"/>
                        </a:solidFill>
                        <a:effectLst/>
                        <a:latin typeface="Arial" panose="020B0604020202020204" pitchFamily="34" charset="0"/>
                      </a:endParaRPr>
                    </a:p>
                  </a:txBody>
                  <a:tcPr marL="9525" marR="9525" marT="9525" marB="0" anchor="ctr">
                    <a:solidFill>
                      <a:schemeClr val="bg2"/>
                    </a:solidFill>
                  </a:tcPr>
                </a:tc>
                <a:tc>
                  <a:txBody>
                    <a:bodyPr/>
                    <a:lstStyle/>
                    <a:p>
                      <a:pPr algn="ctr" fontAlgn="ctr"/>
                      <a:r>
                        <a:rPr lang="en-US" sz="1400" b="1" u="none" strike="noStrike" dirty="0">
                          <a:effectLst/>
                        </a:rPr>
                        <a:t>6</a:t>
                      </a:r>
                      <a:endParaRPr lang="en-US" sz="1400" b="1" i="0" u="none" strike="noStrike" dirty="0">
                        <a:solidFill>
                          <a:srgbClr val="000000"/>
                        </a:solidFill>
                        <a:effectLst/>
                        <a:latin typeface="Arial" panose="020B0604020202020204" pitchFamily="34" charset="0"/>
                      </a:endParaRPr>
                    </a:p>
                  </a:txBody>
                  <a:tcPr marL="9525" marR="9525" marT="9525" marB="0" anchor="ctr">
                    <a:solidFill>
                      <a:schemeClr val="bg2"/>
                    </a:solidFill>
                  </a:tcPr>
                </a:tc>
                <a:tc>
                  <a:txBody>
                    <a:bodyPr/>
                    <a:lstStyle/>
                    <a:p>
                      <a:pPr algn="ctr" fontAlgn="ctr"/>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9525" marR="9525" marT="9525" marB="0" anchor="ctr">
                    <a:solidFill>
                      <a:schemeClr val="bg2"/>
                    </a:solidFill>
                  </a:tcPr>
                </a:tc>
                <a:extLst>
                  <a:ext uri="{0D108BD9-81ED-4DB2-BD59-A6C34878D82A}">
                    <a16:rowId xmlns:a16="http://schemas.microsoft.com/office/drawing/2014/main" val="3008685404"/>
                  </a:ext>
                </a:extLst>
              </a:tr>
            </a:tbl>
          </a:graphicData>
        </a:graphic>
      </p:graphicFrame>
    </p:spTree>
    <p:extLst>
      <p:ext uri="{BB962C8B-B14F-4D97-AF65-F5344CB8AC3E}">
        <p14:creationId xmlns:p14="http://schemas.microsoft.com/office/powerpoint/2010/main" val="350759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spcBef>
                <a:spcPts val="600"/>
              </a:spcBef>
            </a:pPr>
            <a:r>
              <a:rPr lang="en-US" sz="2000" dirty="0"/>
              <a:t>Participating health plans reported the volume of administrative transactions by type and method.</a:t>
            </a:r>
          </a:p>
          <a:p>
            <a:r>
              <a:rPr lang="en-US" sz="2000" dirty="0"/>
              <a:t>Transactions are classified as:</a:t>
            </a:r>
          </a:p>
          <a:p>
            <a:pPr lvl="1">
              <a:spcBef>
                <a:spcPts val="600"/>
              </a:spcBef>
            </a:pPr>
            <a:r>
              <a:rPr lang="en-US" sz="1800" b="1" dirty="0"/>
              <a:t>Fully Electronic </a:t>
            </a:r>
            <a:r>
              <a:rPr lang="en-US" sz="1800" dirty="0"/>
              <a:t>– conducted using the adopted HIPAA standard.</a:t>
            </a:r>
          </a:p>
          <a:p>
            <a:pPr lvl="1">
              <a:spcBef>
                <a:spcPts val="600"/>
              </a:spcBef>
            </a:pPr>
            <a:r>
              <a:rPr lang="en-US" sz="1800" b="1" dirty="0"/>
              <a:t>Partially Electronic</a:t>
            </a:r>
            <a:r>
              <a:rPr lang="en-US" sz="1800" dirty="0"/>
              <a:t> – conducted using web portals or interactive voice response (IVR) systems.</a:t>
            </a:r>
          </a:p>
          <a:p>
            <a:pPr lvl="1">
              <a:spcBef>
                <a:spcPts val="600"/>
              </a:spcBef>
            </a:pPr>
            <a:r>
              <a:rPr lang="en-US" sz="1800" b="1" dirty="0"/>
              <a:t>Fully Manual</a:t>
            </a:r>
            <a:r>
              <a:rPr lang="en-US" sz="1800" dirty="0"/>
              <a:t> – conducted using telephone, fax, or postal mail.</a:t>
            </a:r>
            <a:endParaRPr lang="en-US" sz="1800" b="1" dirty="0"/>
          </a:p>
        </p:txBody>
      </p:sp>
      <p:sp>
        <p:nvSpPr>
          <p:cNvPr id="6" name="Title 5"/>
          <p:cNvSpPr>
            <a:spLocks noGrp="1"/>
          </p:cNvSpPr>
          <p:nvPr>
            <p:ph type="title"/>
          </p:nvPr>
        </p:nvSpPr>
        <p:spPr/>
        <p:txBody>
          <a:bodyPr/>
          <a:lstStyle/>
          <a:p>
            <a:r>
              <a:rPr lang="en-US" dirty="0"/>
              <a:t>Data Overview</a:t>
            </a:r>
          </a:p>
        </p:txBody>
      </p:sp>
      <p:sp>
        <p:nvSpPr>
          <p:cNvPr id="5" name="Slide Number Placeholder 4"/>
          <p:cNvSpPr>
            <a:spLocks noGrp="1"/>
          </p:cNvSpPr>
          <p:nvPr>
            <p:ph type="sldNum" sz="quarter" idx="10"/>
          </p:nvPr>
        </p:nvSpPr>
        <p:spPr/>
        <p:txBody>
          <a:bodyPr/>
          <a:lstStyle/>
          <a:p>
            <a:pPr>
              <a:defRPr/>
            </a:pPr>
            <a:fld id="{523799D9-3C7F-4500-8E51-68EA0631E70E}" type="slidenum">
              <a:rPr lang="en-US" smtClean="0"/>
              <a:pPr>
                <a:defRPr/>
              </a:pPr>
              <a:t>17</a:t>
            </a:fld>
            <a:endParaRPr lang="en-US" dirty="0"/>
          </a:p>
        </p:txBody>
      </p:sp>
    </p:spTree>
    <p:extLst>
      <p:ext uri="{BB962C8B-B14F-4D97-AF65-F5344CB8AC3E}">
        <p14:creationId xmlns:p14="http://schemas.microsoft.com/office/powerpoint/2010/main" val="407538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r>
              <a:rPr lang="en-US" altLang="en-US" dirty="0"/>
              <a:t>The dental industry made only modest progress in its adoption of fully electronic transactions and reversed gains made in prior years for some transactions.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18</a:t>
            </a:fld>
            <a:endParaRPr lang="en-US" dirty="0">
              <a:solidFill>
                <a:prstClr val="white">
                  <a:lumMod val="50000"/>
                </a:prstClr>
              </a:solidFill>
            </a:endParaRPr>
          </a:p>
        </p:txBody>
      </p:sp>
      <p:sp>
        <p:nvSpPr>
          <p:cNvPr id="6" name="Content Placeholder 6"/>
          <p:cNvSpPr txBox="1">
            <a:spLocks/>
          </p:cNvSpPr>
          <p:nvPr/>
        </p:nvSpPr>
        <p:spPr bwMode="auto">
          <a:xfrm>
            <a:off x="379413" y="1084263"/>
            <a:ext cx="116112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200"/>
              </a:spcBef>
              <a:spcAft>
                <a:spcPct val="0"/>
              </a:spcAft>
              <a:buClr>
                <a:srgbClr val="606060"/>
              </a:buClr>
              <a:buFont typeface="Wingdings" panose="05000000000000000000" pitchFamily="2" charset="2"/>
              <a:buChar char="§"/>
              <a:defRPr>
                <a:solidFill>
                  <a:srgbClr val="606060"/>
                </a:solidFill>
                <a:latin typeface="+mn-lt"/>
                <a:ea typeface="+mn-ea"/>
                <a:cs typeface="+mn-cs"/>
              </a:defRPr>
            </a:lvl1pPr>
            <a:lvl2pPr marL="742950" indent="-285750" algn="l" rtl="0" eaLnBrk="0" fontAlgn="base" hangingPunct="0">
              <a:lnSpc>
                <a:spcPct val="100000"/>
              </a:lnSpc>
              <a:spcBef>
                <a:spcPts val="600"/>
              </a:spcBef>
              <a:spcAft>
                <a:spcPct val="0"/>
              </a:spcAft>
              <a:buClr>
                <a:srgbClr val="606060"/>
              </a:buClr>
              <a:buFont typeface="Courier New" panose="02070309020205020404" pitchFamily="49" charset="0"/>
              <a:buChar char="­"/>
              <a:defRPr sz="1600">
                <a:solidFill>
                  <a:srgbClr val="606060"/>
                </a:solidFill>
                <a:latin typeface="+mn-lt"/>
              </a:defRPr>
            </a:lvl2pPr>
            <a:lvl3pPr marL="1200150" indent="-285750" algn="l" rtl="0" eaLnBrk="0" fontAlgn="base" hangingPunct="0">
              <a:lnSpc>
                <a:spcPct val="100000"/>
              </a:lnSpc>
              <a:spcBef>
                <a:spcPts val="300"/>
              </a:spcBef>
              <a:spcAft>
                <a:spcPct val="0"/>
              </a:spcAft>
              <a:buClr>
                <a:srgbClr val="606060"/>
              </a:buClr>
              <a:buFont typeface="Arial" panose="020B0604020202020204" pitchFamily="34" charset="0"/>
              <a:buChar char="&gt;"/>
              <a:defRPr sz="1400">
                <a:solidFill>
                  <a:srgbClr val="606060"/>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eaLnBrk="1" hangingPunct="1"/>
            <a:r>
              <a:rPr lang="en-US" altLang="en-US" sz="2000" kern="0" dirty="0"/>
              <a:t>Use of partially electronic methods (portals) drove significant declines in use of manual transactions as well as some of the declines in fully electronic adoption.</a:t>
            </a:r>
          </a:p>
        </p:txBody>
      </p:sp>
      <p:graphicFrame>
        <p:nvGraphicFramePr>
          <p:cNvPr id="7" name="Chart 6"/>
          <p:cNvGraphicFramePr>
            <a:graphicFrameLocks/>
          </p:cNvGraphicFramePr>
          <p:nvPr>
            <p:extLst>
              <p:ext uri="{D42A27DB-BD31-4B8C-83A1-F6EECF244321}">
                <p14:modId xmlns:p14="http://schemas.microsoft.com/office/powerpoint/2010/main" val="207013452"/>
              </p:ext>
            </p:extLst>
          </p:nvPr>
        </p:nvGraphicFramePr>
        <p:xfrm>
          <a:off x="678992" y="1483602"/>
          <a:ext cx="11012091" cy="4957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29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705" y="1274618"/>
            <a:ext cx="11635786" cy="4821384"/>
          </a:xfrm>
        </p:spPr>
        <p:txBody>
          <a:bodyPr/>
          <a:lstStyle/>
          <a:p>
            <a:pPr eaLnBrk="1" hangingPunct="1">
              <a:defRPr/>
            </a:pPr>
            <a:r>
              <a:rPr lang="en-US" dirty="0"/>
              <a:t>On average, dental industry adoption was still 30 percentage points lower than adoption levels by medical plans and providers.</a:t>
            </a:r>
          </a:p>
          <a:p>
            <a:pPr eaLnBrk="1" hangingPunct="1">
              <a:defRPr/>
            </a:pPr>
            <a:r>
              <a:rPr lang="en-US" dirty="0"/>
              <a:t>The transaction with the highest level of fully electronic adoption was claim submission.</a:t>
            </a:r>
          </a:p>
          <a:p>
            <a:pPr eaLnBrk="1" hangingPunct="1">
              <a:defRPr/>
            </a:pPr>
            <a:r>
              <a:rPr lang="en-US" dirty="0"/>
              <a:t>Similar to medical health plans, portals played an important role in the 2017 Index for dental health plans. There were increases in use of portals for eligibility and benefit verifications and claim status inquiries and corresponding decreases in adoption of fully electronic and use of manual for these two transactions.</a:t>
            </a:r>
          </a:p>
          <a:p>
            <a:pPr eaLnBrk="1" hangingPunct="1">
              <a:defRPr/>
            </a:pPr>
            <a:r>
              <a:rPr lang="en-US" dirty="0"/>
              <a:t>Electronic claim status, payment and remittance advice all lag that of medical with a 43 to 52 percentage-point difference. </a:t>
            </a:r>
          </a:p>
          <a:p>
            <a:pPr eaLnBrk="1" hangingPunct="1">
              <a:defRPr/>
            </a:pPr>
            <a:endParaRPr lang="en-US" dirty="0"/>
          </a:p>
        </p:txBody>
      </p:sp>
      <p:sp>
        <p:nvSpPr>
          <p:cNvPr id="3" name="Title 2"/>
          <p:cNvSpPr>
            <a:spLocks noGrp="1"/>
          </p:cNvSpPr>
          <p:nvPr>
            <p:ph type="title"/>
          </p:nvPr>
        </p:nvSpPr>
        <p:spPr/>
        <p:txBody>
          <a:bodyPr/>
          <a:lstStyle/>
          <a:p>
            <a:r>
              <a:rPr lang="en-US" dirty="0"/>
              <a:t>The dental industry has not yet caught up with its medical peers for any of the five transactions tracked for both sectors.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19</a:t>
            </a:fld>
            <a:endParaRPr lang="en-US" dirty="0">
              <a:solidFill>
                <a:prstClr val="white">
                  <a:lumMod val="50000"/>
                </a:prstClr>
              </a:solidFill>
            </a:endParaRPr>
          </a:p>
        </p:txBody>
      </p:sp>
    </p:spTree>
    <p:extLst>
      <p:ext uri="{BB962C8B-B14F-4D97-AF65-F5344CB8AC3E}">
        <p14:creationId xmlns:p14="http://schemas.microsoft.com/office/powerpoint/2010/main" val="243592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261" y="1267968"/>
            <a:ext cx="11541724" cy="4828033"/>
          </a:xfrm>
        </p:spPr>
        <p:txBody>
          <a:bodyPr/>
          <a:lstStyle/>
          <a:p>
            <a:pPr>
              <a:spcBef>
                <a:spcPts val="0"/>
              </a:spcBef>
              <a:spcAft>
                <a:spcPts val="1200"/>
              </a:spcAft>
              <a:buClr>
                <a:srgbClr val="05023E"/>
              </a:buClr>
              <a:defRPr/>
            </a:pPr>
            <a:r>
              <a:rPr lang="en-US" sz="2400" dirty="0">
                <a:solidFill>
                  <a:schemeClr val="tx1"/>
                </a:solidFill>
                <a:latin typeface="Arial" panose="020B0604020202020204" pitchFamily="34" charset="0"/>
                <a:cs typeface="Arial" panose="020B0604020202020204" pitchFamily="34" charset="0"/>
              </a:rPr>
              <a:t>About CAQH </a:t>
            </a:r>
          </a:p>
          <a:p>
            <a:pPr>
              <a:spcBef>
                <a:spcPts val="0"/>
              </a:spcBef>
              <a:spcAft>
                <a:spcPts val="1200"/>
              </a:spcAft>
              <a:buClr>
                <a:srgbClr val="05023E"/>
              </a:buClr>
              <a:defRPr/>
            </a:pPr>
            <a:r>
              <a:rPr lang="en-US" sz="2400" dirty="0">
                <a:solidFill>
                  <a:schemeClr val="tx1"/>
                </a:solidFill>
                <a:latin typeface="Arial" panose="020B0604020202020204" pitchFamily="34" charset="0"/>
                <a:cs typeface="Arial" panose="020B0604020202020204" pitchFamily="34" charset="0"/>
              </a:rPr>
              <a:t>Overview of CAQH Index</a:t>
            </a:r>
          </a:p>
          <a:p>
            <a:pPr>
              <a:spcBef>
                <a:spcPts val="0"/>
              </a:spcBef>
              <a:spcAft>
                <a:spcPts val="1200"/>
              </a:spcAft>
              <a:buClr>
                <a:srgbClr val="05023E"/>
              </a:buClr>
              <a:defRPr/>
            </a:pPr>
            <a:r>
              <a:rPr lang="en-US" sz="2400" dirty="0">
                <a:solidFill>
                  <a:schemeClr val="tx1"/>
                </a:solidFill>
                <a:latin typeface="Arial" panose="020B0604020202020204" pitchFamily="34" charset="0"/>
                <a:cs typeface="Arial" panose="020B0604020202020204" pitchFamily="34" charset="0"/>
              </a:rPr>
              <a:t>Value of CAQH CORE Operating Rules</a:t>
            </a:r>
          </a:p>
          <a:p>
            <a:pPr marL="0" indent="0">
              <a:spcBef>
                <a:spcPts val="0"/>
              </a:spcBef>
              <a:spcAft>
                <a:spcPts val="1200"/>
              </a:spcAft>
              <a:buClr>
                <a:srgbClr val="05023E"/>
              </a:buClr>
              <a:buNone/>
              <a:defRPr/>
            </a:pPr>
            <a:endParaRPr lang="en-US" sz="2400" dirty="0">
              <a:solidFill>
                <a:schemeClr val="tx1"/>
              </a:solidFill>
              <a:cs typeface="Arial" charset="0"/>
            </a:endParaRPr>
          </a:p>
        </p:txBody>
      </p:sp>
      <p:sp>
        <p:nvSpPr>
          <p:cNvPr id="5" name="Title 2"/>
          <p:cNvSpPr>
            <a:spLocks noGrp="1"/>
          </p:cNvSpPr>
          <p:nvPr>
            <p:ph type="title"/>
          </p:nvPr>
        </p:nvSpPr>
        <p:spPr/>
        <p:txBody>
          <a:bodyPr/>
          <a:lstStyle/>
          <a:p>
            <a:r>
              <a:rPr lang="en-US" altLang="en-US" b="1" dirty="0"/>
              <a:t>Session Topics</a:t>
            </a:r>
            <a:endParaRPr lang="en-US" b="1" dirty="0"/>
          </a:p>
        </p:txBody>
      </p:sp>
      <p:sp>
        <p:nvSpPr>
          <p:cNvPr id="6" name="Slide Number Placeholder 3"/>
          <p:cNvSpPr>
            <a:spLocks noGrp="1"/>
          </p:cNvSpPr>
          <p:nvPr>
            <p:ph type="sldNum" sz="quarter" idx="10"/>
          </p:nvPr>
        </p:nvSpPr>
        <p:spPr>
          <a:xfrm>
            <a:off x="4791075" y="6489861"/>
            <a:ext cx="2627312" cy="233363"/>
          </a:xfrm>
          <a:prstGeom prst="rect">
            <a:avLst/>
          </a:prstGeom>
        </p:spPr>
        <p:txBody>
          <a:bodyPr anchor="ctr"/>
          <a:lstStyle/>
          <a:p>
            <a:pPr algn="ctr" eaLnBrk="0" hangingPunct="0">
              <a:defRPr/>
            </a:pPr>
            <a:fld id="{0ED2649B-F8E2-4A8F-B6F4-7C76AC6399F6}" type="slidenum">
              <a:rPr lang="en-US">
                <a:solidFill>
                  <a:srgbClr val="FFFFFF">
                    <a:lumMod val="50000"/>
                  </a:srgbClr>
                </a:solidFill>
                <a:latin typeface="Arial"/>
                <a:cs typeface="Arial" panose="020B0604020202020204" pitchFamily="34" charset="0"/>
              </a:rPr>
              <a:pPr algn="ctr" eaLnBrk="0" hangingPunct="0">
                <a:defRPr/>
              </a:pPr>
              <a:t>2</a:t>
            </a:fld>
            <a:endParaRPr lang="en-US">
              <a:solidFill>
                <a:srgbClr val="FFFFFF">
                  <a:lumMod val="50000"/>
                </a:srgbClr>
              </a:solidFill>
              <a:latin typeface="Arial"/>
              <a:cs typeface="Arial" panose="020B0604020202020204" pitchFamily="34" charset="0"/>
            </a:endParaRPr>
          </a:p>
        </p:txBody>
      </p:sp>
    </p:spTree>
    <p:extLst>
      <p:ext uri="{BB962C8B-B14F-4D97-AF65-F5344CB8AC3E}">
        <p14:creationId xmlns:p14="http://schemas.microsoft.com/office/powerpoint/2010/main" val="3617155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3D5226-F492-47E0-92E8-001DCAB26661}"/>
              </a:ext>
            </a:extLst>
          </p:cNvPr>
          <p:cNvSpPr>
            <a:spLocks noGrp="1"/>
          </p:cNvSpPr>
          <p:nvPr>
            <p:ph idx="1"/>
          </p:nvPr>
        </p:nvSpPr>
        <p:spPr>
          <a:xfrm>
            <a:off x="75659" y="1398597"/>
            <a:ext cx="6030925" cy="4828032"/>
          </a:xfrm>
        </p:spPr>
        <p:txBody>
          <a:bodyPr>
            <a:noAutofit/>
          </a:bodyPr>
          <a:lstStyle/>
          <a:p>
            <a:pPr eaLnBrk="1" hangingPunct="1">
              <a:defRPr/>
            </a:pPr>
            <a:r>
              <a:rPr lang="en-US" dirty="0"/>
              <a:t>This level still represents a 20 percentage-point gap compared to the medical sector.</a:t>
            </a:r>
          </a:p>
          <a:p>
            <a:pPr eaLnBrk="1" hangingPunct="1">
              <a:defRPr/>
            </a:pPr>
            <a:r>
              <a:rPr lang="en-US" dirty="0"/>
              <a:t>No progress in adoption as compared to the prior year.</a:t>
            </a:r>
          </a:p>
          <a:p>
            <a:pPr eaLnBrk="1" hangingPunct="1">
              <a:defRPr/>
            </a:pPr>
            <a:r>
              <a:rPr lang="en-US" dirty="0"/>
              <a:t>Indicates 25 percent of claims submitted used paper-based methods.</a:t>
            </a:r>
          </a:p>
          <a:p>
            <a:pPr marL="320040" indent="-285750"/>
            <a:r>
              <a:rPr lang="en-US" dirty="0"/>
              <a:t>Shows that dental practice management systems can support fully electronic transactions using HIPAA standards.</a:t>
            </a:r>
          </a:p>
          <a:p>
            <a:endParaRPr lang="en-US" dirty="0"/>
          </a:p>
        </p:txBody>
      </p:sp>
      <p:sp>
        <p:nvSpPr>
          <p:cNvPr id="3" name="Title 2">
            <a:extLst>
              <a:ext uri="{FF2B5EF4-FFF2-40B4-BE49-F238E27FC236}">
                <a16:creationId xmlns:a16="http://schemas.microsoft.com/office/drawing/2014/main" id="{ED6D8D4A-143C-4367-A731-15C5333325C2}"/>
              </a:ext>
            </a:extLst>
          </p:cNvPr>
          <p:cNvSpPr>
            <a:spLocks noGrp="1"/>
          </p:cNvSpPr>
          <p:nvPr>
            <p:ph type="title"/>
          </p:nvPr>
        </p:nvSpPr>
        <p:spPr/>
        <p:txBody>
          <a:bodyPr/>
          <a:lstStyle/>
          <a:p>
            <a:r>
              <a:rPr lang="en-US" dirty="0"/>
              <a:t>Claim submission has the highest level of fully electronic transaction adoption by the dental industry at 74 percent.</a:t>
            </a:r>
          </a:p>
        </p:txBody>
      </p:sp>
      <p:sp>
        <p:nvSpPr>
          <p:cNvPr id="4" name="Slide Number Placeholder 3">
            <a:extLst>
              <a:ext uri="{FF2B5EF4-FFF2-40B4-BE49-F238E27FC236}">
                <a16:creationId xmlns:a16="http://schemas.microsoft.com/office/drawing/2014/main" id="{5B2B3476-141C-40FD-93F8-C2F1252D7F95}"/>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20</a:t>
            </a:fld>
            <a:endParaRPr lang="en-US" dirty="0">
              <a:solidFill>
                <a:prstClr val="white">
                  <a:lumMod val="50000"/>
                </a:prstClr>
              </a:solidFill>
            </a:endParaRPr>
          </a:p>
        </p:txBody>
      </p:sp>
      <p:graphicFrame>
        <p:nvGraphicFramePr>
          <p:cNvPr id="10" name="Chart 9">
            <a:extLst>
              <a:ext uri="{FF2B5EF4-FFF2-40B4-BE49-F238E27FC236}">
                <a16:creationId xmlns:a16="http://schemas.microsoft.com/office/drawing/2014/main" id="{D18B1AFF-E070-4CA8-85CB-97BD6A732F81}"/>
              </a:ext>
            </a:extLst>
          </p:cNvPr>
          <p:cNvGraphicFramePr>
            <a:graphicFrameLocks/>
          </p:cNvGraphicFramePr>
          <p:nvPr>
            <p:extLst>
              <p:ext uri="{D42A27DB-BD31-4B8C-83A1-F6EECF244321}">
                <p14:modId xmlns:p14="http://schemas.microsoft.com/office/powerpoint/2010/main" val="1586773143"/>
              </p:ext>
            </p:extLst>
          </p:nvPr>
        </p:nvGraphicFramePr>
        <p:xfrm>
          <a:off x="6106584" y="1160925"/>
          <a:ext cx="5025567" cy="402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99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81314-759B-4B0F-A33F-F174FF2820BC}"/>
              </a:ext>
            </a:extLst>
          </p:cNvPr>
          <p:cNvSpPr>
            <a:spLocks noGrp="1"/>
          </p:cNvSpPr>
          <p:nvPr>
            <p:ph idx="1"/>
          </p:nvPr>
        </p:nvSpPr>
        <p:spPr>
          <a:xfrm>
            <a:off x="223705" y="1267968"/>
            <a:ext cx="5872295" cy="4828033"/>
          </a:xfrm>
        </p:spPr>
        <p:txBody>
          <a:bodyPr/>
          <a:lstStyle/>
          <a:p>
            <a:r>
              <a:rPr lang="en-US" dirty="0"/>
              <a:t>In the dental industry, increased portal use resulted in corresponding decreases in adoption of fully electronic and in use of manual for eligibility and benefit verifications and claim status inquiry transactions. </a:t>
            </a:r>
          </a:p>
          <a:p>
            <a:pPr lvl="1"/>
            <a:r>
              <a:rPr lang="en-US" dirty="0"/>
              <a:t>Manual eligibility and benefit verification transaction use declined by 33 percent.</a:t>
            </a:r>
          </a:p>
          <a:p>
            <a:pPr lvl="1"/>
            <a:r>
              <a:rPr lang="en-US" dirty="0"/>
              <a:t>Manual claim status inquiry transaction use declined by 21 percent.</a:t>
            </a:r>
          </a:p>
          <a:p>
            <a:pPr marL="347472" indent="-347472"/>
            <a:endParaRPr lang="en-US" dirty="0"/>
          </a:p>
        </p:txBody>
      </p:sp>
      <p:sp>
        <p:nvSpPr>
          <p:cNvPr id="3" name="Title 2">
            <a:extLst>
              <a:ext uri="{FF2B5EF4-FFF2-40B4-BE49-F238E27FC236}">
                <a16:creationId xmlns:a16="http://schemas.microsoft.com/office/drawing/2014/main" id="{54B94B9D-D320-4F8A-950D-C3D16B5A4EE0}"/>
              </a:ext>
            </a:extLst>
          </p:cNvPr>
          <p:cNvSpPr>
            <a:spLocks noGrp="1"/>
          </p:cNvSpPr>
          <p:nvPr>
            <p:ph type="title"/>
          </p:nvPr>
        </p:nvSpPr>
        <p:spPr/>
        <p:txBody>
          <a:bodyPr/>
          <a:lstStyle/>
          <a:p>
            <a:r>
              <a:rPr lang="en-US"/>
              <a:t>Use of online portals drove sharp increases in the use of partially electronic transactions and declines in adoption of some fully electronic transactions. </a:t>
            </a:r>
            <a:endParaRPr lang="en-US" dirty="0"/>
          </a:p>
        </p:txBody>
      </p:sp>
      <p:sp>
        <p:nvSpPr>
          <p:cNvPr id="4" name="Slide Number Placeholder 3">
            <a:extLst>
              <a:ext uri="{FF2B5EF4-FFF2-40B4-BE49-F238E27FC236}">
                <a16:creationId xmlns:a16="http://schemas.microsoft.com/office/drawing/2014/main" id="{D388E443-0FCF-4904-9CF7-BA9DB5BAB491}"/>
              </a:ext>
            </a:extLst>
          </p:cNvPr>
          <p:cNvSpPr>
            <a:spLocks noGrp="1"/>
          </p:cNvSpPr>
          <p:nvPr>
            <p:ph type="sldNum" sz="quarter" idx="10"/>
          </p:nvPr>
        </p:nvSpPr>
        <p:spPr/>
        <p:txBody>
          <a:bodyPr/>
          <a:lstStyle/>
          <a:p>
            <a:fld id="{CDB19EE7-41CC-40F8-8898-A50DA016F0E1}" type="slidenum">
              <a:rPr lang="en-US" smtClean="0"/>
              <a:pPr/>
              <a:t>21</a:t>
            </a:fld>
            <a:endParaRPr lang="en-US" dirty="0"/>
          </a:p>
        </p:txBody>
      </p:sp>
      <p:graphicFrame>
        <p:nvGraphicFramePr>
          <p:cNvPr id="5" name="Chart 4">
            <a:extLst>
              <a:ext uri="{FF2B5EF4-FFF2-40B4-BE49-F238E27FC236}">
                <a16:creationId xmlns:a16="http://schemas.microsoft.com/office/drawing/2014/main" id="{C4A0FA63-A2C5-496F-9734-544577BEE173}"/>
              </a:ext>
            </a:extLst>
          </p:cNvPr>
          <p:cNvGraphicFramePr>
            <a:graphicFrameLocks/>
          </p:cNvGraphicFramePr>
          <p:nvPr>
            <p:extLst>
              <p:ext uri="{D42A27DB-BD31-4B8C-83A1-F6EECF244321}">
                <p14:modId xmlns:p14="http://schemas.microsoft.com/office/powerpoint/2010/main" val="3955456616"/>
              </p:ext>
            </p:extLst>
          </p:nvPr>
        </p:nvGraphicFramePr>
        <p:xfrm>
          <a:off x="6492240" y="1188720"/>
          <a:ext cx="475488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829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AADAC-6EA5-4C8F-80F1-DAB924F81827}"/>
              </a:ext>
            </a:extLst>
          </p:cNvPr>
          <p:cNvSpPr>
            <a:spLocks noGrp="1"/>
          </p:cNvSpPr>
          <p:nvPr>
            <p:ph idx="1"/>
          </p:nvPr>
        </p:nvSpPr>
        <p:spPr>
          <a:xfrm>
            <a:off x="223705" y="1267968"/>
            <a:ext cx="10972800" cy="4828033"/>
          </a:xfrm>
        </p:spPr>
        <p:txBody>
          <a:bodyPr/>
          <a:lstStyle/>
          <a:p>
            <a:pPr marL="347472" lvl="1" indent="-347472">
              <a:spcBef>
                <a:spcPts val="1200"/>
              </a:spcBef>
              <a:buFont typeface="Wingdings" panose="05000000000000000000" pitchFamily="2" charset="2"/>
              <a:buChar char="§"/>
            </a:pPr>
            <a:r>
              <a:rPr lang="en-US" dirty="0"/>
              <a:t>Portals had a mixed effect in the medical industry.</a:t>
            </a:r>
          </a:p>
          <a:p>
            <a:pPr marL="804672" lvl="2" indent="-347472">
              <a:spcBef>
                <a:spcPts val="1200"/>
              </a:spcBef>
              <a:buFont typeface="Wingdings" panose="05000000000000000000" pitchFamily="2" charset="2"/>
              <a:buChar char="§"/>
            </a:pPr>
            <a:r>
              <a:rPr lang="en-US" dirty="0"/>
              <a:t>For one transaction (Remittance Advice), portal use increased, while adoption of fully electronic transactions remained steady and fully manual declined. </a:t>
            </a:r>
          </a:p>
          <a:p>
            <a:pPr marL="804672" lvl="2" indent="-347472">
              <a:spcBef>
                <a:spcPts val="1200"/>
              </a:spcBef>
              <a:buFont typeface="Wingdings" panose="05000000000000000000" pitchFamily="2" charset="2"/>
              <a:buChar char="§"/>
            </a:pPr>
            <a:r>
              <a:rPr lang="en-US" dirty="0"/>
              <a:t>For another (Prior Authorization), portal use increased as adoption of fully electronic transactions declined and use of manual remained steady. </a:t>
            </a:r>
          </a:p>
          <a:p>
            <a:pPr marL="804672" lvl="2" indent="-347472">
              <a:spcBef>
                <a:spcPts val="1200"/>
              </a:spcBef>
              <a:buFont typeface="Wingdings" panose="05000000000000000000" pitchFamily="2" charset="2"/>
              <a:buChar char="§"/>
            </a:pPr>
            <a:r>
              <a:rPr lang="en-US" dirty="0"/>
              <a:t>For two others (Claim Status/Eligibility &amp; Benefits Verification), a more hopeful sign: A small decline in portal use was matched by an increase in fully electronic adoption.</a:t>
            </a:r>
          </a:p>
        </p:txBody>
      </p:sp>
      <p:sp>
        <p:nvSpPr>
          <p:cNvPr id="3" name="Title 2">
            <a:extLst>
              <a:ext uri="{FF2B5EF4-FFF2-40B4-BE49-F238E27FC236}">
                <a16:creationId xmlns:a16="http://schemas.microsoft.com/office/drawing/2014/main" id="{C32AE94E-18EB-49F7-A46A-742B686CBA34}"/>
              </a:ext>
            </a:extLst>
          </p:cNvPr>
          <p:cNvSpPr>
            <a:spLocks noGrp="1"/>
          </p:cNvSpPr>
          <p:nvPr>
            <p:ph type="title"/>
          </p:nvPr>
        </p:nvSpPr>
        <p:spPr/>
        <p:txBody>
          <a:bodyPr/>
          <a:lstStyle/>
          <a:p>
            <a:r>
              <a:rPr lang="en-US" dirty="0"/>
              <a:t>Portals may be a bridge, a barrier or have no effect at all on the ultimate success of the transition to fully electronic administrative transactions. </a:t>
            </a:r>
          </a:p>
        </p:txBody>
      </p:sp>
      <p:sp>
        <p:nvSpPr>
          <p:cNvPr id="4" name="Slide Number Placeholder 3">
            <a:extLst>
              <a:ext uri="{FF2B5EF4-FFF2-40B4-BE49-F238E27FC236}">
                <a16:creationId xmlns:a16="http://schemas.microsoft.com/office/drawing/2014/main" id="{AD288AF3-5E5C-4766-87C0-DA57B402645A}"/>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22</a:t>
            </a:fld>
            <a:endParaRPr lang="en-US" dirty="0">
              <a:solidFill>
                <a:prstClr val="white">
                  <a:lumMod val="50000"/>
                </a:prstClr>
              </a:solidFill>
            </a:endParaRPr>
          </a:p>
        </p:txBody>
      </p:sp>
    </p:spTree>
    <p:extLst>
      <p:ext uri="{BB962C8B-B14F-4D97-AF65-F5344CB8AC3E}">
        <p14:creationId xmlns:p14="http://schemas.microsoft.com/office/powerpoint/2010/main" val="354443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317B23-B033-46EB-ACB8-52589A0050D9}"/>
              </a:ext>
            </a:extLst>
          </p:cNvPr>
          <p:cNvSpPr>
            <a:spLocks noGrp="1"/>
          </p:cNvSpPr>
          <p:nvPr>
            <p:ph idx="1"/>
          </p:nvPr>
        </p:nvSpPr>
        <p:spPr>
          <a:xfrm>
            <a:off x="223705" y="1267968"/>
            <a:ext cx="5872295" cy="4828033"/>
          </a:xfrm>
        </p:spPr>
        <p:txBody>
          <a:bodyPr/>
          <a:lstStyle/>
          <a:p>
            <a:r>
              <a:rPr lang="en-US" dirty="0"/>
              <a:t>This adoption level represents less than a quarter of that achieved by the medical sector.</a:t>
            </a:r>
          </a:p>
          <a:p>
            <a:r>
              <a:rPr lang="en-US" dirty="0"/>
              <a:t>No progress in adoption as compared to the prior year.</a:t>
            </a:r>
          </a:p>
          <a:p>
            <a:r>
              <a:rPr lang="en-US" dirty="0"/>
              <a:t>Indicates over 90 percent of payments from dental health plans to providers were made by paper check.</a:t>
            </a:r>
          </a:p>
          <a:p>
            <a:endParaRPr lang="en-US" dirty="0"/>
          </a:p>
        </p:txBody>
      </p:sp>
      <p:sp>
        <p:nvSpPr>
          <p:cNvPr id="3" name="Title 2">
            <a:extLst>
              <a:ext uri="{FF2B5EF4-FFF2-40B4-BE49-F238E27FC236}">
                <a16:creationId xmlns:a16="http://schemas.microsoft.com/office/drawing/2014/main" id="{FE0F1A26-C032-4F8C-B3FA-07899AD98ECB}"/>
              </a:ext>
            </a:extLst>
          </p:cNvPr>
          <p:cNvSpPr>
            <a:spLocks noGrp="1"/>
          </p:cNvSpPr>
          <p:nvPr>
            <p:ph type="title"/>
          </p:nvPr>
        </p:nvSpPr>
        <p:spPr/>
        <p:txBody>
          <a:bodyPr/>
          <a:lstStyle/>
          <a:p>
            <a:r>
              <a:rPr lang="en-US" dirty="0"/>
              <a:t>Electronic claim payment (EFT) is the transaction with the widest gap between the dental and medical sectors.</a:t>
            </a:r>
          </a:p>
        </p:txBody>
      </p:sp>
      <p:sp>
        <p:nvSpPr>
          <p:cNvPr id="4" name="Slide Number Placeholder 3">
            <a:extLst>
              <a:ext uri="{FF2B5EF4-FFF2-40B4-BE49-F238E27FC236}">
                <a16:creationId xmlns:a16="http://schemas.microsoft.com/office/drawing/2014/main" id="{6E2BFCF4-5B08-43A5-B111-46B292F92379}"/>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23</a:t>
            </a:fld>
            <a:endParaRPr lang="en-US" dirty="0">
              <a:solidFill>
                <a:prstClr val="white">
                  <a:lumMod val="50000"/>
                </a:prstClr>
              </a:solidFill>
            </a:endParaRPr>
          </a:p>
        </p:txBody>
      </p:sp>
      <p:graphicFrame>
        <p:nvGraphicFramePr>
          <p:cNvPr id="5" name="Chart 4">
            <a:extLst>
              <a:ext uri="{FF2B5EF4-FFF2-40B4-BE49-F238E27FC236}">
                <a16:creationId xmlns:a16="http://schemas.microsoft.com/office/drawing/2014/main" id="{2303A8FB-A80C-42D3-B4A0-99D854DBAC42}"/>
              </a:ext>
            </a:extLst>
          </p:cNvPr>
          <p:cNvGraphicFramePr>
            <a:graphicFrameLocks/>
          </p:cNvGraphicFramePr>
          <p:nvPr>
            <p:extLst>
              <p:ext uri="{D42A27DB-BD31-4B8C-83A1-F6EECF244321}">
                <p14:modId xmlns:p14="http://schemas.microsoft.com/office/powerpoint/2010/main" val="3227282996"/>
              </p:ext>
            </p:extLst>
          </p:nvPr>
        </p:nvGraphicFramePr>
        <p:xfrm>
          <a:off x="6602199" y="1267968"/>
          <a:ext cx="4554717" cy="4023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54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453BDD-DD9A-4433-8FA3-95602A0893B9}"/>
              </a:ext>
            </a:extLst>
          </p:cNvPr>
          <p:cNvSpPr>
            <a:spLocks noGrp="1"/>
          </p:cNvSpPr>
          <p:nvPr>
            <p:ph idx="1"/>
          </p:nvPr>
        </p:nvSpPr>
        <p:spPr>
          <a:xfrm>
            <a:off x="223704" y="1306286"/>
            <a:ext cx="5872295" cy="4789715"/>
          </a:xfrm>
        </p:spPr>
        <p:txBody>
          <a:bodyPr/>
          <a:lstStyle/>
          <a:p>
            <a:r>
              <a:rPr lang="en-US" dirty="0"/>
              <a:t>The dental industry adoption level of electronic remittance advice was 13 percent.</a:t>
            </a:r>
          </a:p>
          <a:p>
            <a:r>
              <a:rPr lang="en-US" dirty="0"/>
              <a:t>This adoption level is slightly more than 20 percent of the medical adoption level.</a:t>
            </a:r>
          </a:p>
          <a:p>
            <a:endParaRPr lang="en-US" dirty="0"/>
          </a:p>
        </p:txBody>
      </p:sp>
      <p:sp>
        <p:nvSpPr>
          <p:cNvPr id="3" name="Title 2">
            <a:extLst>
              <a:ext uri="{FF2B5EF4-FFF2-40B4-BE49-F238E27FC236}">
                <a16:creationId xmlns:a16="http://schemas.microsoft.com/office/drawing/2014/main" id="{45F54BF6-1816-4327-9A73-5C7E3D830ABE}"/>
              </a:ext>
            </a:extLst>
          </p:cNvPr>
          <p:cNvSpPr>
            <a:spLocks noGrp="1"/>
          </p:cNvSpPr>
          <p:nvPr>
            <p:ph type="title"/>
          </p:nvPr>
        </p:nvSpPr>
        <p:spPr/>
        <p:txBody>
          <a:bodyPr/>
          <a:lstStyle/>
          <a:p>
            <a:r>
              <a:rPr lang="en-US" dirty="0"/>
              <a:t>Electronic remittance advice (ERA) benchmarks are reported for the dental industry for the first time in this report.</a:t>
            </a:r>
          </a:p>
        </p:txBody>
      </p:sp>
      <p:sp>
        <p:nvSpPr>
          <p:cNvPr id="4" name="Slide Number Placeholder 3">
            <a:extLst>
              <a:ext uri="{FF2B5EF4-FFF2-40B4-BE49-F238E27FC236}">
                <a16:creationId xmlns:a16="http://schemas.microsoft.com/office/drawing/2014/main" id="{1451E3D1-7E93-4D3C-9949-ECE3639E9F82}"/>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24</a:t>
            </a:fld>
            <a:endParaRPr lang="en-US" dirty="0">
              <a:solidFill>
                <a:prstClr val="white">
                  <a:lumMod val="50000"/>
                </a:prstClr>
              </a:solidFill>
            </a:endParaRPr>
          </a:p>
        </p:txBody>
      </p:sp>
      <p:graphicFrame>
        <p:nvGraphicFramePr>
          <p:cNvPr id="5" name="Chart 4">
            <a:extLst>
              <a:ext uri="{FF2B5EF4-FFF2-40B4-BE49-F238E27FC236}">
                <a16:creationId xmlns:a16="http://schemas.microsoft.com/office/drawing/2014/main" id="{85814D84-CC4A-4C6D-97A2-E94FA6EB7414}"/>
              </a:ext>
            </a:extLst>
          </p:cNvPr>
          <p:cNvGraphicFramePr>
            <a:graphicFrameLocks/>
          </p:cNvGraphicFramePr>
          <p:nvPr>
            <p:extLst>
              <p:ext uri="{D42A27DB-BD31-4B8C-83A1-F6EECF244321}">
                <p14:modId xmlns:p14="http://schemas.microsoft.com/office/powerpoint/2010/main" val="1701117913"/>
              </p:ext>
            </p:extLst>
          </p:nvPr>
        </p:nvGraphicFramePr>
        <p:xfrm>
          <a:off x="6309360" y="1280160"/>
          <a:ext cx="4846320" cy="4389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046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a:t>Cost of Electronic Transactions</a:t>
            </a:r>
          </a:p>
        </p:txBody>
      </p:sp>
      <p:sp>
        <p:nvSpPr>
          <p:cNvPr id="4" name="Slide Number Placeholder 3"/>
          <p:cNvSpPr>
            <a:spLocks noGrp="1"/>
          </p:cNvSpPr>
          <p:nvPr>
            <p:ph type="sldNum" sz="quarter" idx="10"/>
          </p:nvPr>
        </p:nvSpPr>
        <p:spPr/>
        <p:txBody>
          <a:bodyPr/>
          <a:lstStyle/>
          <a:p>
            <a:pPr>
              <a:defRPr/>
            </a:pPr>
            <a:fld id="{A0F98AC1-5FA5-455E-9C83-DBA7194C5C7C}" type="slidenum">
              <a:rPr lang="en-US" smtClean="0"/>
              <a:pPr>
                <a:defRPr/>
              </a:pPr>
              <a:t>25</a:t>
            </a:fld>
            <a:endParaRPr lang="en-US" dirty="0"/>
          </a:p>
        </p:txBody>
      </p:sp>
    </p:spTree>
    <p:extLst>
      <p:ext uri="{BB962C8B-B14F-4D97-AF65-F5344CB8AC3E}">
        <p14:creationId xmlns:p14="http://schemas.microsoft.com/office/powerpoint/2010/main" val="340548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t>In the prior year, the 2016 CAQH Index expanded cost estimates to include: </a:t>
            </a:r>
          </a:p>
          <a:p>
            <a:pPr lvl="1">
              <a:spcBef>
                <a:spcPts val="600"/>
              </a:spcBef>
              <a:buFont typeface="Courier New" panose="02070309020205020404" pitchFamily="49" charset="0"/>
              <a:buChar char="-"/>
              <a:defRPr/>
            </a:pPr>
            <a:r>
              <a:rPr lang="en-US" dirty="0"/>
              <a:t>Cost per transaction for seven of the twelve medical health plan transactions with the addition of costs for claim attachments.</a:t>
            </a:r>
          </a:p>
          <a:p>
            <a:pPr lvl="1">
              <a:spcBef>
                <a:spcPts val="600"/>
              </a:spcBef>
              <a:buFont typeface="Courier New" panose="02070309020205020404" pitchFamily="49" charset="0"/>
              <a:buChar char="-"/>
              <a:defRPr/>
            </a:pPr>
            <a:r>
              <a:rPr lang="en-US" dirty="0"/>
              <a:t>First time reporting initial four transactions for dental health plans.</a:t>
            </a:r>
          </a:p>
          <a:p>
            <a:pPr lvl="2">
              <a:spcBef>
                <a:spcPts val="600"/>
              </a:spcBef>
              <a:buFont typeface="Courier New" panose="02070309020205020404" pitchFamily="49" charset="0"/>
              <a:buChar char="-"/>
              <a:defRPr/>
            </a:pPr>
            <a:r>
              <a:rPr lang="en-US" dirty="0"/>
              <a:t>Claim Submission</a:t>
            </a:r>
          </a:p>
          <a:p>
            <a:pPr lvl="2">
              <a:spcBef>
                <a:spcPts val="600"/>
              </a:spcBef>
              <a:buFont typeface="Courier New" panose="02070309020205020404" pitchFamily="49" charset="0"/>
              <a:buChar char="-"/>
              <a:defRPr/>
            </a:pPr>
            <a:r>
              <a:rPr lang="en-US" dirty="0"/>
              <a:t>Eligibility and Benefit Verification</a:t>
            </a:r>
          </a:p>
          <a:p>
            <a:pPr lvl="2">
              <a:spcBef>
                <a:spcPts val="600"/>
              </a:spcBef>
              <a:buFont typeface="Courier New" panose="02070309020205020404" pitchFamily="49" charset="0"/>
              <a:buChar char="-"/>
              <a:defRPr/>
            </a:pPr>
            <a:r>
              <a:rPr lang="en-US" dirty="0"/>
              <a:t>Claim Status Inquiries</a:t>
            </a:r>
          </a:p>
          <a:p>
            <a:pPr lvl="2">
              <a:spcBef>
                <a:spcPts val="600"/>
              </a:spcBef>
              <a:buFont typeface="Courier New" panose="02070309020205020404" pitchFamily="49" charset="0"/>
              <a:buChar char="-"/>
              <a:defRPr/>
            </a:pPr>
            <a:r>
              <a:rPr lang="en-US" dirty="0"/>
              <a:t>Claim Payment</a:t>
            </a:r>
          </a:p>
          <a:p>
            <a:pPr lvl="1">
              <a:spcBef>
                <a:spcPts val="600"/>
              </a:spcBef>
              <a:buFont typeface="Courier New" panose="02070309020205020404" pitchFamily="49" charset="0"/>
              <a:buChar char="-"/>
              <a:defRPr/>
            </a:pPr>
            <a:r>
              <a:rPr lang="en-US" dirty="0"/>
              <a:t>Potential savings opportunity for dental health plans and providers for four of the seven transactions for medical health plans.</a:t>
            </a:r>
          </a:p>
          <a:p>
            <a:pPr>
              <a:spcBef>
                <a:spcPts val="600"/>
              </a:spcBef>
              <a:defRPr/>
            </a:pPr>
            <a:r>
              <a:rPr lang="en-US" dirty="0"/>
              <a:t>The 2017 CAQH Index expands even further:</a:t>
            </a:r>
          </a:p>
          <a:p>
            <a:pPr lvl="1">
              <a:buFont typeface="Courier New" panose="02070309020205020404" pitchFamily="49" charset="0"/>
              <a:buChar char="-"/>
              <a:defRPr/>
            </a:pPr>
            <a:r>
              <a:rPr lang="en-US" dirty="0"/>
              <a:t>Cost per transaction for remittance advice added for dental health plans.</a:t>
            </a:r>
          </a:p>
          <a:p>
            <a:pPr lvl="1">
              <a:buFont typeface="Courier New" panose="02070309020205020404" pitchFamily="49" charset="0"/>
              <a:buChar char="-"/>
              <a:defRPr/>
            </a:pPr>
            <a:r>
              <a:rPr lang="en-US" dirty="0"/>
              <a:t>Deeper exploration and more robust analysis of the practice management system and provider-facing clearinghouse vendor fees and pricing models.</a:t>
            </a:r>
          </a:p>
        </p:txBody>
      </p:sp>
      <p:sp>
        <p:nvSpPr>
          <p:cNvPr id="25605" name="Title 1"/>
          <p:cNvSpPr>
            <a:spLocks noGrp="1"/>
          </p:cNvSpPr>
          <p:nvPr>
            <p:ph type="title"/>
          </p:nvPr>
        </p:nvSpPr>
        <p:spPr/>
        <p:txBody>
          <a:bodyPr/>
          <a:lstStyle/>
          <a:p>
            <a:r>
              <a:rPr lang="en-US" altLang="en-US" dirty="0"/>
              <a:t>2017 Index Industry Cost Estimates</a:t>
            </a:r>
          </a:p>
        </p:txBody>
      </p:sp>
      <p:sp>
        <p:nvSpPr>
          <p:cNvPr id="4" name="Slide Number Placeholder 3"/>
          <p:cNvSpPr>
            <a:spLocks noGrp="1"/>
          </p:cNvSpPr>
          <p:nvPr>
            <p:ph type="sldNum" sz="quarter" idx="10"/>
          </p:nvPr>
        </p:nvSpPr>
        <p:spPr/>
        <p:txBody>
          <a:bodyPr/>
          <a:lstStyle/>
          <a:p>
            <a:pPr>
              <a:defRPr/>
            </a:pPr>
            <a:fld id="{41A35E1D-2024-4F61-BDF5-9145EFCC0EB0}" type="slidenum">
              <a:rPr lang="en-US" smtClean="0"/>
              <a:pPr>
                <a:defRPr/>
              </a:pPr>
              <a:t>26</a:t>
            </a:fld>
            <a:endParaRPr lang="en-US" dirty="0"/>
          </a:p>
        </p:txBody>
      </p:sp>
    </p:spTree>
    <p:extLst>
      <p:ext uri="{BB962C8B-B14F-4D97-AF65-F5344CB8AC3E}">
        <p14:creationId xmlns:p14="http://schemas.microsoft.com/office/powerpoint/2010/main" val="1559126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Participating health plans provide cost-per-transaction estimates, which are weighted and averaged. </a:t>
            </a:r>
          </a:p>
          <a:p>
            <a:pPr>
              <a:spcBef>
                <a:spcPts val="600"/>
              </a:spcBef>
            </a:pPr>
            <a:r>
              <a:rPr lang="en-US" dirty="0"/>
              <a:t>Health plans use a variety of internal reporting systems to estimate fully loaded, direct cost for each transaction factoring:</a:t>
            </a:r>
          </a:p>
          <a:p>
            <a:pPr lvl="1">
              <a:spcBef>
                <a:spcPts val="600"/>
              </a:spcBef>
            </a:pPr>
            <a:r>
              <a:rPr lang="en-US" dirty="0"/>
              <a:t>Staffing.</a:t>
            </a:r>
          </a:p>
          <a:p>
            <a:pPr lvl="2">
              <a:spcBef>
                <a:spcPts val="600"/>
              </a:spcBef>
            </a:pPr>
            <a:r>
              <a:rPr lang="en-US" dirty="0"/>
              <a:t>Number of employees working on specific transaction types.</a:t>
            </a:r>
          </a:p>
          <a:p>
            <a:pPr lvl="2">
              <a:spcBef>
                <a:spcPts val="600"/>
              </a:spcBef>
            </a:pPr>
            <a:r>
              <a:rPr lang="en-US" dirty="0"/>
              <a:t>Salaries associated with employees.</a:t>
            </a:r>
          </a:p>
          <a:p>
            <a:pPr lvl="1">
              <a:spcBef>
                <a:spcPts val="600"/>
              </a:spcBef>
            </a:pPr>
            <a:r>
              <a:rPr lang="en-US" dirty="0"/>
              <a:t>Transactions.</a:t>
            </a:r>
          </a:p>
          <a:p>
            <a:pPr lvl="2">
              <a:spcBef>
                <a:spcPts val="600"/>
              </a:spcBef>
            </a:pPr>
            <a:r>
              <a:rPr lang="en-US" dirty="0"/>
              <a:t>Volume of transactions by type and mode.</a:t>
            </a:r>
          </a:p>
          <a:p>
            <a:pPr lvl="2">
              <a:spcBef>
                <a:spcPts val="600"/>
              </a:spcBef>
            </a:pPr>
            <a:r>
              <a:rPr lang="en-US" dirty="0"/>
              <a:t>Percent of time spent processing each transaction type by mode.</a:t>
            </a:r>
          </a:p>
          <a:p>
            <a:pPr lvl="1">
              <a:spcBef>
                <a:spcPts val="600"/>
              </a:spcBef>
            </a:pPr>
            <a:r>
              <a:rPr lang="en-US" dirty="0"/>
              <a:t>Vendor Fees.</a:t>
            </a:r>
          </a:p>
        </p:txBody>
      </p:sp>
      <p:sp>
        <p:nvSpPr>
          <p:cNvPr id="2" name="Title 1"/>
          <p:cNvSpPr>
            <a:spLocks noGrp="1"/>
          </p:cNvSpPr>
          <p:nvPr>
            <p:ph type="title"/>
          </p:nvPr>
        </p:nvSpPr>
        <p:spPr/>
        <p:txBody>
          <a:bodyPr/>
          <a:lstStyle/>
          <a:p>
            <a:r>
              <a:rPr lang="en-US" dirty="0"/>
              <a:t>Producing Cost Per Transaction Estimates for Health Plans</a:t>
            </a:r>
          </a:p>
        </p:txBody>
      </p:sp>
      <p:sp>
        <p:nvSpPr>
          <p:cNvPr id="4" name="Slide Number Placeholder 3"/>
          <p:cNvSpPr>
            <a:spLocks noGrp="1"/>
          </p:cNvSpPr>
          <p:nvPr>
            <p:ph type="sldNum" sz="quarter" idx="10"/>
          </p:nvPr>
        </p:nvSpPr>
        <p:spPr/>
        <p:txBody>
          <a:bodyPr/>
          <a:lstStyle/>
          <a:p>
            <a:pPr>
              <a:defRPr/>
            </a:pPr>
            <a:fld id="{A0F98AC1-5FA5-455E-9C83-DBA7194C5C7C}" type="slidenum">
              <a:rPr lang="en-US" smtClean="0"/>
              <a:pPr>
                <a:defRPr/>
              </a:pPr>
              <a:t>27</a:t>
            </a:fld>
            <a:endParaRPr lang="en-US" dirty="0"/>
          </a:p>
        </p:txBody>
      </p:sp>
    </p:spTree>
    <p:extLst>
      <p:ext uri="{BB962C8B-B14F-4D97-AF65-F5344CB8AC3E}">
        <p14:creationId xmlns:p14="http://schemas.microsoft.com/office/powerpoint/2010/main" val="385753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r>
              <a:rPr lang="en-US" dirty="0"/>
              <a:t>NORC recruited healthcare providers for 2017 CAQH Index cost survey.</a:t>
            </a:r>
          </a:p>
          <a:p>
            <a:pPr lvl="1">
              <a:spcBef>
                <a:spcPts val="600"/>
              </a:spcBef>
            </a:pPr>
            <a:r>
              <a:rPr lang="en-US" dirty="0"/>
              <a:t>Targeted email and telephone outreach to a wide range of providers representing a variety of specialties and practice settings. </a:t>
            </a:r>
            <a:endParaRPr lang="en-US" sz="1100" dirty="0"/>
          </a:p>
          <a:p>
            <a:pPr lvl="1">
              <a:spcBef>
                <a:spcPts val="600"/>
              </a:spcBef>
            </a:pPr>
            <a:r>
              <a:rPr lang="en-US" dirty="0"/>
              <a:t>Data collection was completed August - December 2017.</a:t>
            </a:r>
          </a:p>
          <a:p>
            <a:pPr lvl="1">
              <a:spcBef>
                <a:spcPts val="600"/>
              </a:spcBef>
            </a:pPr>
            <a:r>
              <a:rPr lang="en-US" dirty="0"/>
              <a:t>Responding provider organizations completed a fillable questionnaire, a follow-up interview, and in some cases site visits. </a:t>
            </a:r>
          </a:p>
          <a:p>
            <a:r>
              <a:rPr lang="en-US" dirty="0"/>
              <a:t>Healthcare providers use a var</a:t>
            </a:r>
            <a:r>
              <a:rPr lang="en-US" sz="2000" dirty="0"/>
              <a:t>iety of internal reporting systems to estimate:</a:t>
            </a:r>
          </a:p>
          <a:p>
            <a:pPr lvl="1">
              <a:spcBef>
                <a:spcPts val="600"/>
              </a:spcBef>
            </a:pPr>
            <a:r>
              <a:rPr lang="en-US" dirty="0"/>
              <a:t>Staffing.</a:t>
            </a:r>
          </a:p>
          <a:p>
            <a:pPr lvl="2">
              <a:spcBef>
                <a:spcPts val="600"/>
              </a:spcBef>
            </a:pPr>
            <a:r>
              <a:rPr lang="en-US" sz="1600" dirty="0"/>
              <a:t>Number of employees working on specific transaction types.</a:t>
            </a:r>
          </a:p>
          <a:p>
            <a:pPr lvl="2">
              <a:spcBef>
                <a:spcPts val="600"/>
              </a:spcBef>
            </a:pPr>
            <a:r>
              <a:rPr lang="en-US" sz="1600" dirty="0"/>
              <a:t>Salaries associated with employees.</a:t>
            </a:r>
          </a:p>
          <a:p>
            <a:pPr lvl="1">
              <a:spcBef>
                <a:spcPts val="600"/>
              </a:spcBef>
            </a:pPr>
            <a:r>
              <a:rPr lang="en-US" dirty="0"/>
              <a:t>Transactions.</a:t>
            </a:r>
          </a:p>
          <a:p>
            <a:pPr lvl="2">
              <a:spcBef>
                <a:spcPts val="600"/>
              </a:spcBef>
            </a:pPr>
            <a:r>
              <a:rPr lang="en-US" dirty="0"/>
              <a:t>Volume of transactions</a:t>
            </a:r>
          </a:p>
          <a:p>
            <a:pPr lvl="3">
              <a:spcBef>
                <a:spcPts val="600"/>
              </a:spcBef>
            </a:pPr>
            <a:r>
              <a:rPr lang="en-US" dirty="0"/>
              <a:t>By type: claim submissions, claim remittance, prior authorization, etc.</a:t>
            </a:r>
          </a:p>
          <a:p>
            <a:pPr lvl="3">
              <a:spcBef>
                <a:spcPts val="600"/>
              </a:spcBef>
            </a:pPr>
            <a:r>
              <a:rPr lang="en-US" dirty="0"/>
              <a:t>By mode: electronic, manual.</a:t>
            </a:r>
          </a:p>
          <a:p>
            <a:pPr lvl="2">
              <a:spcBef>
                <a:spcPts val="600"/>
              </a:spcBef>
            </a:pPr>
            <a:r>
              <a:rPr lang="en-US" dirty="0"/>
              <a:t>Amount of time spent processing each transaction type by mode.</a:t>
            </a:r>
          </a:p>
          <a:p>
            <a:endParaRPr lang="en-US" dirty="0"/>
          </a:p>
        </p:txBody>
      </p:sp>
      <p:sp>
        <p:nvSpPr>
          <p:cNvPr id="2" name="Title 1"/>
          <p:cNvSpPr>
            <a:spLocks noGrp="1"/>
          </p:cNvSpPr>
          <p:nvPr>
            <p:ph type="title"/>
          </p:nvPr>
        </p:nvSpPr>
        <p:spPr/>
        <p:txBody>
          <a:bodyPr/>
          <a:lstStyle/>
          <a:p>
            <a:r>
              <a:rPr lang="en-US" dirty="0"/>
              <a:t>Producing Cost Per Transaction Estimates for Healthcare Providers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28</a:t>
            </a:fld>
            <a:endParaRPr lang="en-US" dirty="0">
              <a:solidFill>
                <a:prstClr val="white">
                  <a:lumMod val="50000"/>
                </a:prstClr>
              </a:solidFill>
            </a:endParaRPr>
          </a:p>
        </p:txBody>
      </p:sp>
    </p:spTree>
    <p:extLst>
      <p:ext uri="{BB962C8B-B14F-4D97-AF65-F5344CB8AC3E}">
        <p14:creationId xmlns:p14="http://schemas.microsoft.com/office/powerpoint/2010/main" val="3142957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3705" y="1143204"/>
            <a:ext cx="11765280" cy="4952798"/>
          </a:xfrm>
        </p:spPr>
        <p:txBody>
          <a:bodyPr/>
          <a:lstStyle/>
          <a:p>
            <a:r>
              <a:rPr lang="en-US" kern="1200" dirty="0">
                <a:solidFill>
                  <a:schemeClr val="tx1"/>
                </a:solidFill>
              </a:rPr>
              <a:t>Depending on the transaction type, the average time difference between a manual and an electronic transaction is 10 minutes, and the maximum time can be up to 21 minutes more.</a:t>
            </a:r>
            <a:endParaRPr lang="en-US" dirty="0"/>
          </a:p>
        </p:txBody>
      </p:sp>
      <p:sp>
        <p:nvSpPr>
          <p:cNvPr id="3" name="Title 2"/>
          <p:cNvSpPr>
            <a:spLocks noGrp="1"/>
          </p:cNvSpPr>
          <p:nvPr>
            <p:ph type="title"/>
          </p:nvPr>
        </p:nvSpPr>
        <p:spPr/>
        <p:txBody>
          <a:bodyPr/>
          <a:lstStyle/>
          <a:p>
            <a:r>
              <a:rPr lang="en-US" dirty="0"/>
              <a:t>On average, providers estimate that they spend five more minutes conducting manual transactions compared to electronic transactions.</a:t>
            </a:r>
            <a:endParaRPr lang="en-US" b="1" dirty="0"/>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29</a:t>
            </a:fld>
            <a:endParaRPr lang="en-US" dirty="0">
              <a:solidFill>
                <a:prstClr val="white">
                  <a:lumMod val="50000"/>
                </a:prstClr>
              </a:solidFill>
            </a:endParaRPr>
          </a:p>
        </p:txBody>
      </p:sp>
      <p:graphicFrame>
        <p:nvGraphicFramePr>
          <p:cNvPr id="11" name="Content Placeholder 7"/>
          <p:cNvGraphicFramePr>
            <a:graphicFrameLocks/>
          </p:cNvGraphicFramePr>
          <p:nvPr>
            <p:extLst>
              <p:ext uri="{D42A27DB-BD31-4B8C-83A1-F6EECF244321}">
                <p14:modId xmlns:p14="http://schemas.microsoft.com/office/powerpoint/2010/main" val="546547822"/>
              </p:ext>
            </p:extLst>
          </p:nvPr>
        </p:nvGraphicFramePr>
        <p:xfrm>
          <a:off x="640080" y="1947553"/>
          <a:ext cx="10580913" cy="4251369"/>
        </p:xfrm>
        <a:graphic>
          <a:graphicData uri="http://schemas.openxmlformats.org/drawingml/2006/table">
            <a:tbl>
              <a:tblPr firstRow="1" firstCol="1" bandRow="1">
                <a:tableStyleId>{69012ECD-51FC-41F1-AA8D-1B2483CD663E}</a:tableStyleId>
              </a:tblPr>
              <a:tblGrid>
                <a:gridCol w="3779699">
                  <a:extLst>
                    <a:ext uri="{9D8B030D-6E8A-4147-A177-3AD203B41FA5}">
                      <a16:colId xmlns:a16="http://schemas.microsoft.com/office/drawing/2014/main" val="1566136519"/>
                    </a:ext>
                  </a:extLst>
                </a:gridCol>
                <a:gridCol w="1350739">
                  <a:extLst>
                    <a:ext uri="{9D8B030D-6E8A-4147-A177-3AD203B41FA5}">
                      <a16:colId xmlns:a16="http://schemas.microsoft.com/office/drawing/2014/main" val="1365868748"/>
                    </a:ext>
                  </a:extLst>
                </a:gridCol>
                <a:gridCol w="2818691">
                  <a:extLst>
                    <a:ext uri="{9D8B030D-6E8A-4147-A177-3AD203B41FA5}">
                      <a16:colId xmlns:a16="http://schemas.microsoft.com/office/drawing/2014/main" val="928009325"/>
                    </a:ext>
                  </a:extLst>
                </a:gridCol>
                <a:gridCol w="2631784">
                  <a:extLst>
                    <a:ext uri="{9D8B030D-6E8A-4147-A177-3AD203B41FA5}">
                      <a16:colId xmlns:a16="http://schemas.microsoft.com/office/drawing/2014/main" val="1102817197"/>
                    </a:ext>
                  </a:extLst>
                </a:gridCol>
              </a:tblGrid>
              <a:tr h="333252">
                <a:tc rowSpan="2">
                  <a:txBody>
                    <a:bodyPr/>
                    <a:lstStyle/>
                    <a:p>
                      <a:pPr marL="0" marR="0" algn="ctr">
                        <a:lnSpc>
                          <a:spcPct val="107000"/>
                        </a:lnSpc>
                        <a:spcBef>
                          <a:spcPts val="0"/>
                        </a:spcBef>
                        <a:spcAft>
                          <a:spcPts val="0"/>
                        </a:spcAft>
                      </a:pPr>
                      <a:r>
                        <a:rPr lang="en-US" sz="1600" dirty="0">
                          <a:effectLst/>
                        </a:rPr>
                        <a:t>Transaction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effectLst/>
                        </a:rPr>
                        <a:t>Method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600" dirty="0">
                          <a:effectLst/>
                        </a:rPr>
                        <a:t>Time Providers Spend per Transaction (minutes)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020195786"/>
                  </a:ext>
                </a:extLst>
              </a:tr>
              <a:tr h="381477">
                <a:tc vMerge="1">
                  <a:txBody>
                    <a:bodyPr/>
                    <a:lstStyle/>
                    <a:p>
                      <a:endParaRPr lang="en-US"/>
                    </a:p>
                  </a:txBody>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chemeClr val="bg1"/>
                          </a:solidFill>
                          <a:effectLst/>
                        </a:rPr>
                        <a:t>Average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600" dirty="0">
                          <a:solidFill>
                            <a:schemeClr val="bg1"/>
                          </a:solidFill>
                          <a:effectLst/>
                        </a:rPr>
                        <a:t>Maximum</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982701830"/>
                  </a:ext>
                </a:extLst>
              </a:tr>
              <a:tr h="294720">
                <a:tc rowSpan="2">
                  <a:txBody>
                    <a:bodyPr/>
                    <a:lstStyle/>
                    <a:p>
                      <a:pPr marL="0" marR="0" algn="ctr">
                        <a:lnSpc>
                          <a:spcPct val="107000"/>
                        </a:lnSpc>
                        <a:spcBef>
                          <a:spcPts val="0"/>
                        </a:spcBef>
                        <a:spcAft>
                          <a:spcPts val="0"/>
                        </a:spcAft>
                      </a:pPr>
                      <a:r>
                        <a:rPr lang="en-US" sz="1600" dirty="0">
                          <a:effectLst/>
                        </a:rPr>
                        <a:t>Claim Submission/ Receipt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Manual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mn-lt"/>
                        </a:rPr>
                        <a:t>5</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21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0382771"/>
                  </a:ext>
                </a:extLst>
              </a:tr>
              <a:tr h="29472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Electronic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mn-lt"/>
                        </a:rPr>
                        <a:t>1</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2602455"/>
                  </a:ext>
                </a:extLst>
              </a:tr>
              <a:tr h="294720">
                <a:tc rowSpan="2">
                  <a:txBody>
                    <a:bodyPr/>
                    <a:lstStyle/>
                    <a:p>
                      <a:pPr marL="0" marR="0" algn="ctr">
                        <a:lnSpc>
                          <a:spcPct val="107000"/>
                        </a:lnSpc>
                        <a:spcBef>
                          <a:spcPts val="0"/>
                        </a:spcBef>
                        <a:spcAft>
                          <a:spcPts val="0"/>
                        </a:spcAft>
                      </a:pPr>
                      <a:r>
                        <a:rPr lang="en-US" sz="1600" dirty="0">
                          <a:effectLst/>
                        </a:rPr>
                        <a:t>Eligibility and Benefit Verification</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Manual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8</a:t>
                      </a: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20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9814316"/>
                  </a:ext>
                </a:extLst>
              </a:tr>
              <a:tr h="29472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Electronic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8347457"/>
                  </a:ext>
                </a:extLst>
              </a:tr>
              <a:tr h="294720">
                <a:tc rowSpan="2">
                  <a:txBody>
                    <a:bodyPr/>
                    <a:lstStyle/>
                    <a:p>
                      <a:pPr marL="0" marR="0" algn="ctr">
                        <a:lnSpc>
                          <a:spcPct val="107000"/>
                        </a:lnSpc>
                        <a:spcBef>
                          <a:spcPts val="0"/>
                        </a:spcBef>
                        <a:spcAft>
                          <a:spcPts val="0"/>
                        </a:spcAft>
                      </a:pPr>
                      <a:r>
                        <a:rPr lang="en-US" sz="1600" dirty="0">
                          <a:effectLst/>
                        </a:rPr>
                        <a:t>Prior Authorization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Manual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14</a:t>
                      </a: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20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1659961"/>
                  </a:ext>
                </a:extLst>
              </a:tr>
              <a:tr h="29472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Electronic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7</a:t>
                      </a: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11</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3531553"/>
                  </a:ext>
                </a:extLst>
              </a:tr>
              <a:tr h="294720">
                <a:tc rowSpan="2">
                  <a:txBody>
                    <a:bodyPr/>
                    <a:lstStyle/>
                    <a:p>
                      <a:pPr marL="0" marR="0" algn="ctr">
                        <a:lnSpc>
                          <a:spcPct val="107000"/>
                        </a:lnSpc>
                        <a:spcBef>
                          <a:spcPts val="0"/>
                        </a:spcBef>
                        <a:spcAft>
                          <a:spcPts val="0"/>
                        </a:spcAft>
                      </a:pPr>
                      <a:r>
                        <a:rPr lang="en-US" sz="1600" dirty="0">
                          <a:effectLst/>
                        </a:rPr>
                        <a:t>Claim Status Inquiry</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Manual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13</a:t>
                      </a: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30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778439"/>
                  </a:ext>
                </a:extLst>
              </a:tr>
              <a:tr h="29472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Electronic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5</a:t>
                      </a: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7331091"/>
                  </a:ext>
                </a:extLst>
              </a:tr>
              <a:tr h="294720">
                <a:tc rowSpan="2">
                  <a:txBody>
                    <a:bodyPr/>
                    <a:lstStyle/>
                    <a:p>
                      <a:pPr marL="0" marR="0" algn="ctr">
                        <a:lnSpc>
                          <a:spcPct val="107000"/>
                        </a:lnSpc>
                        <a:spcBef>
                          <a:spcPts val="0"/>
                        </a:spcBef>
                        <a:spcAft>
                          <a:spcPts val="0"/>
                        </a:spcAft>
                      </a:pPr>
                      <a:r>
                        <a:rPr lang="en-US" sz="1600" dirty="0">
                          <a:effectLst/>
                        </a:rPr>
                        <a:t>Claim Payment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Manual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4</a:t>
                      </a: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10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7460625"/>
                  </a:ext>
                </a:extLst>
              </a:tr>
              <a:tr h="29472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Electronic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chemeClr val="tx1"/>
                          </a:solidFill>
                          <a:effectLst/>
                          <a:latin typeface="+mn-lt"/>
                          <a:ea typeface="Calibri" panose="020F0502020204030204" pitchFamily="34" charset="0"/>
                          <a:cs typeface="Times New Roman" panose="02020603050405020304" pitchFamily="18" charset="0"/>
                        </a:rPr>
                        <a:t>3</a:t>
                      </a: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7181815"/>
                  </a:ext>
                </a:extLst>
              </a:tr>
              <a:tr h="294720">
                <a:tc rowSpan="2">
                  <a:txBody>
                    <a:bodyPr/>
                    <a:lstStyle/>
                    <a:p>
                      <a:pPr marL="0" marR="0" algn="ctr">
                        <a:lnSpc>
                          <a:spcPct val="107000"/>
                        </a:lnSpc>
                        <a:spcBef>
                          <a:spcPts val="0"/>
                        </a:spcBef>
                        <a:spcAft>
                          <a:spcPts val="0"/>
                        </a:spcAft>
                      </a:pPr>
                      <a:r>
                        <a:rPr lang="en-US" sz="1600" dirty="0">
                          <a:effectLst/>
                        </a:rPr>
                        <a:t>Claim Remittance Advice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Manual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mn-lt"/>
                        </a:rPr>
                        <a:t>13</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solidFill>
                            <a:srgbClr val="000000"/>
                          </a:solidFill>
                          <a:effectLst/>
                          <a:latin typeface="+mn-lt"/>
                          <a:ea typeface="Calibri" panose="020F0502020204030204" pitchFamily="34" charset="0"/>
                          <a:cs typeface="Times New Roman" panose="02020603050405020304" pitchFamily="18" charset="0"/>
                        </a:rPr>
                        <a:t>19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1525332"/>
                  </a:ext>
                </a:extLst>
              </a:tr>
              <a:tr h="294720">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Electronic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mn-lt"/>
                        </a:rPr>
                        <a:t>3</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11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6489939"/>
                  </a:ext>
                </a:extLst>
              </a:tr>
            </a:tbl>
          </a:graphicData>
        </a:graphic>
      </p:graphicFrame>
    </p:spTree>
    <p:extLst>
      <p:ext uri="{BB962C8B-B14F-4D97-AF65-F5344CB8AC3E}">
        <p14:creationId xmlns:p14="http://schemas.microsoft.com/office/powerpoint/2010/main" val="2575264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8A9158-D029-4B25-886E-BF69C73F13AE}"/>
              </a:ext>
            </a:extLst>
          </p:cNvPr>
          <p:cNvSpPr>
            <a:spLocks noGrp="1"/>
          </p:cNvSpPr>
          <p:nvPr>
            <p:ph type="body" idx="1"/>
          </p:nvPr>
        </p:nvSpPr>
        <p:spPr/>
        <p:txBody>
          <a:bodyPr/>
          <a:lstStyle/>
          <a:p>
            <a:r>
              <a:rPr lang="en-US" dirty="0"/>
              <a:t>About CAQH</a:t>
            </a:r>
          </a:p>
        </p:txBody>
      </p:sp>
      <p:sp>
        <p:nvSpPr>
          <p:cNvPr id="4" name="Slide Number Placeholder 3">
            <a:extLst>
              <a:ext uri="{FF2B5EF4-FFF2-40B4-BE49-F238E27FC236}">
                <a16:creationId xmlns:a16="http://schemas.microsoft.com/office/drawing/2014/main" id="{564DC913-F94D-493F-A85C-C7005C93BDDB}"/>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a:t>
            </a:fld>
            <a:endParaRPr lang="en-US" dirty="0">
              <a:solidFill>
                <a:prstClr val="white">
                  <a:lumMod val="50000"/>
                </a:prstClr>
              </a:solidFill>
            </a:endParaRPr>
          </a:p>
        </p:txBody>
      </p:sp>
    </p:spTree>
    <p:extLst>
      <p:ext uri="{BB962C8B-B14F-4D97-AF65-F5344CB8AC3E}">
        <p14:creationId xmlns:p14="http://schemas.microsoft.com/office/powerpoint/2010/main" val="191030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21047137"/>
              </p:ext>
            </p:extLst>
          </p:nvPr>
        </p:nvGraphicFramePr>
        <p:xfrm>
          <a:off x="223838" y="1268413"/>
          <a:ext cx="11765396" cy="4467778"/>
        </p:xfrm>
        <a:graphic>
          <a:graphicData uri="http://schemas.openxmlformats.org/drawingml/2006/table">
            <a:tbl>
              <a:tblPr firstRow="1" firstCol="1" bandRow="1">
                <a:tableStyleId>{69012ECD-51FC-41F1-AA8D-1B2483CD663E}</a:tableStyleId>
              </a:tblPr>
              <a:tblGrid>
                <a:gridCol w="2193824">
                  <a:extLst>
                    <a:ext uri="{9D8B030D-6E8A-4147-A177-3AD203B41FA5}">
                      <a16:colId xmlns:a16="http://schemas.microsoft.com/office/drawing/2014/main" val="2938233629"/>
                    </a:ext>
                  </a:extLst>
                </a:gridCol>
                <a:gridCol w="1349067">
                  <a:extLst>
                    <a:ext uri="{9D8B030D-6E8A-4147-A177-3AD203B41FA5}">
                      <a16:colId xmlns:a16="http://schemas.microsoft.com/office/drawing/2014/main" val="648247905"/>
                    </a:ext>
                  </a:extLst>
                </a:gridCol>
                <a:gridCol w="1264823">
                  <a:extLst>
                    <a:ext uri="{9D8B030D-6E8A-4147-A177-3AD203B41FA5}">
                      <a16:colId xmlns:a16="http://schemas.microsoft.com/office/drawing/2014/main" val="10266124"/>
                    </a:ext>
                  </a:extLst>
                </a:gridCol>
                <a:gridCol w="1264823">
                  <a:extLst>
                    <a:ext uri="{9D8B030D-6E8A-4147-A177-3AD203B41FA5}">
                      <a16:colId xmlns:a16="http://schemas.microsoft.com/office/drawing/2014/main" val="964512322"/>
                    </a:ext>
                  </a:extLst>
                </a:gridCol>
                <a:gridCol w="1264823">
                  <a:extLst>
                    <a:ext uri="{9D8B030D-6E8A-4147-A177-3AD203B41FA5}">
                      <a16:colId xmlns:a16="http://schemas.microsoft.com/office/drawing/2014/main" val="1333427507"/>
                    </a:ext>
                  </a:extLst>
                </a:gridCol>
                <a:gridCol w="1476012">
                  <a:extLst>
                    <a:ext uri="{9D8B030D-6E8A-4147-A177-3AD203B41FA5}">
                      <a16:colId xmlns:a16="http://schemas.microsoft.com/office/drawing/2014/main" val="1258708967"/>
                    </a:ext>
                  </a:extLst>
                </a:gridCol>
                <a:gridCol w="1476012">
                  <a:extLst>
                    <a:ext uri="{9D8B030D-6E8A-4147-A177-3AD203B41FA5}">
                      <a16:colId xmlns:a16="http://schemas.microsoft.com/office/drawing/2014/main" val="1702669551"/>
                    </a:ext>
                  </a:extLst>
                </a:gridCol>
                <a:gridCol w="1476012">
                  <a:extLst>
                    <a:ext uri="{9D8B030D-6E8A-4147-A177-3AD203B41FA5}">
                      <a16:colId xmlns:a16="http://schemas.microsoft.com/office/drawing/2014/main" val="4036966039"/>
                    </a:ext>
                  </a:extLst>
                </a:gridCol>
              </a:tblGrid>
              <a:tr h="707362">
                <a:tc>
                  <a:txBody>
                    <a:bodyPr/>
                    <a:lstStyle/>
                    <a:p>
                      <a:pPr marL="0" marR="0" algn="ctr">
                        <a:lnSpc>
                          <a:spcPct val="107000"/>
                        </a:lnSpc>
                        <a:spcBef>
                          <a:spcPts val="0"/>
                        </a:spcBef>
                        <a:spcAft>
                          <a:spcPts val="0"/>
                        </a:spcAft>
                      </a:pPr>
                      <a:r>
                        <a:rPr lang="en-US" sz="1400" dirty="0">
                          <a:effectLst/>
                        </a:rPr>
                        <a:t>Transaction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b"/>
                </a:tc>
                <a:tc>
                  <a:txBody>
                    <a:bodyPr/>
                    <a:lstStyle/>
                    <a:p>
                      <a:pPr marL="0" marR="0" algn="ctr">
                        <a:lnSpc>
                          <a:spcPct val="107000"/>
                        </a:lnSpc>
                        <a:spcBef>
                          <a:spcPts val="0"/>
                        </a:spcBef>
                        <a:spcAft>
                          <a:spcPts val="0"/>
                        </a:spcAft>
                      </a:pPr>
                      <a:r>
                        <a:rPr lang="en-US" sz="1400" dirty="0">
                          <a:effectLst/>
                        </a:rPr>
                        <a:t>Method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b"/>
                </a:tc>
                <a:tc>
                  <a:txBody>
                    <a:bodyPr/>
                    <a:lstStyle/>
                    <a:p>
                      <a:pPr marL="0" marR="0" algn="ctr">
                        <a:lnSpc>
                          <a:spcPct val="107000"/>
                        </a:lnSpc>
                        <a:spcBef>
                          <a:spcPts val="0"/>
                        </a:spcBef>
                        <a:spcAft>
                          <a:spcPts val="0"/>
                        </a:spcAft>
                      </a:pPr>
                      <a:r>
                        <a:rPr lang="en-US" sz="1400" dirty="0">
                          <a:effectLst/>
                        </a:rPr>
                        <a:t>Health Plan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b"/>
                </a:tc>
                <a:tc>
                  <a:txBody>
                    <a:bodyPr/>
                    <a:lstStyle/>
                    <a:p>
                      <a:pPr marL="0" marR="0" algn="ctr">
                        <a:lnSpc>
                          <a:spcPct val="107000"/>
                        </a:lnSpc>
                        <a:spcBef>
                          <a:spcPts val="0"/>
                        </a:spcBef>
                        <a:spcAft>
                          <a:spcPts val="0"/>
                        </a:spcAft>
                      </a:pPr>
                      <a:r>
                        <a:rPr lang="en-US" sz="1400" dirty="0">
                          <a:effectLst/>
                        </a:rPr>
                        <a:t>Provider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b"/>
                </a:tc>
                <a:tc>
                  <a:txBody>
                    <a:bodyPr/>
                    <a:lstStyle/>
                    <a:p>
                      <a:pPr marL="0" marR="0" algn="ctr">
                        <a:lnSpc>
                          <a:spcPct val="107000"/>
                        </a:lnSpc>
                        <a:spcBef>
                          <a:spcPts val="0"/>
                        </a:spcBef>
                        <a:spcAft>
                          <a:spcPts val="0"/>
                        </a:spcAft>
                      </a:pPr>
                      <a:r>
                        <a:rPr lang="en-US" sz="1400" dirty="0">
                          <a:effectLst/>
                        </a:rPr>
                        <a:t>Industry Cost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b"/>
                </a:tc>
                <a:tc>
                  <a:txBody>
                    <a:bodyPr/>
                    <a:lstStyle/>
                    <a:p>
                      <a:pPr marL="0" marR="0" algn="ctr">
                        <a:lnSpc>
                          <a:spcPct val="107000"/>
                        </a:lnSpc>
                        <a:spcBef>
                          <a:spcPts val="0"/>
                        </a:spcBef>
                        <a:spcAft>
                          <a:spcPts val="0"/>
                        </a:spcAft>
                      </a:pPr>
                      <a:r>
                        <a:rPr lang="en-US" sz="1400" dirty="0">
                          <a:effectLst/>
                        </a:rPr>
                        <a:t>Health Plan Savings Opportunity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b"/>
                </a:tc>
                <a:tc>
                  <a:txBody>
                    <a:bodyPr/>
                    <a:lstStyle/>
                    <a:p>
                      <a:pPr marL="0" marR="0" algn="ctr">
                        <a:lnSpc>
                          <a:spcPct val="107000"/>
                        </a:lnSpc>
                        <a:spcBef>
                          <a:spcPts val="0"/>
                        </a:spcBef>
                        <a:spcAft>
                          <a:spcPts val="0"/>
                        </a:spcAft>
                      </a:pPr>
                      <a:r>
                        <a:rPr lang="en-US" sz="1400" dirty="0">
                          <a:effectLst/>
                        </a:rPr>
                        <a:t>Provider Savings Opportunity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b"/>
                </a:tc>
                <a:tc>
                  <a:txBody>
                    <a:bodyPr/>
                    <a:lstStyle/>
                    <a:p>
                      <a:pPr marL="0" marR="0" algn="ctr">
                        <a:lnSpc>
                          <a:spcPct val="107000"/>
                        </a:lnSpc>
                        <a:spcBef>
                          <a:spcPts val="0"/>
                        </a:spcBef>
                        <a:spcAft>
                          <a:spcPts val="0"/>
                        </a:spcAft>
                      </a:pPr>
                      <a:r>
                        <a:rPr lang="en-US" sz="1400" dirty="0">
                          <a:effectLst/>
                        </a:rPr>
                        <a:t>Industry Savings Opportunity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b"/>
                </a:tc>
                <a:extLst>
                  <a:ext uri="{0D108BD9-81ED-4DB2-BD59-A6C34878D82A}">
                    <a16:rowId xmlns:a16="http://schemas.microsoft.com/office/drawing/2014/main" val="3401504208"/>
                  </a:ext>
                </a:extLst>
              </a:tr>
              <a:tr h="313368">
                <a:tc rowSpan="2">
                  <a:txBody>
                    <a:bodyPr/>
                    <a:lstStyle/>
                    <a:p>
                      <a:pPr marL="0" marR="0">
                        <a:lnSpc>
                          <a:spcPct val="107000"/>
                        </a:lnSpc>
                        <a:spcBef>
                          <a:spcPts val="0"/>
                        </a:spcBef>
                        <a:spcAft>
                          <a:spcPts val="0"/>
                        </a:spcAft>
                      </a:pPr>
                      <a:r>
                        <a:rPr lang="en-US" sz="1400" dirty="0">
                          <a:effectLst/>
                        </a:rPr>
                        <a:t>Claim Submission/ Receipt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400" dirty="0">
                          <a:effectLst/>
                        </a:rPr>
                        <a:t>Manual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8369827"/>
                  </a:ext>
                </a:extLst>
              </a:tr>
              <a:tr h="313368">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Electronic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$0.63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489827"/>
                  </a:ext>
                </a:extLst>
              </a:tr>
              <a:tr h="313368">
                <a:tc rowSpan="2">
                  <a:txBody>
                    <a:bodyPr/>
                    <a:lstStyle/>
                    <a:p>
                      <a:pPr marL="0" marR="0">
                        <a:lnSpc>
                          <a:spcPct val="107000"/>
                        </a:lnSpc>
                        <a:spcBef>
                          <a:spcPts val="0"/>
                        </a:spcBef>
                        <a:spcAft>
                          <a:spcPts val="0"/>
                        </a:spcAft>
                      </a:pPr>
                      <a:r>
                        <a:rPr lang="en-US" sz="1400" dirty="0">
                          <a:effectLst/>
                        </a:rPr>
                        <a:t>Eligibility and Benefit Verification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400" dirty="0">
                          <a:effectLst/>
                        </a:rPr>
                        <a:t>Manual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976912"/>
                  </a:ext>
                </a:extLst>
              </a:tr>
              <a:tr h="313368">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Electronic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63237006"/>
                  </a:ext>
                </a:extLst>
              </a:tr>
              <a:tr h="313368">
                <a:tc rowSpan="2">
                  <a:txBody>
                    <a:bodyPr/>
                    <a:lstStyle/>
                    <a:p>
                      <a:pPr marL="0" marR="0">
                        <a:lnSpc>
                          <a:spcPct val="107000"/>
                        </a:lnSpc>
                        <a:spcBef>
                          <a:spcPts val="0"/>
                        </a:spcBef>
                        <a:spcAft>
                          <a:spcPts val="0"/>
                        </a:spcAft>
                      </a:pPr>
                      <a:r>
                        <a:rPr lang="en-US" sz="1400" dirty="0">
                          <a:effectLst/>
                        </a:rPr>
                        <a:t>Prior Authorization</a:t>
                      </a:r>
                      <a:endParaRPr lang="en-US" sz="2000" dirty="0">
                        <a:effectLst/>
                      </a:endParaRPr>
                    </a:p>
                    <a:p>
                      <a:pPr marL="0" marR="0">
                        <a:lnSpc>
                          <a:spcPct val="107000"/>
                        </a:lnSpc>
                        <a:spcBef>
                          <a:spcPts val="0"/>
                        </a:spcBef>
                        <a:spcAft>
                          <a:spcPts val="0"/>
                        </a:spcAft>
                      </a:pPr>
                      <a:r>
                        <a:rPr lang="en-US" sz="14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400" dirty="0">
                          <a:effectLst/>
                        </a:rPr>
                        <a:t>Manual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4982951"/>
                  </a:ext>
                </a:extLst>
              </a:tr>
              <a:tr h="313368">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Electronic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84364082"/>
                  </a:ext>
                </a:extLst>
              </a:tr>
              <a:tr h="313368">
                <a:tc rowSpan="2">
                  <a:txBody>
                    <a:bodyPr/>
                    <a:lstStyle/>
                    <a:p>
                      <a:pPr marL="0" marR="0">
                        <a:lnSpc>
                          <a:spcPct val="107000"/>
                        </a:lnSpc>
                        <a:spcBef>
                          <a:spcPts val="0"/>
                        </a:spcBef>
                        <a:spcAft>
                          <a:spcPts val="0"/>
                        </a:spcAft>
                      </a:pPr>
                      <a:r>
                        <a:rPr lang="en-US" sz="1400" dirty="0">
                          <a:effectLst/>
                        </a:rPr>
                        <a:t>Claim Status Inquiry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400" dirty="0">
                          <a:effectLst/>
                        </a:rPr>
                        <a:t>Manual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8531897"/>
                  </a:ext>
                </a:extLst>
              </a:tr>
              <a:tr h="313368">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Electronic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38635414"/>
                  </a:ext>
                </a:extLst>
              </a:tr>
              <a:tr h="313368">
                <a:tc rowSpan="2">
                  <a:txBody>
                    <a:bodyPr/>
                    <a:lstStyle/>
                    <a:p>
                      <a:pPr marL="0" marR="0">
                        <a:lnSpc>
                          <a:spcPct val="107000"/>
                        </a:lnSpc>
                        <a:spcBef>
                          <a:spcPts val="0"/>
                        </a:spcBef>
                        <a:spcAft>
                          <a:spcPts val="0"/>
                        </a:spcAft>
                      </a:pPr>
                      <a:r>
                        <a:rPr lang="en-US" sz="1400" dirty="0">
                          <a:effectLst/>
                        </a:rPr>
                        <a:t>Claim Payment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400" dirty="0">
                          <a:effectLst/>
                        </a:rPr>
                        <a:t>Manual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9151506"/>
                  </a:ext>
                </a:extLst>
              </a:tr>
              <a:tr h="313368">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Electronic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90352869"/>
                  </a:ext>
                </a:extLst>
              </a:tr>
              <a:tr h="313368">
                <a:tc rowSpan="2">
                  <a:txBody>
                    <a:bodyPr/>
                    <a:lstStyle/>
                    <a:p>
                      <a:pPr marL="0" marR="0">
                        <a:lnSpc>
                          <a:spcPct val="107000"/>
                        </a:lnSpc>
                        <a:spcBef>
                          <a:spcPts val="0"/>
                        </a:spcBef>
                        <a:spcAft>
                          <a:spcPts val="0"/>
                        </a:spcAft>
                      </a:pPr>
                      <a:r>
                        <a:rPr lang="en-US" sz="1400" dirty="0">
                          <a:effectLst/>
                        </a:rPr>
                        <a:t>Claim Remittance Advice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400" dirty="0">
                          <a:effectLst/>
                        </a:rPr>
                        <a:t>Manual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3281534"/>
                  </a:ext>
                </a:extLst>
              </a:tr>
              <a:tr h="313368">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Electronic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0248" marR="70248"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64590347"/>
                  </a:ext>
                </a:extLst>
              </a:tr>
            </a:tbl>
          </a:graphicData>
        </a:graphic>
      </p:graphicFrame>
      <p:sp>
        <p:nvSpPr>
          <p:cNvPr id="3" name="Title 2"/>
          <p:cNvSpPr>
            <a:spLocks noGrp="1"/>
          </p:cNvSpPr>
          <p:nvPr>
            <p:ph type="title"/>
          </p:nvPr>
        </p:nvSpPr>
        <p:spPr/>
        <p:txBody>
          <a:bodyPr/>
          <a:lstStyle/>
          <a:p>
            <a:r>
              <a:rPr lang="en-US" dirty="0"/>
              <a:t>On average, each manual transaction costs the industry $4 more than each electronic transaction, a slight increase from last year. </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30</a:t>
            </a:fld>
            <a:endParaRPr lang="en-US" dirty="0">
              <a:solidFill>
                <a:prstClr val="white">
                  <a:lumMod val="50000"/>
                </a:prstClr>
              </a:solidFill>
            </a:endParaRPr>
          </a:p>
        </p:txBody>
      </p:sp>
      <p:sp>
        <p:nvSpPr>
          <p:cNvPr id="6" name="Rectangle 1"/>
          <p:cNvSpPr>
            <a:spLocks noChangeArrowheads="1"/>
          </p:cNvSpPr>
          <p:nvPr/>
        </p:nvSpPr>
        <p:spPr bwMode="auto">
          <a:xfrm>
            <a:off x="-3764845" y="-131601"/>
            <a:ext cx="18968591" cy="74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367537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3705" y="1080656"/>
            <a:ext cx="11765280" cy="5015346"/>
          </a:xfrm>
        </p:spPr>
        <p:txBody>
          <a:bodyPr/>
          <a:lstStyle/>
          <a:p>
            <a:r>
              <a:rPr lang="en-US" dirty="0"/>
              <a:t>The transactions representing the greatest opportunities for dental industry savings are remittance advice and eligibility and benefit verifications (over $1 billion).</a:t>
            </a:r>
          </a:p>
          <a:p>
            <a:r>
              <a:rPr lang="en-US" dirty="0"/>
              <a:t>The bulk of industry savings – more than three-fourths of the nearly $2 billion – is available to providers.</a:t>
            </a:r>
          </a:p>
          <a:p>
            <a:r>
              <a:rPr lang="en-US" dirty="0"/>
              <a:t>The transaction representing the greatest opportunity for dental health plan savings is claim payment ($133 million).</a:t>
            </a:r>
          </a:p>
        </p:txBody>
      </p:sp>
      <p:sp>
        <p:nvSpPr>
          <p:cNvPr id="3" name="Title 2"/>
          <p:cNvSpPr>
            <a:spLocks noGrp="1"/>
          </p:cNvSpPr>
          <p:nvPr>
            <p:ph type="title"/>
          </p:nvPr>
        </p:nvSpPr>
        <p:spPr/>
        <p:txBody>
          <a:bodyPr/>
          <a:lstStyle/>
          <a:p>
            <a:r>
              <a:rPr lang="en-US" sz="2000" dirty="0">
                <a:ea typeface="Calibri" panose="020F0502020204030204" pitchFamily="34" charset="0"/>
              </a:rPr>
              <a:t>Full adoption of electronic processes for the transactions studied could save the dental industry nearly $2 billion in direct cost each year. </a:t>
            </a:r>
            <a:endParaRPr lang="en-US" sz="2000" dirty="0"/>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31</a:t>
            </a:fld>
            <a:endParaRPr lang="en-US" dirty="0">
              <a:solidFill>
                <a:prstClr val="white">
                  <a:lumMod val="50000"/>
                </a:prstClr>
              </a:solidFill>
            </a:endParaRPr>
          </a:p>
        </p:txBody>
      </p:sp>
      <p:graphicFrame>
        <p:nvGraphicFramePr>
          <p:cNvPr id="7" name="Table 6">
            <a:extLst>
              <a:ext uri="{FF2B5EF4-FFF2-40B4-BE49-F238E27FC236}">
                <a16:creationId xmlns:a16="http://schemas.microsoft.com/office/drawing/2014/main" id="{379AFFBF-1FAC-43A4-9F5F-F36E2F88EB39}"/>
              </a:ext>
            </a:extLst>
          </p:cNvPr>
          <p:cNvGraphicFramePr>
            <a:graphicFrameLocks noGrp="1"/>
          </p:cNvGraphicFramePr>
          <p:nvPr>
            <p:extLst>
              <p:ext uri="{D42A27DB-BD31-4B8C-83A1-F6EECF244321}">
                <p14:modId xmlns:p14="http://schemas.microsoft.com/office/powerpoint/2010/main" val="1574650406"/>
              </p:ext>
            </p:extLst>
          </p:nvPr>
        </p:nvGraphicFramePr>
        <p:xfrm>
          <a:off x="2032000" y="3155952"/>
          <a:ext cx="8128000" cy="2940050"/>
        </p:xfrm>
        <a:graphic>
          <a:graphicData uri="http://schemas.openxmlformats.org/drawingml/2006/table">
            <a:tbl>
              <a:tblPr firstRow="1" bandRow="1">
                <a:tableStyleId>{69012ECD-51FC-41F1-AA8D-1B2483CD663E}</a:tableStyleId>
              </a:tblPr>
              <a:tblGrid>
                <a:gridCol w="2032000">
                  <a:extLst>
                    <a:ext uri="{9D8B030D-6E8A-4147-A177-3AD203B41FA5}">
                      <a16:colId xmlns:a16="http://schemas.microsoft.com/office/drawing/2014/main" val="3296827934"/>
                    </a:ext>
                  </a:extLst>
                </a:gridCol>
                <a:gridCol w="2032000">
                  <a:extLst>
                    <a:ext uri="{9D8B030D-6E8A-4147-A177-3AD203B41FA5}">
                      <a16:colId xmlns:a16="http://schemas.microsoft.com/office/drawing/2014/main" val="1382351219"/>
                    </a:ext>
                  </a:extLst>
                </a:gridCol>
                <a:gridCol w="2032000">
                  <a:extLst>
                    <a:ext uri="{9D8B030D-6E8A-4147-A177-3AD203B41FA5}">
                      <a16:colId xmlns:a16="http://schemas.microsoft.com/office/drawing/2014/main" val="1923964153"/>
                    </a:ext>
                  </a:extLst>
                </a:gridCol>
                <a:gridCol w="2032000">
                  <a:extLst>
                    <a:ext uri="{9D8B030D-6E8A-4147-A177-3AD203B41FA5}">
                      <a16:colId xmlns:a16="http://schemas.microsoft.com/office/drawing/2014/main" val="2236633518"/>
                    </a:ext>
                  </a:extLst>
                </a:gridCol>
              </a:tblGrid>
              <a:tr h="370840">
                <a:tc>
                  <a:txBody>
                    <a:bodyPr/>
                    <a:lstStyle/>
                    <a:p>
                      <a:pPr algn="l" fontAlgn="ctr"/>
                      <a:r>
                        <a:rPr lang="en-US" sz="1400" b="1" i="0" u="none" strike="noStrike" dirty="0">
                          <a:solidFill>
                            <a:schemeClr val="bg1"/>
                          </a:solidFill>
                          <a:effectLst/>
                          <a:latin typeface="Arial" panose="020B0604020202020204" pitchFamily="34" charset="0"/>
                        </a:rPr>
                        <a:t>Method</a:t>
                      </a:r>
                    </a:p>
                  </a:txBody>
                  <a:tcPr marL="9525" marR="9525" marT="9525" marB="0" anchor="ctr"/>
                </a:tc>
                <a:tc>
                  <a:txBody>
                    <a:bodyPr/>
                    <a:lstStyle/>
                    <a:p>
                      <a:pPr algn="ctr" fontAlgn="ctr"/>
                      <a:r>
                        <a:rPr lang="en-US" sz="1400" b="1" i="0" u="none" strike="noStrike" dirty="0">
                          <a:solidFill>
                            <a:schemeClr val="bg1"/>
                          </a:solidFill>
                          <a:effectLst/>
                          <a:latin typeface="Arial" panose="020B0604020202020204" pitchFamily="34" charset="0"/>
                        </a:rPr>
                        <a:t>Dental Plan National Savings Opportunity</a:t>
                      </a:r>
                    </a:p>
                    <a:p>
                      <a:pPr algn="ctr" fontAlgn="ctr"/>
                      <a:r>
                        <a:rPr lang="en-US" sz="1400" b="1" i="0" u="none" strike="noStrike" dirty="0">
                          <a:solidFill>
                            <a:schemeClr val="bg1"/>
                          </a:solidFill>
                          <a:effectLst/>
                          <a:latin typeface="Arial" panose="020B0604020202020204" pitchFamily="34" charset="0"/>
                        </a:rPr>
                        <a:t>(in millions)</a:t>
                      </a:r>
                    </a:p>
                  </a:txBody>
                  <a:tcPr marL="9525" marR="9525" marT="9525" marB="0" anchor="ctr"/>
                </a:tc>
                <a:tc>
                  <a:txBody>
                    <a:bodyPr/>
                    <a:lstStyle/>
                    <a:p>
                      <a:pPr algn="ctr" fontAlgn="ctr"/>
                      <a:r>
                        <a:rPr lang="en-US" sz="1400" b="1" i="0" u="none" strike="noStrike" dirty="0">
                          <a:solidFill>
                            <a:schemeClr val="bg1"/>
                          </a:solidFill>
                          <a:effectLst/>
                          <a:latin typeface="Arial" panose="020B0604020202020204" pitchFamily="34" charset="0"/>
                        </a:rPr>
                        <a:t>Provider National Savings Opportunity</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rPr>
                        <a:t>(in millions)</a:t>
                      </a:r>
                    </a:p>
                  </a:txBody>
                  <a:tcPr marL="9525" marR="9525" marT="9525" marB="0" anchor="ctr"/>
                </a:tc>
                <a:tc>
                  <a:txBody>
                    <a:bodyPr/>
                    <a:lstStyle/>
                    <a:p>
                      <a:pPr algn="ctr" fontAlgn="ctr"/>
                      <a:r>
                        <a:rPr lang="en-US" sz="1400" b="1" i="0" u="none" strike="noStrike" dirty="0">
                          <a:solidFill>
                            <a:schemeClr val="bg1"/>
                          </a:solidFill>
                          <a:effectLst/>
                          <a:latin typeface="Arial" panose="020B0604020202020204" pitchFamily="34" charset="0"/>
                        </a:rPr>
                        <a:t>Industry National Savings Opportunity</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rPr>
                        <a:t>(in millions)</a:t>
                      </a:r>
                    </a:p>
                  </a:txBody>
                  <a:tcPr marL="9525" marR="9525" marT="9525" marB="0" anchor="ctr"/>
                </a:tc>
                <a:extLst>
                  <a:ext uri="{0D108BD9-81ED-4DB2-BD59-A6C34878D82A}">
                    <a16:rowId xmlns:a16="http://schemas.microsoft.com/office/drawing/2014/main" val="4030610596"/>
                  </a:ext>
                </a:extLst>
              </a:tr>
              <a:tr h="370840">
                <a:tc>
                  <a:txBody>
                    <a:bodyPr/>
                    <a:lstStyle/>
                    <a:p>
                      <a:pPr algn="l" fontAlgn="ctr"/>
                      <a:r>
                        <a:rPr lang="en-US" sz="1400" b="0" i="0" u="none" strike="noStrike" dirty="0">
                          <a:solidFill>
                            <a:srgbClr val="000000"/>
                          </a:solidFill>
                          <a:effectLst/>
                          <a:latin typeface="Arial" panose="020B0604020202020204" pitchFamily="34" charset="0"/>
                        </a:rPr>
                        <a:t>Claim Submission</a:t>
                      </a:r>
                    </a:p>
                  </a:txBody>
                  <a:tcPr marL="9525" marR="9525" marT="9525" marB="0" anchor="ctr"/>
                </a:tc>
                <a:tc>
                  <a:txBody>
                    <a:bodyPr/>
                    <a:lstStyle/>
                    <a:p>
                      <a:pPr algn="r" fontAlgn="ctr"/>
                      <a:r>
                        <a:rPr lang="en-US" sz="1400" b="0" i="0" u="none" strike="noStrike" dirty="0">
                          <a:solidFill>
                            <a:srgbClr val="000000"/>
                          </a:solidFill>
                          <a:effectLst/>
                          <a:latin typeface="Arial" panose="020B0604020202020204" pitchFamily="34" charset="0"/>
                        </a:rPr>
                        <a:t>$50 </a:t>
                      </a:r>
                    </a:p>
                  </a:txBody>
                  <a:tcPr marL="9525" marR="9525" marT="9525" marB="0" anchor="ctr"/>
                </a:tc>
                <a:tc>
                  <a:txBody>
                    <a:bodyPr/>
                    <a:lstStyle/>
                    <a:p>
                      <a:pPr algn="r" fontAlgn="ctr"/>
                      <a:r>
                        <a:rPr lang="en-US" sz="1400" b="0" i="0" u="none" strike="noStrike">
                          <a:solidFill>
                            <a:srgbClr val="000000"/>
                          </a:solidFill>
                          <a:effectLst/>
                          <a:latin typeface="Arial" panose="020B0604020202020204" pitchFamily="34" charset="0"/>
                        </a:rPr>
                        <a:t>$176 </a:t>
                      </a:r>
                    </a:p>
                  </a:txBody>
                  <a:tcPr marL="9525" marR="9525" marT="9525" marB="0" anchor="ctr"/>
                </a:tc>
                <a:tc>
                  <a:txBody>
                    <a:bodyPr/>
                    <a:lstStyle/>
                    <a:p>
                      <a:pPr algn="r" fontAlgn="ctr"/>
                      <a:r>
                        <a:rPr lang="en-US" sz="1400" b="0" i="0" u="none" strike="noStrike">
                          <a:solidFill>
                            <a:srgbClr val="000000"/>
                          </a:solidFill>
                          <a:effectLst/>
                          <a:latin typeface="Arial" panose="020B0604020202020204" pitchFamily="34" charset="0"/>
                        </a:rPr>
                        <a:t>$226 </a:t>
                      </a:r>
                    </a:p>
                  </a:txBody>
                  <a:tcPr marL="9525" marR="9525" marT="9525" marB="0" anchor="ctr"/>
                </a:tc>
                <a:extLst>
                  <a:ext uri="{0D108BD9-81ED-4DB2-BD59-A6C34878D82A}">
                    <a16:rowId xmlns:a16="http://schemas.microsoft.com/office/drawing/2014/main" val="2825797997"/>
                  </a:ext>
                </a:extLst>
              </a:tr>
              <a:tr h="370840">
                <a:tc>
                  <a:txBody>
                    <a:bodyPr/>
                    <a:lstStyle/>
                    <a:p>
                      <a:pPr algn="l" fontAlgn="ctr"/>
                      <a:r>
                        <a:rPr lang="en-US" sz="1400" b="0" i="0" u="none" strike="noStrike" dirty="0">
                          <a:solidFill>
                            <a:srgbClr val="000000"/>
                          </a:solidFill>
                          <a:effectLst/>
                          <a:latin typeface="Arial" panose="020B0604020202020204" pitchFamily="34" charset="0"/>
                        </a:rPr>
                        <a:t>Eligibility &amp; Benefit Verification</a:t>
                      </a:r>
                    </a:p>
                  </a:txBody>
                  <a:tcPr marL="9525" marR="9525" marT="9525" marB="0" anchor="ctr"/>
                </a:tc>
                <a:tc>
                  <a:txBody>
                    <a:bodyPr/>
                    <a:lstStyle/>
                    <a:p>
                      <a:pPr algn="r" fontAlgn="ctr"/>
                      <a:r>
                        <a:rPr lang="en-US" sz="1400" b="0" i="0" u="none" strike="noStrike" dirty="0">
                          <a:solidFill>
                            <a:srgbClr val="000000"/>
                          </a:solidFill>
                          <a:effectLst/>
                          <a:latin typeface="Arial" panose="020B0604020202020204" pitchFamily="34" charset="0"/>
                        </a:rPr>
                        <a:t>$106 </a:t>
                      </a:r>
                    </a:p>
                  </a:txBody>
                  <a:tcPr marL="9525" marR="9525" marT="9525" marB="0" anchor="ctr"/>
                </a:tc>
                <a:tc>
                  <a:txBody>
                    <a:bodyPr/>
                    <a:lstStyle/>
                    <a:p>
                      <a:pPr algn="r" fontAlgn="ctr"/>
                      <a:r>
                        <a:rPr lang="en-US" sz="1400" b="0" i="0" u="none" strike="noStrike">
                          <a:solidFill>
                            <a:srgbClr val="000000"/>
                          </a:solidFill>
                          <a:effectLst/>
                          <a:latin typeface="Arial" panose="020B0604020202020204" pitchFamily="34" charset="0"/>
                        </a:rPr>
                        <a:t>$268 </a:t>
                      </a:r>
                    </a:p>
                  </a:txBody>
                  <a:tcPr marL="9525" marR="9525" marT="9525" marB="0" anchor="ctr"/>
                </a:tc>
                <a:tc>
                  <a:txBody>
                    <a:bodyPr/>
                    <a:lstStyle/>
                    <a:p>
                      <a:pPr algn="r" fontAlgn="ctr"/>
                      <a:r>
                        <a:rPr lang="en-US" sz="1400" b="0" i="0" u="none" strike="noStrike">
                          <a:solidFill>
                            <a:srgbClr val="000000"/>
                          </a:solidFill>
                          <a:effectLst/>
                          <a:latin typeface="Arial" panose="020B0604020202020204" pitchFamily="34" charset="0"/>
                        </a:rPr>
                        <a:t>$374 </a:t>
                      </a:r>
                    </a:p>
                  </a:txBody>
                  <a:tcPr marL="9525" marR="9525" marT="9525" marB="0" anchor="ctr"/>
                </a:tc>
                <a:extLst>
                  <a:ext uri="{0D108BD9-81ED-4DB2-BD59-A6C34878D82A}">
                    <a16:rowId xmlns:a16="http://schemas.microsoft.com/office/drawing/2014/main" val="2647862168"/>
                  </a:ext>
                </a:extLst>
              </a:tr>
              <a:tr h="370840">
                <a:tc>
                  <a:txBody>
                    <a:bodyPr/>
                    <a:lstStyle/>
                    <a:p>
                      <a:pPr algn="l" fontAlgn="ctr"/>
                      <a:r>
                        <a:rPr lang="en-US" sz="1400" b="0" i="0" u="none" strike="noStrike">
                          <a:solidFill>
                            <a:srgbClr val="000000"/>
                          </a:solidFill>
                          <a:effectLst/>
                          <a:latin typeface="Arial" panose="020B0604020202020204" pitchFamily="34" charset="0"/>
                        </a:rPr>
                        <a:t>Claim Status Inquiry</a:t>
                      </a:r>
                    </a:p>
                  </a:txBody>
                  <a:tcPr marL="9525" marR="9525" marT="9525" marB="0" anchor="ctr"/>
                </a:tc>
                <a:tc>
                  <a:txBody>
                    <a:bodyPr/>
                    <a:lstStyle/>
                    <a:p>
                      <a:pPr algn="r" fontAlgn="ctr"/>
                      <a:r>
                        <a:rPr lang="en-US" sz="1400" b="0" i="0" u="none" strike="noStrike" dirty="0">
                          <a:solidFill>
                            <a:srgbClr val="000000"/>
                          </a:solidFill>
                          <a:effectLst/>
                          <a:latin typeface="Arial" panose="020B0604020202020204" pitchFamily="34" charset="0"/>
                        </a:rPr>
                        <a:t>$32 </a:t>
                      </a:r>
                    </a:p>
                  </a:txBody>
                  <a:tcPr marL="9525" marR="9525" marT="9525" marB="0" anchor="ctr"/>
                </a:tc>
                <a:tc>
                  <a:txBody>
                    <a:bodyPr/>
                    <a:lstStyle/>
                    <a:p>
                      <a:pPr algn="r" fontAlgn="ctr"/>
                      <a:r>
                        <a:rPr lang="en-US" sz="1400" b="0" i="0" u="none" strike="noStrike" dirty="0">
                          <a:solidFill>
                            <a:srgbClr val="000000"/>
                          </a:solidFill>
                          <a:effectLst/>
                          <a:latin typeface="Arial" panose="020B0604020202020204" pitchFamily="34" charset="0"/>
                        </a:rPr>
                        <a:t>$150 </a:t>
                      </a:r>
                    </a:p>
                  </a:txBody>
                  <a:tcPr marL="9525" marR="9525" marT="9525" marB="0" anchor="ctr"/>
                </a:tc>
                <a:tc>
                  <a:txBody>
                    <a:bodyPr/>
                    <a:lstStyle/>
                    <a:p>
                      <a:pPr algn="r" fontAlgn="ctr"/>
                      <a:r>
                        <a:rPr lang="en-US" sz="1400" b="0" i="0" u="none" strike="noStrike">
                          <a:solidFill>
                            <a:srgbClr val="000000"/>
                          </a:solidFill>
                          <a:effectLst/>
                          <a:latin typeface="Arial" panose="020B0604020202020204" pitchFamily="34" charset="0"/>
                        </a:rPr>
                        <a:t>$182 </a:t>
                      </a:r>
                    </a:p>
                  </a:txBody>
                  <a:tcPr marL="9525" marR="9525" marT="9525" marB="0" anchor="ctr"/>
                </a:tc>
                <a:extLst>
                  <a:ext uri="{0D108BD9-81ED-4DB2-BD59-A6C34878D82A}">
                    <a16:rowId xmlns:a16="http://schemas.microsoft.com/office/drawing/2014/main" val="3026211192"/>
                  </a:ext>
                </a:extLst>
              </a:tr>
              <a:tr h="370840">
                <a:tc>
                  <a:txBody>
                    <a:bodyPr/>
                    <a:lstStyle/>
                    <a:p>
                      <a:pPr algn="l" fontAlgn="ctr"/>
                      <a:r>
                        <a:rPr lang="en-US" sz="1400" b="0" i="0" u="none" strike="noStrike">
                          <a:solidFill>
                            <a:srgbClr val="000000"/>
                          </a:solidFill>
                          <a:effectLst/>
                          <a:latin typeface="Arial" panose="020B0604020202020204" pitchFamily="34" charset="0"/>
                        </a:rPr>
                        <a:t>Claim Payment</a:t>
                      </a:r>
                    </a:p>
                  </a:txBody>
                  <a:tcPr marL="9525" marR="9525" marT="9525" marB="0" anchor="ctr"/>
                </a:tc>
                <a:tc>
                  <a:txBody>
                    <a:bodyPr/>
                    <a:lstStyle/>
                    <a:p>
                      <a:pPr algn="r" fontAlgn="ctr"/>
                      <a:r>
                        <a:rPr lang="en-US" sz="1400" b="0" i="0" u="none" strike="noStrike">
                          <a:solidFill>
                            <a:srgbClr val="000000"/>
                          </a:solidFill>
                          <a:effectLst/>
                          <a:latin typeface="Arial" panose="020B0604020202020204" pitchFamily="34" charset="0"/>
                        </a:rPr>
                        <a:t>$133 </a:t>
                      </a:r>
                    </a:p>
                  </a:txBody>
                  <a:tcPr marL="9525" marR="9525" marT="9525" marB="0" anchor="ctr"/>
                </a:tc>
                <a:tc>
                  <a:txBody>
                    <a:bodyPr/>
                    <a:lstStyle/>
                    <a:p>
                      <a:pPr algn="r" fontAlgn="ctr"/>
                      <a:r>
                        <a:rPr lang="en-US" sz="1400" b="0" i="0" u="none" strike="noStrike" dirty="0">
                          <a:solidFill>
                            <a:srgbClr val="000000"/>
                          </a:solidFill>
                          <a:effectLst/>
                          <a:latin typeface="Arial" panose="020B0604020202020204" pitchFamily="34" charset="0"/>
                        </a:rPr>
                        <a:t>$111 </a:t>
                      </a:r>
                    </a:p>
                  </a:txBody>
                  <a:tcPr marL="9525" marR="9525" marT="9525" marB="0" anchor="ctr"/>
                </a:tc>
                <a:tc>
                  <a:txBody>
                    <a:bodyPr/>
                    <a:lstStyle/>
                    <a:p>
                      <a:pPr algn="r" fontAlgn="ctr"/>
                      <a:r>
                        <a:rPr lang="en-US" sz="1400" b="0" i="0" u="none" strike="noStrike">
                          <a:solidFill>
                            <a:srgbClr val="000000"/>
                          </a:solidFill>
                          <a:effectLst/>
                          <a:latin typeface="Arial" panose="020B0604020202020204" pitchFamily="34" charset="0"/>
                        </a:rPr>
                        <a:t>$244 </a:t>
                      </a:r>
                    </a:p>
                  </a:txBody>
                  <a:tcPr marL="9525" marR="9525" marT="9525" marB="0" anchor="ctr"/>
                </a:tc>
                <a:extLst>
                  <a:ext uri="{0D108BD9-81ED-4DB2-BD59-A6C34878D82A}">
                    <a16:rowId xmlns:a16="http://schemas.microsoft.com/office/drawing/2014/main" val="213671190"/>
                  </a:ext>
                </a:extLst>
              </a:tr>
              <a:tr h="370840">
                <a:tc>
                  <a:txBody>
                    <a:bodyPr/>
                    <a:lstStyle/>
                    <a:p>
                      <a:pPr algn="l" fontAlgn="ctr"/>
                      <a:r>
                        <a:rPr lang="en-US" sz="1400" b="0" i="0" u="none" strike="noStrike">
                          <a:solidFill>
                            <a:srgbClr val="000000"/>
                          </a:solidFill>
                          <a:effectLst/>
                          <a:latin typeface="Arial" panose="020B0604020202020204" pitchFamily="34" charset="0"/>
                        </a:rPr>
                        <a:t>Remittance Advice</a:t>
                      </a:r>
                    </a:p>
                  </a:txBody>
                  <a:tcPr marL="9525" marR="9525" marT="9525" marB="0" anchor="ctr"/>
                </a:tc>
                <a:tc>
                  <a:txBody>
                    <a:bodyPr/>
                    <a:lstStyle/>
                    <a:p>
                      <a:pPr algn="r" fontAlgn="ctr"/>
                      <a:r>
                        <a:rPr lang="en-US" sz="1400" b="0" i="0" u="none" strike="noStrike">
                          <a:solidFill>
                            <a:srgbClr val="000000"/>
                          </a:solidFill>
                          <a:effectLst/>
                          <a:latin typeface="Arial" panose="020B0604020202020204" pitchFamily="34" charset="0"/>
                          <a:ea typeface="Times New Roman" panose="02020603050405020304" pitchFamily="18" charset="0"/>
                        </a:rPr>
                        <a:t>$105 </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400" b="0" i="0" u="none" strike="noStrike" dirty="0">
                          <a:solidFill>
                            <a:srgbClr val="000000"/>
                          </a:solidFill>
                          <a:effectLst/>
                          <a:latin typeface="Arial" panose="020B0604020202020204" pitchFamily="34" charset="0"/>
                        </a:rPr>
                        <a:t>$868 </a:t>
                      </a:r>
                    </a:p>
                  </a:txBody>
                  <a:tcPr marL="9525" marR="9525" marT="9525" marB="0" anchor="ctr"/>
                </a:tc>
                <a:tc>
                  <a:txBody>
                    <a:bodyPr/>
                    <a:lstStyle/>
                    <a:p>
                      <a:pPr algn="r" fontAlgn="ctr"/>
                      <a:r>
                        <a:rPr lang="en-US" sz="1400" b="0" i="0" u="none" strike="noStrike" dirty="0">
                          <a:solidFill>
                            <a:srgbClr val="000000"/>
                          </a:solidFill>
                          <a:effectLst/>
                          <a:latin typeface="Arial" panose="020B0604020202020204" pitchFamily="34" charset="0"/>
                        </a:rPr>
                        <a:t>$973 </a:t>
                      </a:r>
                    </a:p>
                  </a:txBody>
                  <a:tcPr marL="9525" marR="9525" marT="9525" marB="0" anchor="ctr"/>
                </a:tc>
                <a:extLst>
                  <a:ext uri="{0D108BD9-81ED-4DB2-BD59-A6C34878D82A}">
                    <a16:rowId xmlns:a16="http://schemas.microsoft.com/office/drawing/2014/main" val="2334332902"/>
                  </a:ext>
                </a:extLst>
              </a:tr>
              <a:tr h="370840">
                <a:tc>
                  <a:txBody>
                    <a:bodyPr/>
                    <a:lstStyle/>
                    <a:p>
                      <a:pPr algn="l" fontAlgn="ctr"/>
                      <a:r>
                        <a:rPr lang="en-US" sz="1400" b="1" i="0" u="none" strike="noStrike" dirty="0">
                          <a:solidFill>
                            <a:srgbClr val="000000"/>
                          </a:solidFill>
                          <a:effectLst/>
                          <a:latin typeface="Arial" panose="020B0604020202020204" pitchFamily="34" charset="0"/>
                        </a:rPr>
                        <a:t>Total</a:t>
                      </a:r>
                    </a:p>
                  </a:txBody>
                  <a:tcPr marL="9525" marR="9525" marT="9525" marB="0" anchor="ctr">
                    <a:solidFill>
                      <a:schemeClr val="bg2"/>
                    </a:solidFill>
                  </a:tcPr>
                </a:tc>
                <a:tc>
                  <a:txBody>
                    <a:bodyPr/>
                    <a:lstStyle/>
                    <a:p>
                      <a:pPr algn="r" fontAlgn="ctr"/>
                      <a:r>
                        <a:rPr lang="en-US" sz="1400" b="1" i="0" u="none" strike="noStrike" dirty="0">
                          <a:solidFill>
                            <a:srgbClr val="000000"/>
                          </a:solidFill>
                          <a:effectLst/>
                          <a:latin typeface="Arial" panose="020B0604020202020204" pitchFamily="34" charset="0"/>
                        </a:rPr>
                        <a:t>$426 </a:t>
                      </a:r>
                    </a:p>
                  </a:txBody>
                  <a:tcPr marL="9525" marR="9525" marT="9525" marB="0" anchor="ctr">
                    <a:solidFill>
                      <a:schemeClr val="bg2"/>
                    </a:solidFill>
                  </a:tcPr>
                </a:tc>
                <a:tc>
                  <a:txBody>
                    <a:bodyPr/>
                    <a:lstStyle/>
                    <a:p>
                      <a:pPr algn="r" fontAlgn="ctr"/>
                      <a:r>
                        <a:rPr lang="en-US" sz="1400" b="1" i="0" u="none" strike="noStrike" dirty="0">
                          <a:solidFill>
                            <a:srgbClr val="000000"/>
                          </a:solidFill>
                          <a:effectLst/>
                          <a:latin typeface="Arial" panose="020B0604020202020204" pitchFamily="34" charset="0"/>
                        </a:rPr>
                        <a:t>$1,573 </a:t>
                      </a:r>
                    </a:p>
                  </a:txBody>
                  <a:tcPr marL="9525" marR="9525" marT="9525" marB="0" anchor="ctr">
                    <a:solidFill>
                      <a:schemeClr val="bg2"/>
                    </a:solidFill>
                  </a:tcPr>
                </a:tc>
                <a:tc>
                  <a:txBody>
                    <a:bodyPr/>
                    <a:lstStyle/>
                    <a:p>
                      <a:pPr algn="r" fontAlgn="ctr"/>
                      <a:r>
                        <a:rPr lang="en-US" sz="1400" b="1" i="0" u="none" strike="noStrike" dirty="0">
                          <a:solidFill>
                            <a:srgbClr val="000000"/>
                          </a:solidFill>
                          <a:effectLst/>
                          <a:latin typeface="Arial" panose="020B0604020202020204" pitchFamily="34" charset="0"/>
                        </a:rPr>
                        <a:t>$1,999 </a:t>
                      </a:r>
                    </a:p>
                  </a:txBody>
                  <a:tcPr marL="9525" marR="9525" marT="9525" marB="0" anchor="ctr">
                    <a:solidFill>
                      <a:schemeClr val="bg2"/>
                    </a:solidFill>
                  </a:tcPr>
                </a:tc>
                <a:extLst>
                  <a:ext uri="{0D108BD9-81ED-4DB2-BD59-A6C34878D82A}">
                    <a16:rowId xmlns:a16="http://schemas.microsoft.com/office/drawing/2014/main" val="1733740629"/>
                  </a:ext>
                </a:extLst>
              </a:tr>
            </a:tbl>
          </a:graphicData>
        </a:graphic>
      </p:graphicFrame>
    </p:spTree>
    <p:extLst>
      <p:ext uri="{BB962C8B-B14F-4D97-AF65-F5344CB8AC3E}">
        <p14:creationId xmlns:p14="http://schemas.microsoft.com/office/powerpoint/2010/main" val="2861750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705" y="1267968"/>
            <a:ext cx="11515713" cy="4828033"/>
          </a:xfrm>
        </p:spPr>
        <p:txBody>
          <a:bodyPr/>
          <a:lstStyle/>
          <a:p>
            <a:r>
              <a:rPr lang="en-US" dirty="0"/>
              <a:t>Partnered with Milliman to complete an environmental scan of pricing models of PMS and provider clearinghouse vendors.   </a:t>
            </a:r>
          </a:p>
          <a:p>
            <a:pPr lvl="1">
              <a:spcBef>
                <a:spcPts val="600"/>
              </a:spcBef>
            </a:pPr>
            <a:r>
              <a:rPr lang="en-US" dirty="0"/>
              <a:t>The information was acquired through systematic review of available web resources and requests for pricing and quotes from 16 vendors. </a:t>
            </a:r>
          </a:p>
          <a:p>
            <a:pPr lvl="1">
              <a:spcBef>
                <a:spcPts val="600"/>
              </a:spcBef>
            </a:pPr>
            <a:r>
              <a:rPr lang="en-US" dirty="0"/>
              <a:t>A brief overview will be noted in the 2016 Index Report, and actual estimates of vendor costs will be integrated into overhead costs for providers in 2017.  </a:t>
            </a:r>
          </a:p>
          <a:p>
            <a:r>
              <a:rPr lang="en-US" dirty="0"/>
              <a:t>Describes the complex nature of vendor pricing models. </a:t>
            </a:r>
          </a:p>
          <a:p>
            <a:r>
              <a:rPr lang="en-US" dirty="0"/>
              <a:t>Surveys vendor support for electronic administrative transactions and finds gaps.</a:t>
            </a:r>
          </a:p>
          <a:p>
            <a:pPr lvl="1">
              <a:spcBef>
                <a:spcPts val="600"/>
              </a:spcBef>
            </a:pPr>
            <a:endParaRPr lang="en-US" dirty="0"/>
          </a:p>
        </p:txBody>
      </p:sp>
      <p:sp>
        <p:nvSpPr>
          <p:cNvPr id="3" name="Title 2"/>
          <p:cNvSpPr>
            <a:spLocks noGrp="1"/>
          </p:cNvSpPr>
          <p:nvPr>
            <p:ph type="title"/>
          </p:nvPr>
        </p:nvSpPr>
        <p:spPr/>
        <p:txBody>
          <a:bodyPr/>
          <a:lstStyle/>
          <a:p>
            <a:r>
              <a:rPr lang="en-US" dirty="0"/>
              <a:t>The 2017 Index features expanded research on practice management system and clearinghouse vendor costs.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32</a:t>
            </a:fld>
            <a:endParaRPr lang="en-US" dirty="0">
              <a:solidFill>
                <a:prstClr val="white">
                  <a:lumMod val="50000"/>
                </a:prstClr>
              </a:solidFill>
            </a:endParaRPr>
          </a:p>
        </p:txBody>
      </p:sp>
    </p:spTree>
    <p:extLst>
      <p:ext uri="{BB962C8B-B14F-4D97-AF65-F5344CB8AC3E}">
        <p14:creationId xmlns:p14="http://schemas.microsoft.com/office/powerpoint/2010/main" val="385705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Health plans and healthcare providers (practices and health systems) can participate in the 2018 Index by submitting data for calendar year 2017.</a:t>
            </a:r>
          </a:p>
          <a:p>
            <a:r>
              <a:rPr lang="en-US" dirty="0"/>
              <a:t>Vendors may also participate in the Index by:</a:t>
            </a:r>
          </a:p>
          <a:p>
            <a:pPr lvl="1">
              <a:spcBef>
                <a:spcPts val="600"/>
              </a:spcBef>
            </a:pPr>
            <a:r>
              <a:rPr lang="en-US" dirty="0"/>
              <a:t>Sharing the call for data submissions with healthcare providers in your network.</a:t>
            </a:r>
          </a:p>
          <a:p>
            <a:pPr lvl="1">
              <a:spcBef>
                <a:spcPts val="600"/>
              </a:spcBef>
            </a:pPr>
            <a:r>
              <a:rPr lang="en-US" dirty="0"/>
              <a:t>Completing the new 2018 vendor cost survey.</a:t>
            </a:r>
          </a:p>
          <a:p>
            <a:r>
              <a:rPr lang="en-US" dirty="0"/>
              <a:t>For more information:</a:t>
            </a:r>
          </a:p>
          <a:p>
            <a:pPr lvl="1">
              <a:spcBef>
                <a:spcPts val="600"/>
              </a:spcBef>
            </a:pPr>
            <a:r>
              <a:rPr lang="en-US" dirty="0"/>
              <a:t>Contact Reid Kiser (</a:t>
            </a:r>
            <a:r>
              <a:rPr lang="en-US" dirty="0">
                <a:hlinkClick r:id="rId3"/>
              </a:rPr>
              <a:t>explorations@caqh.org</a:t>
            </a:r>
            <a:r>
              <a:rPr lang="en-US" dirty="0"/>
              <a:t>).</a:t>
            </a:r>
          </a:p>
          <a:p>
            <a:pPr lvl="1">
              <a:spcBef>
                <a:spcPts val="600"/>
              </a:spcBef>
            </a:pPr>
            <a:r>
              <a:rPr lang="en-US" dirty="0"/>
              <a:t>Visit </a:t>
            </a:r>
            <a:r>
              <a:rPr lang="en-US" dirty="0">
                <a:hlinkClick r:id="rId4"/>
              </a:rPr>
              <a:t>www.caqhindex.org</a:t>
            </a:r>
            <a:r>
              <a:rPr lang="en-US" dirty="0"/>
              <a:t>.</a:t>
            </a:r>
          </a:p>
          <a:p>
            <a:r>
              <a:rPr lang="en-US" dirty="0"/>
              <a:t>All participants receive benchmark reports, which provide important information specific to your organization:</a:t>
            </a:r>
          </a:p>
          <a:p>
            <a:pPr lvl="1">
              <a:spcBef>
                <a:spcPts val="600"/>
              </a:spcBef>
            </a:pPr>
            <a:r>
              <a:rPr lang="en-US" dirty="0"/>
              <a:t>How your company compares to the industry at-large.</a:t>
            </a:r>
          </a:p>
          <a:p>
            <a:pPr lvl="1">
              <a:spcBef>
                <a:spcPts val="600"/>
              </a:spcBef>
            </a:pPr>
            <a:r>
              <a:rPr lang="en-US" dirty="0"/>
              <a:t>How much time and effort your staff spends on electronic and manual transactions.</a:t>
            </a:r>
          </a:p>
          <a:p>
            <a:pPr lvl="1">
              <a:spcBef>
                <a:spcPts val="600"/>
              </a:spcBef>
            </a:pPr>
            <a:r>
              <a:rPr lang="en-US" dirty="0"/>
              <a:t>Potential for efficiency gains by further transition to electronic transactions.</a:t>
            </a:r>
          </a:p>
        </p:txBody>
      </p:sp>
      <p:sp>
        <p:nvSpPr>
          <p:cNvPr id="2" name="Title 1"/>
          <p:cNvSpPr>
            <a:spLocks noGrp="1"/>
          </p:cNvSpPr>
          <p:nvPr>
            <p:ph type="title"/>
          </p:nvPr>
        </p:nvSpPr>
        <p:spPr/>
        <p:txBody>
          <a:bodyPr/>
          <a:lstStyle/>
          <a:p>
            <a:r>
              <a:rPr lang="en-US" dirty="0"/>
              <a:t>Participate in the 2018 CAQH Index</a:t>
            </a:r>
          </a:p>
        </p:txBody>
      </p:sp>
      <p:sp>
        <p:nvSpPr>
          <p:cNvPr id="4" name="Slide Number Placeholder 3"/>
          <p:cNvSpPr>
            <a:spLocks noGrp="1"/>
          </p:cNvSpPr>
          <p:nvPr>
            <p:ph type="sldNum" sz="quarter" idx="10"/>
          </p:nvPr>
        </p:nvSpPr>
        <p:spPr/>
        <p:txBody>
          <a:bodyPr/>
          <a:lstStyle/>
          <a:p>
            <a:pPr>
              <a:defRPr/>
            </a:pPr>
            <a:fld id="{A0F98AC1-5FA5-455E-9C83-DBA7194C5C7C}" type="slidenum">
              <a:rPr lang="en-US" smtClean="0"/>
              <a:pPr>
                <a:defRPr/>
              </a:pPr>
              <a:t>33</a:t>
            </a:fld>
            <a:endParaRPr lang="en-US" dirty="0"/>
          </a:p>
        </p:txBody>
      </p:sp>
    </p:spTree>
    <p:extLst>
      <p:ext uri="{BB962C8B-B14F-4D97-AF65-F5344CB8AC3E}">
        <p14:creationId xmlns:p14="http://schemas.microsoft.com/office/powerpoint/2010/main" val="2092662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p:txBody>
          <a:bodyPr anchor="ctr"/>
          <a:lstStyle/>
          <a:p>
            <a:pPr marL="0" indent="0" algn="ctr">
              <a:buNone/>
            </a:pPr>
            <a:r>
              <a:rPr lang="en-US" sz="3200" dirty="0"/>
              <a:t>Questions?</a:t>
            </a:r>
          </a:p>
          <a:p>
            <a:pPr marL="0" indent="0" algn="ctr">
              <a:buNone/>
            </a:pPr>
            <a:endParaRPr lang="en-US" sz="3200" dirty="0"/>
          </a:p>
        </p:txBody>
      </p:sp>
      <p:sp>
        <p:nvSpPr>
          <p:cNvPr id="4" name="Slide Number Placeholder 3"/>
          <p:cNvSpPr>
            <a:spLocks noGrp="1"/>
          </p:cNvSpPr>
          <p:nvPr>
            <p:ph type="sldNum" sz="quarter" idx="10"/>
          </p:nvPr>
        </p:nvSpPr>
        <p:spPr/>
        <p:txBody>
          <a:bodyPr/>
          <a:lstStyle/>
          <a:p>
            <a:pPr>
              <a:defRPr/>
            </a:pPr>
            <a:fld id="{A0F98AC1-5FA5-455E-9C83-DBA7194C5C7C}" type="slidenum">
              <a:rPr lang="en-US" smtClean="0"/>
              <a:pPr>
                <a:defRPr/>
              </a:pPr>
              <a:t>34</a:t>
            </a:fld>
            <a:endParaRPr lang="en-US" dirty="0"/>
          </a:p>
        </p:txBody>
      </p:sp>
    </p:spTree>
    <p:extLst>
      <p:ext uri="{BB962C8B-B14F-4D97-AF65-F5344CB8AC3E}">
        <p14:creationId xmlns:p14="http://schemas.microsoft.com/office/powerpoint/2010/main" val="405487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402151" y="1323135"/>
            <a:ext cx="3324549" cy="2333276"/>
          </a:xfrm>
        </p:spPr>
        <p:txBody>
          <a:bodyPr/>
          <a:lstStyle/>
          <a:p>
            <a:r>
              <a:rPr lang="en-US" dirty="0"/>
              <a:t>Value of    CAQH CORE Operating Rules to Dental Industry</a:t>
            </a:r>
            <a:br>
              <a:rPr lang="en-US" dirty="0"/>
            </a:br>
            <a:br>
              <a:rPr lang="en-US" dirty="0"/>
            </a:br>
            <a:r>
              <a:rPr lang="en-US" sz="2000" b="0" dirty="0"/>
              <a:t>May 1, 2018</a:t>
            </a:r>
          </a:p>
        </p:txBody>
      </p:sp>
      <p:sp>
        <p:nvSpPr>
          <p:cNvPr id="4" name="Text Placeholder 3"/>
          <p:cNvSpPr>
            <a:spLocks noGrp="1"/>
          </p:cNvSpPr>
          <p:nvPr>
            <p:ph type="body" sz="quarter" idx="12"/>
          </p:nvPr>
        </p:nvSpPr>
        <p:spPr>
          <a:xfrm>
            <a:off x="9081154" y="5593240"/>
            <a:ext cx="2854167" cy="490537"/>
          </a:xfrm>
        </p:spPr>
        <p:txBody>
          <a:bodyPr/>
          <a:lstStyle/>
          <a:p>
            <a:pPr algn="r"/>
            <a:r>
              <a:rPr lang="en-US" sz="2000" b="1" dirty="0"/>
              <a:t>Taha Anjarwalla</a:t>
            </a:r>
          </a:p>
          <a:p>
            <a:pPr algn="r"/>
            <a:r>
              <a:rPr lang="en-US" sz="2000" dirty="0"/>
              <a:t>CAQH CORE Manager</a:t>
            </a:r>
          </a:p>
        </p:txBody>
      </p:sp>
    </p:spTree>
    <p:extLst>
      <p:ext uri="{BB962C8B-B14F-4D97-AF65-F5344CB8AC3E}">
        <p14:creationId xmlns:p14="http://schemas.microsoft.com/office/powerpoint/2010/main" val="318353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36</a:t>
            </a:fld>
            <a:endParaRPr lang="en-US" sz="800" dirty="0">
              <a:solidFill>
                <a:srgbClr val="FFFFFF">
                  <a:lumMod val="50000"/>
                </a:srgbClr>
              </a:solidFill>
              <a:latin typeface="Arial"/>
              <a:cs typeface="Arial" panose="020B0604020202020204" pitchFamily="34" charset="0"/>
            </a:endParaRPr>
          </a:p>
        </p:txBody>
      </p:sp>
      <p:grpSp>
        <p:nvGrpSpPr>
          <p:cNvPr id="5" name="Group 4"/>
          <p:cNvGrpSpPr/>
          <p:nvPr/>
        </p:nvGrpSpPr>
        <p:grpSpPr>
          <a:xfrm>
            <a:off x="1" y="1115684"/>
            <a:ext cx="3196205" cy="5218004"/>
            <a:chOff x="1" y="1115684"/>
            <a:chExt cx="2582337" cy="4669895"/>
          </a:xfrm>
        </p:grpSpPr>
        <p:pic>
          <p:nvPicPr>
            <p:cNvPr id="12"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dirty="0">
                <a:solidFill>
                  <a:srgbClr val="000000"/>
                </a:solidFill>
              </a:endParaRPr>
            </a:p>
          </p:txBody>
        </p:sp>
      </p:grpSp>
      <p:sp>
        <p:nvSpPr>
          <p:cNvPr id="9" name="Rectangle 8"/>
          <p:cNvSpPr/>
          <p:nvPr/>
        </p:nvSpPr>
        <p:spPr>
          <a:xfrm>
            <a:off x="3196206" y="3446488"/>
            <a:ext cx="8417710" cy="584775"/>
          </a:xfrm>
          <a:prstGeom prst="rect">
            <a:avLst/>
          </a:prstGeom>
        </p:spPr>
        <p:txBody>
          <a:bodyPr wrap="square">
            <a:spAutoFit/>
          </a:bodyPr>
          <a:lstStyle/>
          <a:p>
            <a:pPr algn="r"/>
            <a:r>
              <a:rPr lang="en-US" sz="3200" b="1"/>
              <a:t>About CAQH CORE</a:t>
            </a:r>
            <a:endParaRPr lang="en-US" sz="3200" i="1" dirty="0">
              <a:solidFill>
                <a:schemeClr val="tx1">
                  <a:lumMod val="50000"/>
                </a:schemeClr>
              </a:solidFill>
            </a:endParaRPr>
          </a:p>
        </p:txBody>
      </p:sp>
    </p:spTree>
    <p:extLst>
      <p:ext uri="{BB962C8B-B14F-4D97-AF65-F5344CB8AC3E}">
        <p14:creationId xmlns:p14="http://schemas.microsoft.com/office/powerpoint/2010/main" val="2796444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39B59A46-C7FE-4BB2-9353-3AA280ECB398}"/>
              </a:ext>
            </a:extLst>
          </p:cNvPr>
          <p:cNvSpPr>
            <a:spLocks noGrp="1"/>
          </p:cNvSpPr>
          <p:nvPr>
            <p:ph type="title"/>
          </p:nvPr>
        </p:nvSpPr>
        <p:spPr>
          <a:xfrm>
            <a:off x="224370" y="234950"/>
            <a:ext cx="11766551" cy="569913"/>
          </a:xfrm>
        </p:spPr>
        <p:txBody>
          <a:bodyPr/>
          <a:lstStyle/>
          <a:p>
            <a:r>
              <a:rPr lang="en-US" b="1"/>
              <a:t>CAQH CORE Mission &amp; Vision </a:t>
            </a:r>
            <a:endParaRPr lang="en-US" sz="2000" b="1" i="1" cap="small"/>
          </a:p>
        </p:txBody>
      </p:sp>
      <p:sp>
        <p:nvSpPr>
          <p:cNvPr id="4" name="Slide Number Placeholder 3">
            <a:extLst>
              <a:ext uri="{FF2B5EF4-FFF2-40B4-BE49-F238E27FC236}">
                <a16:creationId xmlns:a16="http://schemas.microsoft.com/office/drawing/2014/main" id="{2A8AB3F7-5FED-44A2-B6FC-B6CFEC1196AE}"/>
              </a:ext>
            </a:extLst>
          </p:cNvPr>
          <p:cNvSpPr>
            <a:spLocks noGrp="1"/>
          </p:cNvSpPr>
          <p:nvPr>
            <p:ph type="sldNum" sz="quarter" idx="10"/>
          </p:nvPr>
        </p:nvSpPr>
        <p:spPr/>
        <p:txBody>
          <a:bodyPr/>
          <a:lstStyle/>
          <a:p>
            <a:pPr>
              <a:defRPr/>
            </a:pPr>
            <a:fld id="{E2D6B392-2311-4D85-A582-D1976F1A3194}" type="slidenum">
              <a:rPr lang="en-US" smtClean="0">
                <a:solidFill>
                  <a:srgbClr val="323E48">
                    <a:tint val="75000"/>
                  </a:srgbClr>
                </a:solidFill>
              </a:rPr>
              <a:pPr>
                <a:defRPr/>
              </a:pPr>
              <a:t>37</a:t>
            </a:fld>
            <a:endParaRPr lang="en-US" dirty="0">
              <a:solidFill>
                <a:srgbClr val="323E48">
                  <a:tint val="75000"/>
                </a:srgbClr>
              </a:solidFill>
            </a:endParaRPr>
          </a:p>
        </p:txBody>
      </p:sp>
      <p:sp>
        <p:nvSpPr>
          <p:cNvPr id="17" name="TextBox 16">
            <a:extLst>
              <a:ext uri="{FF2B5EF4-FFF2-40B4-BE49-F238E27FC236}">
                <a16:creationId xmlns:a16="http://schemas.microsoft.com/office/drawing/2014/main" id="{312EB013-BB2A-4D83-9FEF-433FB65C64DF}"/>
              </a:ext>
            </a:extLst>
          </p:cNvPr>
          <p:cNvSpPr txBox="1"/>
          <p:nvPr/>
        </p:nvSpPr>
        <p:spPr>
          <a:xfrm>
            <a:off x="707058" y="1820768"/>
            <a:ext cx="150351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3"/>
                </a:solidFill>
                <a:effectLst/>
                <a:uLnTx/>
                <a:uFillTx/>
                <a:ea typeface="+mn-ea"/>
                <a:cs typeface="Arial" charset="0"/>
              </a:rPr>
              <a:t>MISSION</a:t>
            </a:r>
          </a:p>
        </p:txBody>
      </p:sp>
      <p:sp>
        <p:nvSpPr>
          <p:cNvPr id="18" name="TextBox 17">
            <a:extLst>
              <a:ext uri="{FF2B5EF4-FFF2-40B4-BE49-F238E27FC236}">
                <a16:creationId xmlns:a16="http://schemas.microsoft.com/office/drawing/2014/main" id="{88D939F0-E1EB-4BF3-BD56-CC2AF6F4967D}"/>
              </a:ext>
            </a:extLst>
          </p:cNvPr>
          <p:cNvSpPr txBox="1"/>
          <p:nvPr/>
        </p:nvSpPr>
        <p:spPr>
          <a:xfrm>
            <a:off x="2161406" y="1829917"/>
            <a:ext cx="3569839" cy="1415772"/>
          </a:xfrm>
          <a:prstGeom prst="rect">
            <a:avLst/>
          </a:prstGeom>
          <a:noFill/>
        </p:spPr>
        <p:txBody>
          <a:bodyPr wrap="square" rtlCol="0" anchor="t">
            <a:spAutoFit/>
          </a:bodyPr>
          <a:lstStyle/>
          <a:p>
            <a:pPr>
              <a:defRPr/>
            </a:pPr>
            <a:r>
              <a:rPr kumimoji="0" lang="en-US" sz="1400" b="0" i="0" u="none" strike="noStrike" kern="0" cap="none" spc="0" normalizeH="0" baseline="0" noProof="0" dirty="0">
                <a:ln>
                  <a:noFill/>
                </a:ln>
                <a:effectLst/>
                <a:uLnTx/>
                <a:uFillTx/>
                <a:ea typeface="+mn-ea"/>
                <a:cs typeface="Arial" charset="0"/>
              </a:rPr>
              <a:t>Drive the creation and adoption of healthcare operating rules that </a:t>
            </a:r>
            <a:r>
              <a:rPr kumimoji="0" lang="en-US" sz="1400" b="1" i="0" u="none" strike="noStrike" kern="0" cap="none" spc="0" normalizeH="0" baseline="0" noProof="0" dirty="0">
                <a:ln>
                  <a:noFill/>
                </a:ln>
                <a:effectLst/>
                <a:uLnTx/>
                <a:uFillTx/>
                <a:ea typeface="+mn-ea"/>
                <a:cs typeface="Arial" charset="0"/>
              </a:rPr>
              <a:t>support standards</a:t>
            </a:r>
            <a:r>
              <a:rPr kumimoji="0" lang="en-US" sz="1400" b="0" i="0" u="none" strike="noStrike" kern="0" cap="none" spc="0" normalizeH="0" baseline="0" noProof="0" dirty="0">
                <a:ln>
                  <a:noFill/>
                </a:ln>
                <a:effectLst/>
                <a:uLnTx/>
                <a:uFillTx/>
                <a:ea typeface="+mn-ea"/>
                <a:cs typeface="Arial" charset="0"/>
              </a:rPr>
              <a:t>, </a:t>
            </a:r>
            <a:r>
              <a:rPr kumimoji="0" lang="en-US" sz="1400" b="1" i="0" u="none" strike="noStrike" kern="0" cap="none" spc="0" normalizeH="0" baseline="0" noProof="0" dirty="0">
                <a:ln>
                  <a:noFill/>
                </a:ln>
                <a:effectLst/>
                <a:uLnTx/>
                <a:uFillTx/>
                <a:ea typeface="+mn-ea"/>
                <a:cs typeface="Arial" charset="0"/>
              </a:rPr>
              <a:t>accelerate interoperability</a:t>
            </a:r>
            <a:r>
              <a:rPr kumimoji="0" lang="en-US" sz="1400" b="0" i="0" u="none" strike="noStrike" kern="0" cap="none" spc="0" normalizeH="0" baseline="0" noProof="0" dirty="0">
                <a:ln>
                  <a:noFill/>
                </a:ln>
                <a:effectLst/>
                <a:uLnTx/>
                <a:uFillTx/>
                <a:ea typeface="+mn-ea"/>
                <a:cs typeface="Arial" charset="0"/>
              </a:rPr>
              <a:t> and align administrative and clinical activities among providers, payers and consumers.</a:t>
            </a:r>
            <a:r>
              <a:rPr lang="en-GB" sz="1400" kern="0" dirty="0">
                <a:cs typeface="Arial" charset="0"/>
              </a:rPr>
              <a:t> </a:t>
            </a:r>
            <a:endParaRPr kumimoji="0" lang="en-US" sz="1400" b="0" i="0" u="none" strike="noStrike" kern="0" cap="none" spc="0" normalizeH="0" baseline="0" noProof="0" dirty="0">
              <a:ln>
                <a:noFill/>
              </a:ln>
              <a:effectLst/>
              <a:uLnTx/>
              <a:uFillTx/>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23E48"/>
              </a:solidFill>
              <a:effectLst/>
              <a:uLnTx/>
              <a:uFillTx/>
              <a:latin typeface="Arial"/>
              <a:ea typeface="+mn-ea"/>
              <a:cs typeface="Arial" charset="0"/>
            </a:endParaRPr>
          </a:p>
        </p:txBody>
      </p:sp>
      <p:sp>
        <p:nvSpPr>
          <p:cNvPr id="19" name="TextBox 18">
            <a:extLst>
              <a:ext uri="{FF2B5EF4-FFF2-40B4-BE49-F238E27FC236}">
                <a16:creationId xmlns:a16="http://schemas.microsoft.com/office/drawing/2014/main" id="{03B2A365-33ED-4438-94B6-836008857463}"/>
              </a:ext>
            </a:extLst>
          </p:cNvPr>
          <p:cNvSpPr txBox="1"/>
          <p:nvPr/>
        </p:nvSpPr>
        <p:spPr>
          <a:xfrm>
            <a:off x="657890" y="3584515"/>
            <a:ext cx="150351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3"/>
                </a:solidFill>
                <a:effectLst/>
                <a:uLnTx/>
                <a:uFillTx/>
                <a:ea typeface="+mn-ea"/>
                <a:cs typeface="Arial" charset="0"/>
              </a:rPr>
              <a:t>VISION</a:t>
            </a:r>
          </a:p>
        </p:txBody>
      </p:sp>
      <p:sp>
        <p:nvSpPr>
          <p:cNvPr id="20" name="TextBox 19">
            <a:extLst>
              <a:ext uri="{FF2B5EF4-FFF2-40B4-BE49-F238E27FC236}">
                <a16:creationId xmlns:a16="http://schemas.microsoft.com/office/drawing/2014/main" id="{615B83F4-C059-471A-B824-312AD20125C4}"/>
              </a:ext>
            </a:extLst>
          </p:cNvPr>
          <p:cNvSpPr txBox="1"/>
          <p:nvPr/>
        </p:nvSpPr>
        <p:spPr>
          <a:xfrm>
            <a:off x="2161405" y="3461494"/>
            <a:ext cx="3266335" cy="1200329"/>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23E48"/>
                </a:solidFill>
                <a:effectLst/>
                <a:uLnTx/>
                <a:uFillTx/>
                <a:latin typeface="+mn-lt"/>
                <a:ea typeface="+mn-ea"/>
                <a:cs typeface="Arial" panose="020B0604020202020204" pitchFamily="34" charset="0"/>
              </a:rPr>
              <a:t>An </a:t>
            </a:r>
            <a:r>
              <a:rPr kumimoji="0" lang="en-US" sz="1400" b="1" i="0" u="none" strike="noStrike" kern="1200" cap="none" spc="0" normalizeH="0" baseline="0" noProof="0">
                <a:ln>
                  <a:noFill/>
                </a:ln>
                <a:solidFill>
                  <a:srgbClr val="323E48"/>
                </a:solidFill>
                <a:effectLst/>
                <a:uLnTx/>
                <a:uFillTx/>
                <a:latin typeface="+mn-lt"/>
                <a:ea typeface="+mn-ea"/>
                <a:cs typeface="Arial" panose="020B0604020202020204" pitchFamily="34" charset="0"/>
              </a:rPr>
              <a:t>industry-wide facilitator</a:t>
            </a:r>
            <a:r>
              <a:rPr kumimoji="0" lang="en-US" sz="1400" b="0" i="0" u="none" strike="noStrike" kern="1200" cap="none" spc="0" normalizeH="0" baseline="0" noProof="0">
                <a:ln>
                  <a:noFill/>
                </a:ln>
                <a:solidFill>
                  <a:srgbClr val="323E48"/>
                </a:solidFill>
                <a:effectLst/>
                <a:uLnTx/>
                <a:uFillTx/>
                <a:latin typeface="+mn-lt"/>
                <a:ea typeface="+mn-ea"/>
                <a:cs typeface="Arial" panose="020B0604020202020204" pitchFamily="34" charset="0"/>
              </a:rPr>
              <a:t> of a trusted, simple and sustainable healthcare data exchange that evolves and aligns with market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323E48"/>
              </a:solidFill>
              <a:effectLst/>
              <a:uLnTx/>
              <a:uFillTx/>
              <a:latin typeface="Arial"/>
              <a:ea typeface="+mn-ea"/>
              <a:cs typeface="Arial" charset="0"/>
            </a:endParaRPr>
          </a:p>
        </p:txBody>
      </p:sp>
      <p:sp>
        <p:nvSpPr>
          <p:cNvPr id="21" name="TextBox 20">
            <a:extLst>
              <a:ext uri="{FF2B5EF4-FFF2-40B4-BE49-F238E27FC236}">
                <a16:creationId xmlns:a16="http://schemas.microsoft.com/office/drawing/2014/main" id="{A86D2AEA-FD10-454D-967F-F3C979C00674}"/>
              </a:ext>
            </a:extLst>
          </p:cNvPr>
          <p:cNvSpPr txBox="1"/>
          <p:nvPr/>
        </p:nvSpPr>
        <p:spPr>
          <a:xfrm>
            <a:off x="224370" y="4663512"/>
            <a:ext cx="1996708" cy="400110"/>
          </a:xfrm>
          <a:prstGeom prst="rect">
            <a:avLst/>
          </a:prstGeom>
          <a:noFill/>
        </p:spPr>
        <p:txBody>
          <a:bodyPr wrap="square" rtlCol="0">
            <a:spAutoFit/>
          </a:bodyPr>
          <a:lstStyle>
            <a:defPPr>
              <a:defRPr lang="en-US"/>
            </a:defPPr>
            <a:lvl1pPr algn="r">
              <a:defRPr>
                <a:solidFill>
                  <a:srgbClr val="6B8BB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accent3"/>
                </a:solidFill>
                <a:effectLst/>
                <a:uLnTx/>
                <a:uFillTx/>
                <a:ea typeface="+mn-ea"/>
                <a:cs typeface="Arial" charset="0"/>
              </a:rPr>
              <a:t>DESIGNATION</a:t>
            </a:r>
          </a:p>
        </p:txBody>
      </p:sp>
      <p:sp>
        <p:nvSpPr>
          <p:cNvPr id="22" name="TextBox 21">
            <a:extLst>
              <a:ext uri="{FF2B5EF4-FFF2-40B4-BE49-F238E27FC236}">
                <a16:creationId xmlns:a16="http://schemas.microsoft.com/office/drawing/2014/main" id="{8ACA973B-2F82-4EBC-8877-3AF0103D9444}"/>
              </a:ext>
            </a:extLst>
          </p:cNvPr>
          <p:cNvSpPr txBox="1"/>
          <p:nvPr/>
        </p:nvSpPr>
        <p:spPr>
          <a:xfrm>
            <a:off x="2161406" y="4661823"/>
            <a:ext cx="3370176" cy="738664"/>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323E48"/>
                </a:solidFill>
                <a:effectLst/>
                <a:uLnTx/>
                <a:uFillTx/>
                <a:latin typeface="+mn-lt"/>
                <a:ea typeface="+mn-ea"/>
                <a:cs typeface="Arial" panose="020B0604020202020204" pitchFamily="34" charset="0"/>
              </a:rPr>
              <a:t>Named by Secretary of HHS to be </a:t>
            </a:r>
            <a:r>
              <a:rPr kumimoji="0" lang="en-US" sz="1400" b="1" i="0" u="none" strike="noStrike" kern="1200" cap="none" spc="0" normalizeH="0" baseline="0" noProof="0">
                <a:ln>
                  <a:noFill/>
                </a:ln>
                <a:solidFill>
                  <a:srgbClr val="323E48"/>
                </a:solidFill>
                <a:effectLst/>
                <a:uLnTx/>
                <a:uFillTx/>
                <a:latin typeface="+mn-lt"/>
                <a:ea typeface="+mn-ea"/>
                <a:cs typeface="Arial" panose="020B0604020202020204" pitchFamily="34" charset="0"/>
              </a:rPr>
              <a:t>national author for operating rules </a:t>
            </a:r>
            <a:r>
              <a:rPr kumimoji="0" lang="en-US" sz="1400" i="0" u="none" strike="noStrike" kern="1200" cap="none" spc="0" normalizeH="0" baseline="0" noProof="0">
                <a:ln>
                  <a:noFill/>
                </a:ln>
                <a:solidFill>
                  <a:srgbClr val="323E48"/>
                </a:solidFill>
                <a:effectLst/>
                <a:uLnTx/>
                <a:uFillTx/>
                <a:latin typeface="+mn-lt"/>
                <a:ea typeface="+mn-ea"/>
                <a:cs typeface="Arial" panose="020B0604020202020204" pitchFamily="34" charset="0"/>
              </a:rPr>
              <a:t>to cover all HIPAA-mandated transactions.</a:t>
            </a:r>
          </a:p>
        </p:txBody>
      </p:sp>
      <p:pic>
        <p:nvPicPr>
          <p:cNvPr id="23" name="Picture 22">
            <a:extLst>
              <a:ext uri="{FF2B5EF4-FFF2-40B4-BE49-F238E27FC236}">
                <a16:creationId xmlns:a16="http://schemas.microsoft.com/office/drawing/2014/main" id="{C95DE2CB-F17D-4F17-AABB-362BBEB00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518" y="1677612"/>
            <a:ext cx="942726" cy="543266"/>
          </a:xfrm>
          <a:prstGeom prst="rect">
            <a:avLst/>
          </a:prstGeom>
        </p:spPr>
      </p:pic>
      <p:pic>
        <p:nvPicPr>
          <p:cNvPr id="24" name="Picture 23">
            <a:extLst>
              <a:ext uri="{FF2B5EF4-FFF2-40B4-BE49-F238E27FC236}">
                <a16:creationId xmlns:a16="http://schemas.microsoft.com/office/drawing/2014/main" id="{5CBA621B-7C34-4C1C-BF1B-B08E8BF0A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426" y="2314634"/>
            <a:ext cx="1673845" cy="367302"/>
          </a:xfrm>
          <a:prstGeom prst="rect">
            <a:avLst/>
          </a:prstGeom>
        </p:spPr>
      </p:pic>
      <p:pic>
        <p:nvPicPr>
          <p:cNvPr id="25" name="Picture 24">
            <a:extLst>
              <a:ext uri="{FF2B5EF4-FFF2-40B4-BE49-F238E27FC236}">
                <a16:creationId xmlns:a16="http://schemas.microsoft.com/office/drawing/2014/main" id="{3BDC9FF0-429D-4F2F-8B35-02099F1E1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6749" y="1447182"/>
            <a:ext cx="1206117" cy="704372"/>
          </a:xfrm>
          <a:prstGeom prst="rect">
            <a:avLst/>
          </a:prstGeom>
        </p:spPr>
      </p:pic>
      <p:pic>
        <p:nvPicPr>
          <p:cNvPr id="26" name="Picture 25">
            <a:extLst>
              <a:ext uri="{FF2B5EF4-FFF2-40B4-BE49-F238E27FC236}">
                <a16:creationId xmlns:a16="http://schemas.microsoft.com/office/drawing/2014/main" id="{68DB840C-1A92-439C-A14A-5E3F0435D6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12468" y="1613566"/>
            <a:ext cx="1697430" cy="499970"/>
          </a:xfrm>
          <a:prstGeom prst="rect">
            <a:avLst/>
          </a:prstGeom>
        </p:spPr>
      </p:pic>
      <p:pic>
        <p:nvPicPr>
          <p:cNvPr id="27" name="Picture 26">
            <a:extLst>
              <a:ext uri="{FF2B5EF4-FFF2-40B4-BE49-F238E27FC236}">
                <a16:creationId xmlns:a16="http://schemas.microsoft.com/office/drawing/2014/main" id="{1063B600-2399-456C-8755-297111D328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0887" y="3623596"/>
            <a:ext cx="1777375" cy="722058"/>
          </a:xfrm>
          <a:prstGeom prst="rect">
            <a:avLst/>
          </a:prstGeom>
        </p:spPr>
      </p:pic>
      <p:pic>
        <p:nvPicPr>
          <p:cNvPr id="28" name="Picture 27">
            <a:extLst>
              <a:ext uri="{FF2B5EF4-FFF2-40B4-BE49-F238E27FC236}">
                <a16:creationId xmlns:a16="http://schemas.microsoft.com/office/drawing/2014/main" id="{6DC9F11B-A9F3-42C6-BE41-08E2DC3D7B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1762" y="2316796"/>
            <a:ext cx="1467209" cy="448314"/>
          </a:xfrm>
          <a:prstGeom prst="rect">
            <a:avLst/>
          </a:prstGeom>
        </p:spPr>
      </p:pic>
      <p:pic>
        <p:nvPicPr>
          <p:cNvPr id="29" name="Picture 28">
            <a:extLst>
              <a:ext uri="{FF2B5EF4-FFF2-40B4-BE49-F238E27FC236}">
                <a16:creationId xmlns:a16="http://schemas.microsoft.com/office/drawing/2014/main" id="{370BCE9F-CB3B-4AA8-8B0C-6A7D1D7C63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8381" y="3877142"/>
            <a:ext cx="1764984" cy="423596"/>
          </a:xfrm>
          <a:prstGeom prst="rect">
            <a:avLst/>
          </a:prstGeom>
        </p:spPr>
      </p:pic>
      <p:pic>
        <p:nvPicPr>
          <p:cNvPr id="30" name="Picture 29">
            <a:extLst>
              <a:ext uri="{FF2B5EF4-FFF2-40B4-BE49-F238E27FC236}">
                <a16:creationId xmlns:a16="http://schemas.microsoft.com/office/drawing/2014/main" id="{7A411D27-BCF0-42EB-B5F3-3EA54D54C4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4289" y="2896152"/>
            <a:ext cx="1558153" cy="685587"/>
          </a:xfrm>
          <a:prstGeom prst="rect">
            <a:avLst/>
          </a:prstGeom>
        </p:spPr>
      </p:pic>
      <p:pic>
        <p:nvPicPr>
          <p:cNvPr id="31" name="Picture 30">
            <a:extLst>
              <a:ext uri="{FF2B5EF4-FFF2-40B4-BE49-F238E27FC236}">
                <a16:creationId xmlns:a16="http://schemas.microsoft.com/office/drawing/2014/main" id="{45C8F397-9197-4253-B561-80B5ED2E0C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6355" y="2304771"/>
            <a:ext cx="1516087" cy="341120"/>
          </a:xfrm>
          <a:prstGeom prst="rect">
            <a:avLst/>
          </a:prstGeom>
        </p:spPr>
      </p:pic>
      <p:pic>
        <p:nvPicPr>
          <p:cNvPr id="32" name="Picture 31">
            <a:extLst>
              <a:ext uri="{FF2B5EF4-FFF2-40B4-BE49-F238E27FC236}">
                <a16:creationId xmlns:a16="http://schemas.microsoft.com/office/drawing/2014/main" id="{79BD1B0C-54CB-4FA5-A1C5-F5FA63D253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80864" y="3148923"/>
            <a:ext cx="1129004" cy="308594"/>
          </a:xfrm>
          <a:prstGeom prst="rect">
            <a:avLst/>
          </a:prstGeom>
        </p:spPr>
      </p:pic>
      <p:pic>
        <p:nvPicPr>
          <p:cNvPr id="33" name="Picture 32">
            <a:extLst>
              <a:ext uri="{FF2B5EF4-FFF2-40B4-BE49-F238E27FC236}">
                <a16:creationId xmlns:a16="http://schemas.microsoft.com/office/drawing/2014/main" id="{0B7CEFD5-4B1A-44A4-8C6A-F7EEFC914B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72966" y="2846257"/>
            <a:ext cx="1422305" cy="705463"/>
          </a:xfrm>
          <a:prstGeom prst="rect">
            <a:avLst/>
          </a:prstGeom>
        </p:spPr>
      </p:pic>
      <p:pic>
        <p:nvPicPr>
          <p:cNvPr id="34" name="Picture 33">
            <a:extLst>
              <a:ext uri="{FF2B5EF4-FFF2-40B4-BE49-F238E27FC236}">
                <a16:creationId xmlns:a16="http://schemas.microsoft.com/office/drawing/2014/main" id="{FBD57402-E4DE-42C0-95FE-4D66B8DFC20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81312" y="4785586"/>
            <a:ext cx="913959" cy="332072"/>
          </a:xfrm>
          <a:prstGeom prst="rect">
            <a:avLst/>
          </a:prstGeom>
        </p:spPr>
      </p:pic>
      <p:pic>
        <p:nvPicPr>
          <p:cNvPr id="35" name="Picture 34">
            <a:extLst>
              <a:ext uri="{FF2B5EF4-FFF2-40B4-BE49-F238E27FC236}">
                <a16:creationId xmlns:a16="http://schemas.microsoft.com/office/drawing/2014/main" id="{03633958-4989-4319-9C0B-81329BA559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33090" y="5414875"/>
            <a:ext cx="646134" cy="560284"/>
          </a:xfrm>
          <a:prstGeom prst="rect">
            <a:avLst/>
          </a:prstGeom>
        </p:spPr>
      </p:pic>
      <p:pic>
        <p:nvPicPr>
          <p:cNvPr id="36" name="Picture 35">
            <a:extLst>
              <a:ext uri="{FF2B5EF4-FFF2-40B4-BE49-F238E27FC236}">
                <a16:creationId xmlns:a16="http://schemas.microsoft.com/office/drawing/2014/main" id="{E9D6BD23-0D96-411C-B574-AFB5A109478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61288" y="4490547"/>
            <a:ext cx="1057037" cy="572562"/>
          </a:xfrm>
          <a:prstGeom prst="rect">
            <a:avLst/>
          </a:prstGeom>
        </p:spPr>
      </p:pic>
      <p:pic>
        <p:nvPicPr>
          <p:cNvPr id="37" name="Picture 36">
            <a:extLst>
              <a:ext uri="{FF2B5EF4-FFF2-40B4-BE49-F238E27FC236}">
                <a16:creationId xmlns:a16="http://schemas.microsoft.com/office/drawing/2014/main" id="{88E3E349-226E-4437-92D6-9F816457765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61183" y="4920057"/>
            <a:ext cx="1219243" cy="395203"/>
          </a:xfrm>
          <a:prstGeom prst="rect">
            <a:avLst/>
          </a:prstGeom>
        </p:spPr>
      </p:pic>
      <p:pic>
        <p:nvPicPr>
          <p:cNvPr id="38" name="Picture 37">
            <a:extLst>
              <a:ext uri="{FF2B5EF4-FFF2-40B4-BE49-F238E27FC236}">
                <a16:creationId xmlns:a16="http://schemas.microsoft.com/office/drawing/2014/main" id="{AB24BB62-992B-443E-A07A-4A4E3A90F86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38082" y="4954729"/>
            <a:ext cx="707274" cy="356181"/>
          </a:xfrm>
          <a:prstGeom prst="rect">
            <a:avLst/>
          </a:prstGeom>
        </p:spPr>
      </p:pic>
      <p:pic>
        <p:nvPicPr>
          <p:cNvPr id="39" name="Picture 38">
            <a:extLst>
              <a:ext uri="{FF2B5EF4-FFF2-40B4-BE49-F238E27FC236}">
                <a16:creationId xmlns:a16="http://schemas.microsoft.com/office/drawing/2014/main" id="{D06CAD94-FE71-482C-BAF7-A143AE44768C}"/>
              </a:ext>
            </a:extLst>
          </p:cNvPr>
          <p:cNvPicPr>
            <a:picLocks noChangeAspect="1"/>
          </p:cNvPicPr>
          <p:nvPr/>
        </p:nvPicPr>
        <p:blipFill>
          <a:blip r:embed="rId19"/>
          <a:stretch>
            <a:fillRect/>
          </a:stretch>
        </p:blipFill>
        <p:spPr>
          <a:xfrm>
            <a:off x="9293248" y="5310910"/>
            <a:ext cx="1271083" cy="952085"/>
          </a:xfrm>
          <a:prstGeom prst="rect">
            <a:avLst/>
          </a:prstGeom>
        </p:spPr>
      </p:pic>
    </p:spTree>
    <p:extLst>
      <p:ext uri="{BB962C8B-B14F-4D97-AF65-F5344CB8AC3E}">
        <p14:creationId xmlns:p14="http://schemas.microsoft.com/office/powerpoint/2010/main" val="4217966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A301DD1-4D0A-4445-9627-2127EF090565}"/>
              </a:ext>
            </a:extLst>
          </p:cNvPr>
          <p:cNvSpPr>
            <a:spLocks noGrp="1"/>
          </p:cNvSpPr>
          <p:nvPr>
            <p:ph type="title"/>
          </p:nvPr>
        </p:nvSpPr>
        <p:spPr>
          <a:xfrm>
            <a:off x="224370" y="234950"/>
            <a:ext cx="11766551" cy="569913"/>
          </a:xfrm>
        </p:spPr>
        <p:txBody>
          <a:bodyPr/>
          <a:lstStyle/>
          <a:p>
            <a:r>
              <a:rPr lang="en-US" b="1"/>
              <a:t>CAQH CORE by the Numbers</a:t>
            </a:r>
            <a:endParaRPr lang="en-US" sz="2000" i="1"/>
          </a:p>
        </p:txBody>
      </p:sp>
      <p:sp>
        <p:nvSpPr>
          <p:cNvPr id="4" name="Slide Number Placeholder 3">
            <a:extLst>
              <a:ext uri="{FF2B5EF4-FFF2-40B4-BE49-F238E27FC236}">
                <a16:creationId xmlns:a16="http://schemas.microsoft.com/office/drawing/2014/main" id="{BD67A725-EF28-4ED6-BEF8-1D0CD77D74ED}"/>
              </a:ext>
            </a:extLst>
          </p:cNvPr>
          <p:cNvSpPr>
            <a:spLocks noGrp="1"/>
          </p:cNvSpPr>
          <p:nvPr>
            <p:ph type="sldNum" sz="quarter" idx="10"/>
          </p:nvPr>
        </p:nvSpPr>
        <p:spPr/>
        <p:txBody>
          <a:bodyPr/>
          <a:lstStyle/>
          <a:p>
            <a:pPr>
              <a:defRPr/>
            </a:pPr>
            <a:fld id="{E2D6B392-2311-4D85-A582-D1976F1A3194}" type="slidenum">
              <a:rPr lang="en-US" smtClean="0">
                <a:solidFill>
                  <a:srgbClr val="323E48">
                    <a:tint val="75000"/>
                  </a:srgbClr>
                </a:solidFill>
              </a:rPr>
              <a:pPr>
                <a:defRPr/>
              </a:pPr>
              <a:t>38</a:t>
            </a:fld>
            <a:endParaRPr lang="en-US">
              <a:solidFill>
                <a:srgbClr val="323E48">
                  <a:tint val="75000"/>
                </a:srgbClr>
              </a:solidFill>
            </a:endParaRPr>
          </a:p>
        </p:txBody>
      </p:sp>
      <p:sp>
        <p:nvSpPr>
          <p:cNvPr id="6" name="TextBox 5">
            <a:extLst>
              <a:ext uri="{FF2B5EF4-FFF2-40B4-BE49-F238E27FC236}">
                <a16:creationId xmlns:a16="http://schemas.microsoft.com/office/drawing/2014/main" id="{9DBD5050-D291-459F-BD48-F81717D911C6}"/>
              </a:ext>
            </a:extLst>
          </p:cNvPr>
          <p:cNvSpPr txBox="1"/>
          <p:nvPr/>
        </p:nvSpPr>
        <p:spPr>
          <a:xfrm>
            <a:off x="140046" y="4313325"/>
            <a:ext cx="2795067" cy="1754326"/>
          </a:xfrm>
          <a:prstGeom prst="rect">
            <a:avLst/>
          </a:prstGeom>
          <a:noFill/>
        </p:spPr>
        <p:txBody>
          <a:bodyPr wrap="square" rtlCol="0">
            <a:spAutoFit/>
          </a:bodyPr>
          <a:lstStyle/>
          <a:p>
            <a:pPr algn="ctr"/>
            <a:r>
              <a:rPr lang="en-US">
                <a:solidFill>
                  <a:srgbClr val="323E48"/>
                </a:solidFill>
              </a:rPr>
              <a:t>working in collaboration to simplify administrative data exchange through development and maintenance of operating rules.</a:t>
            </a:r>
          </a:p>
        </p:txBody>
      </p:sp>
      <p:sp>
        <p:nvSpPr>
          <p:cNvPr id="7" name="TextBox 6">
            <a:extLst>
              <a:ext uri="{FF2B5EF4-FFF2-40B4-BE49-F238E27FC236}">
                <a16:creationId xmlns:a16="http://schemas.microsoft.com/office/drawing/2014/main" id="{DC0C0103-7005-40E4-A266-D516D522107B}"/>
              </a:ext>
            </a:extLst>
          </p:cNvPr>
          <p:cNvSpPr txBox="1"/>
          <p:nvPr/>
        </p:nvSpPr>
        <p:spPr>
          <a:xfrm>
            <a:off x="117984" y="3227743"/>
            <a:ext cx="2835469" cy="923330"/>
          </a:xfrm>
          <a:prstGeom prst="rect">
            <a:avLst/>
          </a:prstGeom>
          <a:noFill/>
        </p:spPr>
        <p:txBody>
          <a:bodyPr wrap="square" rtlCol="0">
            <a:spAutoFit/>
          </a:bodyPr>
          <a:lstStyle/>
          <a:p>
            <a:pPr algn="ctr"/>
            <a:r>
              <a:rPr lang="en-US" b="1">
                <a:solidFill>
                  <a:srgbClr val="323E48"/>
                </a:solidFill>
              </a:rPr>
              <a:t>CAQH CORE Participating Organizations</a:t>
            </a:r>
          </a:p>
        </p:txBody>
      </p:sp>
      <p:sp>
        <p:nvSpPr>
          <p:cNvPr id="8" name="TextBox 7">
            <a:extLst>
              <a:ext uri="{FF2B5EF4-FFF2-40B4-BE49-F238E27FC236}">
                <a16:creationId xmlns:a16="http://schemas.microsoft.com/office/drawing/2014/main" id="{2F017206-9CF3-41AB-B076-88DD6F41D3D3}"/>
              </a:ext>
            </a:extLst>
          </p:cNvPr>
          <p:cNvSpPr txBox="1"/>
          <p:nvPr/>
        </p:nvSpPr>
        <p:spPr>
          <a:xfrm>
            <a:off x="3278665" y="1150346"/>
            <a:ext cx="2848707" cy="1107996"/>
          </a:xfrm>
          <a:prstGeom prst="rect">
            <a:avLst/>
          </a:prstGeom>
          <a:noFill/>
        </p:spPr>
        <p:txBody>
          <a:bodyPr wrap="square" rtlCol="0">
            <a:spAutoFit/>
          </a:bodyPr>
          <a:lstStyle/>
          <a:p>
            <a:pPr algn="ctr"/>
            <a:r>
              <a:rPr lang="en-US" sz="6600" b="1">
                <a:solidFill>
                  <a:srgbClr val="7D4182"/>
                </a:solidFill>
              </a:rPr>
              <a:t>4</a:t>
            </a:r>
          </a:p>
        </p:txBody>
      </p:sp>
      <p:sp>
        <p:nvSpPr>
          <p:cNvPr id="9" name="TextBox 8">
            <a:extLst>
              <a:ext uri="{FF2B5EF4-FFF2-40B4-BE49-F238E27FC236}">
                <a16:creationId xmlns:a16="http://schemas.microsoft.com/office/drawing/2014/main" id="{88DB0CA2-36A6-4087-A9FC-90AD74FA40DF}"/>
              </a:ext>
            </a:extLst>
          </p:cNvPr>
          <p:cNvSpPr txBox="1"/>
          <p:nvPr/>
        </p:nvSpPr>
        <p:spPr>
          <a:xfrm>
            <a:off x="3268949" y="3227743"/>
            <a:ext cx="2802425" cy="646331"/>
          </a:xfrm>
          <a:prstGeom prst="rect">
            <a:avLst/>
          </a:prstGeom>
          <a:noFill/>
        </p:spPr>
        <p:txBody>
          <a:bodyPr wrap="square" rtlCol="0">
            <a:spAutoFit/>
          </a:bodyPr>
          <a:lstStyle/>
          <a:p>
            <a:pPr algn="ctr"/>
            <a:r>
              <a:rPr lang="en-US" b="1">
                <a:solidFill>
                  <a:srgbClr val="323E48"/>
                </a:solidFill>
              </a:rPr>
              <a:t>Phases of Operating Rules</a:t>
            </a:r>
          </a:p>
        </p:txBody>
      </p:sp>
      <p:sp>
        <p:nvSpPr>
          <p:cNvPr id="10" name="TextBox 9">
            <a:extLst>
              <a:ext uri="{FF2B5EF4-FFF2-40B4-BE49-F238E27FC236}">
                <a16:creationId xmlns:a16="http://schemas.microsoft.com/office/drawing/2014/main" id="{47C2E520-E654-4297-A14B-F5C0D508D863}"/>
              </a:ext>
            </a:extLst>
          </p:cNvPr>
          <p:cNvSpPr txBox="1"/>
          <p:nvPr/>
        </p:nvSpPr>
        <p:spPr>
          <a:xfrm>
            <a:off x="133629" y="1150346"/>
            <a:ext cx="2848707" cy="1107996"/>
          </a:xfrm>
          <a:prstGeom prst="rect">
            <a:avLst/>
          </a:prstGeom>
          <a:noFill/>
        </p:spPr>
        <p:txBody>
          <a:bodyPr wrap="square" rtlCol="0">
            <a:spAutoFit/>
          </a:bodyPr>
          <a:lstStyle/>
          <a:p>
            <a:pPr algn="ctr"/>
            <a:r>
              <a:rPr lang="en-US" sz="6600" b="1">
                <a:solidFill>
                  <a:srgbClr val="7D4182"/>
                </a:solidFill>
              </a:rPr>
              <a:t>130</a:t>
            </a:r>
          </a:p>
        </p:txBody>
      </p:sp>
      <p:sp>
        <p:nvSpPr>
          <p:cNvPr id="11" name="TextBox 10">
            <a:extLst>
              <a:ext uri="{FF2B5EF4-FFF2-40B4-BE49-F238E27FC236}">
                <a16:creationId xmlns:a16="http://schemas.microsoft.com/office/drawing/2014/main" id="{73FD848C-5E6C-44E5-8B64-98CA88DA0293}"/>
              </a:ext>
            </a:extLst>
          </p:cNvPr>
          <p:cNvSpPr txBox="1"/>
          <p:nvPr/>
        </p:nvSpPr>
        <p:spPr>
          <a:xfrm>
            <a:off x="6368837" y="1150346"/>
            <a:ext cx="2848707" cy="1107996"/>
          </a:xfrm>
          <a:prstGeom prst="rect">
            <a:avLst/>
          </a:prstGeom>
          <a:noFill/>
        </p:spPr>
        <p:txBody>
          <a:bodyPr wrap="square" rtlCol="0">
            <a:spAutoFit/>
          </a:bodyPr>
          <a:lstStyle/>
          <a:p>
            <a:pPr algn="ctr"/>
            <a:r>
              <a:rPr lang="en-US" sz="6600" b="1">
                <a:solidFill>
                  <a:srgbClr val="7D4182"/>
                </a:solidFill>
              </a:rPr>
              <a:t>3</a:t>
            </a:r>
          </a:p>
        </p:txBody>
      </p:sp>
      <p:pic>
        <p:nvPicPr>
          <p:cNvPr id="12" name="Picture 2" descr="https://d30y9cdsu7xlg0.cloudfront.net/png/50801-200.png">
            <a:extLst>
              <a:ext uri="{FF2B5EF4-FFF2-40B4-BE49-F238E27FC236}">
                <a16:creationId xmlns:a16="http://schemas.microsoft.com/office/drawing/2014/main" id="{187943F4-81B0-4CFB-82C2-9617EF93BA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416" y="2258342"/>
            <a:ext cx="836270" cy="8362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B1BC778-064A-40F7-A32B-77E1FE59B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938" y="2258342"/>
            <a:ext cx="841248" cy="841248"/>
          </a:xfrm>
          <a:prstGeom prst="rect">
            <a:avLst/>
          </a:prstGeom>
        </p:spPr>
      </p:pic>
      <p:pic>
        <p:nvPicPr>
          <p:cNvPr id="15" name="Picture 2" descr="http://eki-digital.com/wp-content/uploads/2015/03/data-and-content-management-icon.png">
            <a:extLst>
              <a:ext uri="{FF2B5EF4-FFF2-40B4-BE49-F238E27FC236}">
                <a16:creationId xmlns:a16="http://schemas.microsoft.com/office/drawing/2014/main" id="{52AEC386-A755-4A9B-A016-45FEDF43E8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63162" y="2258342"/>
            <a:ext cx="871760" cy="8412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B41F0AC-A7ED-450F-9A51-B0B30F3EC8D3}"/>
              </a:ext>
            </a:extLst>
          </p:cNvPr>
          <p:cNvSpPr txBox="1"/>
          <p:nvPr/>
        </p:nvSpPr>
        <p:spPr>
          <a:xfrm>
            <a:off x="6264849" y="3227743"/>
            <a:ext cx="3033386" cy="923330"/>
          </a:xfrm>
          <a:prstGeom prst="rect">
            <a:avLst/>
          </a:prstGeom>
          <a:noFill/>
        </p:spPr>
        <p:txBody>
          <a:bodyPr wrap="square" rtlCol="0">
            <a:spAutoFit/>
          </a:bodyPr>
          <a:lstStyle/>
          <a:p>
            <a:pPr algn="ctr"/>
            <a:r>
              <a:rPr lang="en-US" b="1">
                <a:solidFill>
                  <a:srgbClr val="323E48"/>
                </a:solidFill>
              </a:rPr>
              <a:t>Federally Mandated Phases of Operating Rules</a:t>
            </a:r>
          </a:p>
        </p:txBody>
      </p:sp>
      <p:sp>
        <p:nvSpPr>
          <p:cNvPr id="17" name="TextBox 16">
            <a:extLst>
              <a:ext uri="{FF2B5EF4-FFF2-40B4-BE49-F238E27FC236}">
                <a16:creationId xmlns:a16="http://schemas.microsoft.com/office/drawing/2014/main" id="{027B2136-F2B9-4593-B731-A589CC40705B}"/>
              </a:ext>
            </a:extLst>
          </p:cNvPr>
          <p:cNvSpPr txBox="1"/>
          <p:nvPr/>
        </p:nvSpPr>
        <p:spPr>
          <a:xfrm>
            <a:off x="3301508" y="4199064"/>
            <a:ext cx="2795067" cy="2031325"/>
          </a:xfrm>
          <a:prstGeom prst="rect">
            <a:avLst/>
          </a:prstGeom>
          <a:noFill/>
        </p:spPr>
        <p:txBody>
          <a:bodyPr wrap="square" rtlCol="0">
            <a:spAutoFit/>
          </a:bodyPr>
          <a:lstStyle/>
          <a:p>
            <a:pPr algn="ctr"/>
            <a:r>
              <a:rPr lang="en-US">
                <a:solidFill>
                  <a:srgbClr val="323E48"/>
                </a:solidFill>
              </a:rPr>
              <a:t>developed to facilitate administrative interoperability and encourage clinical-administrative integration by building upon recognized standards.</a:t>
            </a:r>
          </a:p>
        </p:txBody>
      </p:sp>
      <p:sp>
        <p:nvSpPr>
          <p:cNvPr id="18" name="TextBox 17">
            <a:extLst>
              <a:ext uri="{FF2B5EF4-FFF2-40B4-BE49-F238E27FC236}">
                <a16:creationId xmlns:a16="http://schemas.microsoft.com/office/drawing/2014/main" id="{47E99CA6-6864-4BBE-BC97-58C555A91F8E}"/>
              </a:ext>
            </a:extLst>
          </p:cNvPr>
          <p:cNvSpPr txBox="1"/>
          <p:nvPr/>
        </p:nvSpPr>
        <p:spPr>
          <a:xfrm>
            <a:off x="6348499" y="4337563"/>
            <a:ext cx="2795067" cy="1477328"/>
          </a:xfrm>
          <a:prstGeom prst="rect">
            <a:avLst/>
          </a:prstGeom>
          <a:noFill/>
        </p:spPr>
        <p:txBody>
          <a:bodyPr wrap="square" rtlCol="0">
            <a:spAutoFit/>
          </a:bodyPr>
          <a:lstStyle/>
          <a:p>
            <a:pPr algn="ctr"/>
            <a:r>
              <a:rPr lang="en-US">
                <a:solidFill>
                  <a:srgbClr val="323E48"/>
                </a:solidFill>
              </a:rPr>
              <a:t>per Section 1104 of the Affordable Care Act to address and support a range of administrative transactions.</a:t>
            </a:r>
          </a:p>
        </p:txBody>
      </p:sp>
      <p:cxnSp>
        <p:nvCxnSpPr>
          <p:cNvPr id="20" name="Straight Connector 19">
            <a:extLst>
              <a:ext uri="{FF2B5EF4-FFF2-40B4-BE49-F238E27FC236}">
                <a16:creationId xmlns:a16="http://schemas.microsoft.com/office/drawing/2014/main" id="{C9E80AD4-C402-421B-B562-5C431076A218}"/>
              </a:ext>
            </a:extLst>
          </p:cNvPr>
          <p:cNvCxnSpPr/>
          <p:nvPr/>
        </p:nvCxnSpPr>
        <p:spPr bwMode="auto">
          <a:xfrm>
            <a:off x="3023430" y="1213493"/>
            <a:ext cx="0" cy="4956048"/>
          </a:xfrm>
          <a:prstGeom prst="line">
            <a:avLst/>
          </a:prstGeom>
          <a:solidFill>
            <a:srgbClr val="99FF99"/>
          </a:solidFill>
          <a:ln w="28575" cap="flat" cmpd="sng" algn="ctr">
            <a:solidFill>
              <a:schemeClr val="tx1"/>
            </a:solidFill>
            <a:prstDash val="sysDot"/>
            <a:round/>
            <a:headEnd type="none" w="med" len="med"/>
            <a:tailEnd type="none" w="med" len="med"/>
          </a:ln>
          <a:effectLst/>
        </p:spPr>
      </p:cxnSp>
      <p:cxnSp>
        <p:nvCxnSpPr>
          <p:cNvPr id="21" name="Straight Connector 20">
            <a:extLst>
              <a:ext uri="{FF2B5EF4-FFF2-40B4-BE49-F238E27FC236}">
                <a16:creationId xmlns:a16="http://schemas.microsoft.com/office/drawing/2014/main" id="{CC4CF3AD-CBA6-478D-A513-C176B5A986E1}"/>
              </a:ext>
            </a:extLst>
          </p:cNvPr>
          <p:cNvCxnSpPr/>
          <p:nvPr/>
        </p:nvCxnSpPr>
        <p:spPr bwMode="auto">
          <a:xfrm>
            <a:off x="6280519" y="1213493"/>
            <a:ext cx="0" cy="4956048"/>
          </a:xfrm>
          <a:prstGeom prst="line">
            <a:avLst/>
          </a:prstGeom>
          <a:solidFill>
            <a:srgbClr val="99FF99"/>
          </a:solidFill>
          <a:ln w="28575" cap="flat" cmpd="sng" algn="ctr">
            <a:solidFill>
              <a:schemeClr val="tx1"/>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F75983F2-73AD-48B4-8904-DD35B7A415B3}"/>
              </a:ext>
            </a:extLst>
          </p:cNvPr>
          <p:cNvCxnSpPr/>
          <p:nvPr/>
        </p:nvCxnSpPr>
        <p:spPr bwMode="auto">
          <a:xfrm>
            <a:off x="9257136" y="1213493"/>
            <a:ext cx="0" cy="4956048"/>
          </a:xfrm>
          <a:prstGeom prst="line">
            <a:avLst/>
          </a:prstGeom>
          <a:solidFill>
            <a:srgbClr val="99FF99"/>
          </a:solidFill>
          <a:ln w="28575" cap="flat" cmpd="sng" algn="ctr">
            <a:solidFill>
              <a:schemeClr val="tx1"/>
            </a:solidFill>
            <a:prstDash val="sysDot"/>
            <a:round/>
            <a:headEnd type="none" w="med" len="med"/>
            <a:tailEnd type="none" w="med" len="med"/>
          </a:ln>
          <a:effectLst/>
        </p:spPr>
      </p:cxnSp>
      <p:sp>
        <p:nvSpPr>
          <p:cNvPr id="28" name="TextBox 27">
            <a:extLst>
              <a:ext uri="{FF2B5EF4-FFF2-40B4-BE49-F238E27FC236}">
                <a16:creationId xmlns:a16="http://schemas.microsoft.com/office/drawing/2014/main" id="{76EEE164-5BDA-4544-B33C-64918A673C02}"/>
              </a:ext>
            </a:extLst>
          </p:cNvPr>
          <p:cNvSpPr txBox="1"/>
          <p:nvPr/>
        </p:nvSpPr>
        <p:spPr>
          <a:xfrm>
            <a:off x="9274009" y="1209275"/>
            <a:ext cx="2848707" cy="1107996"/>
          </a:xfrm>
          <a:prstGeom prst="rect">
            <a:avLst/>
          </a:prstGeom>
          <a:noFill/>
        </p:spPr>
        <p:txBody>
          <a:bodyPr wrap="square" rtlCol="0">
            <a:spAutoFit/>
          </a:bodyPr>
          <a:lstStyle/>
          <a:p>
            <a:pPr algn="ctr"/>
            <a:r>
              <a:rPr lang="en-US" sz="6600" b="1" dirty="0">
                <a:solidFill>
                  <a:srgbClr val="7D4182"/>
                </a:solidFill>
              </a:rPr>
              <a:t>340</a:t>
            </a:r>
          </a:p>
        </p:txBody>
      </p:sp>
      <p:sp>
        <p:nvSpPr>
          <p:cNvPr id="29" name="TextBox 28">
            <a:extLst>
              <a:ext uri="{FF2B5EF4-FFF2-40B4-BE49-F238E27FC236}">
                <a16:creationId xmlns:a16="http://schemas.microsoft.com/office/drawing/2014/main" id="{BFB90BE2-3AFF-401A-B2DC-49F6B5A51E4E}"/>
              </a:ext>
            </a:extLst>
          </p:cNvPr>
          <p:cNvSpPr txBox="1"/>
          <p:nvPr/>
        </p:nvSpPr>
        <p:spPr>
          <a:xfrm>
            <a:off x="9130363" y="3380143"/>
            <a:ext cx="3271706" cy="646331"/>
          </a:xfrm>
          <a:prstGeom prst="rect">
            <a:avLst/>
          </a:prstGeom>
          <a:noFill/>
        </p:spPr>
        <p:txBody>
          <a:bodyPr wrap="square" rtlCol="0">
            <a:spAutoFit/>
          </a:bodyPr>
          <a:lstStyle/>
          <a:p>
            <a:pPr algn="ctr"/>
            <a:r>
              <a:rPr lang="en-US" b="1">
                <a:solidFill>
                  <a:srgbClr val="323E48"/>
                </a:solidFill>
              </a:rPr>
              <a:t>CAQH CORE </a:t>
            </a:r>
          </a:p>
          <a:p>
            <a:pPr algn="ctr"/>
            <a:r>
              <a:rPr lang="en-US" b="1">
                <a:solidFill>
                  <a:srgbClr val="323E48"/>
                </a:solidFill>
              </a:rPr>
              <a:t>Certifications</a:t>
            </a:r>
          </a:p>
        </p:txBody>
      </p:sp>
      <p:pic>
        <p:nvPicPr>
          <p:cNvPr id="30" name="Picture 12" descr="http://www.bayareafirearms.com/wp-content/uploads/2014/11/certify_icon.gif">
            <a:extLst>
              <a:ext uri="{FF2B5EF4-FFF2-40B4-BE49-F238E27FC236}">
                <a16:creationId xmlns:a16="http://schemas.microsoft.com/office/drawing/2014/main" id="{8D8A58F2-BA8F-42BA-B0C2-D4ABA3C5A792}"/>
              </a:ext>
            </a:extLst>
          </p:cNvPr>
          <p:cNvPicPr>
            <a:picLocks noChangeAspect="1" noChangeArrowheads="1"/>
          </p:cNvPicPr>
          <p:nvPr/>
        </p:nvPicPr>
        <p:blipFill rotWithShape="1">
          <a:blip r:embed="rId6" cstate="print">
            <a:biLevel thresh="75000"/>
            <a:extLst>
              <a:ext uri="{28A0092B-C50C-407E-A947-70E740481C1C}">
                <a14:useLocalDpi xmlns:a14="http://schemas.microsoft.com/office/drawing/2010/main" val="0"/>
              </a:ext>
            </a:extLst>
          </a:blip>
          <a:srcRect l="20611" r="19141"/>
          <a:stretch/>
        </p:blipFill>
        <p:spPr bwMode="auto">
          <a:xfrm>
            <a:off x="10314407" y="2410742"/>
            <a:ext cx="903618" cy="8412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DE9B0B2-5F53-444E-8D10-BC00D960FCAB}"/>
              </a:ext>
            </a:extLst>
          </p:cNvPr>
          <p:cNvSpPr txBox="1"/>
          <p:nvPr/>
        </p:nvSpPr>
        <p:spPr>
          <a:xfrm>
            <a:off x="9448161" y="4286398"/>
            <a:ext cx="2674555" cy="2031325"/>
          </a:xfrm>
          <a:prstGeom prst="rect">
            <a:avLst/>
          </a:prstGeom>
          <a:noFill/>
        </p:spPr>
        <p:txBody>
          <a:bodyPr wrap="square" rtlCol="0">
            <a:spAutoFit/>
          </a:bodyPr>
          <a:lstStyle/>
          <a:p>
            <a:pPr algn="ctr"/>
            <a:r>
              <a:rPr lang="en-US" dirty="0">
                <a:solidFill>
                  <a:srgbClr val="323E48"/>
                </a:solidFill>
              </a:rPr>
              <a:t>awarded to entities that create, transmit or use the healthcare administrative and financial transactions addressed by the CAQH CORE Operating Rules. </a:t>
            </a:r>
          </a:p>
        </p:txBody>
      </p:sp>
    </p:spTree>
    <p:extLst>
      <p:ext uri="{BB962C8B-B14F-4D97-AF65-F5344CB8AC3E}">
        <p14:creationId xmlns:p14="http://schemas.microsoft.com/office/powerpoint/2010/main" val="2468127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852275" y="1825545"/>
            <a:ext cx="5252456" cy="4044838"/>
          </a:xfrm>
          <a:solidFill>
            <a:schemeClr val="bg2"/>
          </a:solidFill>
          <a:ln>
            <a:solidFill>
              <a:schemeClr val="tx1"/>
            </a:solidFill>
          </a:ln>
          <a:effectLst>
            <a:outerShdw blurRad="50800" dist="38100" dir="2700000" algn="tl" rotWithShape="0">
              <a:prstClr val="black">
                <a:alpha val="40000"/>
              </a:prstClr>
            </a:outerShdw>
          </a:effectLst>
        </p:spPr>
        <p:txBody>
          <a:bodyPr/>
          <a:lstStyle/>
          <a:p>
            <a:r>
              <a:rPr lang="en-US" altLang="en-US" dirty="0">
                <a:solidFill>
                  <a:schemeClr val="tx1"/>
                </a:solidFill>
              </a:rPr>
              <a:t>All </a:t>
            </a:r>
            <a:r>
              <a:rPr lang="en-US" altLang="en-US" dirty="0">
                <a:solidFill>
                  <a:schemeClr val="tx1"/>
                </a:solidFill>
                <a:hlinkClick r:id="rId3"/>
              </a:rPr>
              <a:t>HIPAA-covered entities</a:t>
            </a:r>
            <a:r>
              <a:rPr lang="en-US" altLang="en-US" dirty="0">
                <a:solidFill>
                  <a:schemeClr val="tx1"/>
                </a:solidFill>
              </a:rPr>
              <a:t>, including dental health plans, are required by HHS to comply with the federally-mandated CAQH CORE Phase I-III Operating Rules for eligibility, claim status, EFT and ERA; Phase IV CAQH CORE Operating Rules for claims, prior authorization, enrollment/disenrollment and premium payment are currently voluntary.</a:t>
            </a:r>
          </a:p>
          <a:p>
            <a:r>
              <a:rPr lang="en-US" altLang="en-US" dirty="0">
                <a:solidFill>
                  <a:schemeClr val="tx1"/>
                </a:solidFill>
                <a:hlinkClick r:id="rId4"/>
              </a:rPr>
              <a:t>CAQH CORE Participants</a:t>
            </a:r>
            <a:r>
              <a:rPr lang="en-US" altLang="en-US" dirty="0">
                <a:solidFill>
                  <a:schemeClr val="tx1"/>
                </a:solidFill>
              </a:rPr>
              <a:t> use an open, transparent process to draft and maintain the CAQH CORE operating rules and any entity is welcome to join this process.</a:t>
            </a:r>
          </a:p>
        </p:txBody>
      </p:sp>
      <p:sp>
        <p:nvSpPr>
          <p:cNvPr id="35842" name="Title 1"/>
          <p:cNvSpPr>
            <a:spLocks noGrp="1"/>
          </p:cNvSpPr>
          <p:nvPr>
            <p:ph type="title"/>
          </p:nvPr>
        </p:nvSpPr>
        <p:spPr>
          <a:xfrm>
            <a:off x="167780" y="133350"/>
            <a:ext cx="10349409" cy="744538"/>
          </a:xfrm>
        </p:spPr>
        <p:txBody>
          <a:bodyPr/>
          <a:lstStyle/>
          <a:p>
            <a:r>
              <a:rPr lang="en-US" altLang="en-US" b="1" dirty="0"/>
              <a:t>CAQH CORE Participation </a:t>
            </a:r>
            <a:br>
              <a:rPr lang="en-US" altLang="en-US" b="1" dirty="0"/>
            </a:br>
            <a:r>
              <a:rPr lang="en-US" altLang="en-US" sz="2000" i="1" dirty="0"/>
              <a:t>Applicability to Dental Industry</a:t>
            </a:r>
            <a:endParaRPr lang="en-US" altLang="en-US" sz="2000" dirty="0"/>
          </a:p>
        </p:txBody>
      </p:sp>
      <p:sp>
        <p:nvSpPr>
          <p:cNvPr id="13" name="Footer Placeholder 2">
            <a:extLst>
              <a:ext uri="{FF2B5EF4-FFF2-40B4-BE49-F238E27FC236}">
                <a16:creationId xmlns:a16="http://schemas.microsoft.com/office/drawing/2014/main" id="{D8125112-CC08-4609-9BE3-1D62BF727AA5}"/>
              </a:ext>
            </a:extLst>
          </p:cNvPr>
          <p:cNvSpPr>
            <a:spLocks noGrp="1"/>
          </p:cNvSpPr>
          <p:nvPr>
            <p:ph type="ftr" sz="quarter" idx="10"/>
          </p:nvPr>
        </p:nvSpPr>
        <p:spPr>
          <a:xfrm>
            <a:off x="4356103" y="6502405"/>
            <a:ext cx="3503084" cy="233363"/>
          </a:xfrm>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39</a:t>
            </a:fld>
            <a:endParaRPr lang="en-US" sz="800" dirty="0">
              <a:solidFill>
                <a:srgbClr val="FFFFFF">
                  <a:lumMod val="50000"/>
                </a:srgbClr>
              </a:solidFill>
              <a:latin typeface="Arial"/>
              <a:cs typeface="Arial" panose="020B0604020202020204" pitchFamily="34" charset="0"/>
            </a:endParaRPr>
          </a:p>
        </p:txBody>
      </p:sp>
      <p:pic>
        <p:nvPicPr>
          <p:cNvPr id="3584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9513" y="2743351"/>
            <a:ext cx="160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391332" y="3847964"/>
            <a:ext cx="3390900" cy="1570038"/>
          </a:xfrm>
          <a:prstGeom prst="rect">
            <a:avLst/>
          </a:prstGeom>
          <a:noFill/>
          <a:effectLst/>
        </p:spPr>
        <p:style>
          <a:lnRef idx="3">
            <a:schemeClr val="lt1"/>
          </a:lnRef>
          <a:fillRef idx="1">
            <a:schemeClr val="accent3"/>
          </a:fillRef>
          <a:effectRef idx="1">
            <a:schemeClr val="accent3"/>
          </a:effectRef>
          <a:fontRef idx="minor">
            <a:schemeClr val="lt1"/>
          </a:fontRef>
        </p:style>
        <p:txBody>
          <a:bodyPr>
            <a:spAutoFit/>
          </a:bodyPr>
          <a:lstStyle>
            <a:defPPr>
              <a:defRPr lang="en-US"/>
            </a:defPPr>
            <a:lvl1pPr>
              <a:defRPr sz="16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Many large health plans that offer dental coverage are also active in the CAQH CORE Subgroups and Work Groups, e.g. CareFirst, </a:t>
            </a:r>
            <a:r>
              <a:rPr lang="en-US" dirty="0" err="1"/>
              <a:t>Ameritas</a:t>
            </a:r>
            <a:r>
              <a:rPr lang="en-US" dirty="0"/>
              <a:t>, CIGNA, Aetna, Humana, etc.</a:t>
            </a:r>
          </a:p>
        </p:txBody>
      </p:sp>
      <p:sp>
        <p:nvSpPr>
          <p:cNvPr id="10" name="TextBox 9"/>
          <p:cNvSpPr txBox="1"/>
          <p:nvPr/>
        </p:nvSpPr>
        <p:spPr>
          <a:xfrm>
            <a:off x="7081024" y="1551469"/>
            <a:ext cx="4114840" cy="646331"/>
          </a:xfrm>
          <a:prstGeom prst="rect">
            <a:avLst/>
          </a:prstGeom>
          <a:solidFill>
            <a:schemeClr val="accent3"/>
          </a:solidFill>
        </p:spPr>
        <p:txBody>
          <a:bodyPr wrap="square">
            <a:spAutoFit/>
          </a:bodyPr>
          <a:lstStyle/>
          <a:p>
            <a:pPr algn="ctr">
              <a:defRPr/>
            </a:pPr>
            <a:r>
              <a:rPr lang="en-US" b="1" dirty="0">
                <a:solidFill>
                  <a:schemeClr val="bg1"/>
                </a:solidFill>
              </a:rPr>
              <a:t>Examples of Dental Engagement in Operating Rule Development</a:t>
            </a:r>
          </a:p>
        </p:txBody>
      </p:sp>
      <p:sp>
        <p:nvSpPr>
          <p:cNvPr id="11" name="TextBox 10"/>
          <p:cNvSpPr txBox="1"/>
          <p:nvPr/>
        </p:nvSpPr>
        <p:spPr>
          <a:xfrm>
            <a:off x="8391332" y="2404420"/>
            <a:ext cx="3390900" cy="1077912"/>
          </a:xfrm>
          <a:prstGeom prst="rect">
            <a:avLst/>
          </a:prstGeom>
          <a:noFill/>
          <a:effectLst/>
        </p:spPr>
        <p:style>
          <a:lnRef idx="3">
            <a:schemeClr val="lt1"/>
          </a:lnRef>
          <a:fillRef idx="1">
            <a:schemeClr val="accent3"/>
          </a:fillRef>
          <a:effectRef idx="1">
            <a:schemeClr val="accent3"/>
          </a:effectRef>
          <a:fontRef idx="minor">
            <a:schemeClr val="lt1"/>
          </a:fontRef>
        </p:style>
        <p:txBody>
          <a:bodyPr>
            <a:spAutoFit/>
          </a:bodyPr>
          <a:lstStyle/>
          <a:p>
            <a:pPr>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Delta Dental Plans Association has representatives from across the country participating in the CAQH CORE Operating Rule development.</a:t>
            </a:r>
          </a:p>
        </p:txBody>
      </p:sp>
      <p:pic>
        <p:nvPicPr>
          <p:cNvPr id="3584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7150" y="3878165"/>
            <a:ext cx="13144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7150" y="4448833"/>
            <a:ext cx="1317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06200" y="4921076"/>
            <a:ext cx="12763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89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bwMode="auto">
          <a:xfrm>
            <a:off x="3878452" y="1239074"/>
            <a:ext cx="2386584" cy="2386584"/>
          </a:xfrm>
          <a:prstGeom prst="ellipse">
            <a:avLst/>
          </a:prstGeom>
          <a:solidFill>
            <a:srgbClr val="7D4182"/>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23E48"/>
              </a:solidFill>
              <a:effectLst/>
              <a:uLnTx/>
              <a:uFillTx/>
              <a:latin typeface="Times New Roman" pitchFamily="18" charset="0"/>
              <a:ea typeface="+mn-ea"/>
              <a:cs typeface="+mn-cs"/>
            </a:endParaRPr>
          </a:p>
        </p:txBody>
      </p:sp>
      <p:pic>
        <p:nvPicPr>
          <p:cNvPr id="21"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317247" y="2171216"/>
            <a:ext cx="1368152" cy="673131"/>
          </a:xfrm>
        </p:spPr>
      </p:pic>
      <p:sp>
        <p:nvSpPr>
          <p:cNvPr id="23554" name="Title 1"/>
          <p:cNvSpPr>
            <a:spLocks noGrp="1"/>
          </p:cNvSpPr>
          <p:nvPr>
            <p:ph type="title"/>
          </p:nvPr>
        </p:nvSpPr>
        <p:spPr bwMode="auto">
          <a:xfrm>
            <a:off x="225900" y="133350"/>
            <a:ext cx="11763486" cy="7445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b="1" dirty="0"/>
              <a:t>CAQH Initiatives Transform Healthcare Business Processes</a:t>
            </a:r>
            <a:endParaRPr lang="en-US" altLang="en-US" b="1" dirty="0"/>
          </a:p>
        </p:txBody>
      </p:sp>
      <p:sp>
        <p:nvSpPr>
          <p:cNvPr id="14" name="Footer Placeholder 2">
            <a:extLst>
              <a:ext uri="{FF2B5EF4-FFF2-40B4-BE49-F238E27FC236}">
                <a16:creationId xmlns:a16="http://schemas.microsoft.com/office/drawing/2014/main" id="{A8680427-12AE-4F82-9D8B-3F3A5B19F017}"/>
              </a:ext>
            </a:extLst>
          </p:cNvPr>
          <p:cNvSpPr>
            <a:spLocks noGrp="1"/>
          </p:cNvSpPr>
          <p:nvPr>
            <p:ph type="ftr" sz="quarter" idx="10"/>
          </p:nvPr>
        </p:nvSpPr>
        <p:spPr>
          <a:xfrm>
            <a:off x="4356103" y="6502405"/>
            <a:ext cx="3503084" cy="233363"/>
          </a:xfrm>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4</a:t>
            </a:fld>
            <a:endParaRPr lang="en-US" sz="800" dirty="0">
              <a:solidFill>
                <a:srgbClr val="FFFFFF">
                  <a:lumMod val="50000"/>
                </a:srgbClr>
              </a:solidFill>
              <a:latin typeface="Arial"/>
              <a:cs typeface="Arial" panose="020B0604020202020204" pitchFamily="34" charset="0"/>
            </a:endParaRPr>
          </a:p>
        </p:txBody>
      </p:sp>
      <p:sp>
        <p:nvSpPr>
          <p:cNvPr id="4" name="TextBox 3"/>
          <p:cNvSpPr txBox="1"/>
          <p:nvPr/>
        </p:nvSpPr>
        <p:spPr>
          <a:xfrm>
            <a:off x="14513782" y="2489200"/>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sp>
        <p:nvSpPr>
          <p:cNvPr id="19" name="Oval 18"/>
          <p:cNvSpPr/>
          <p:nvPr/>
        </p:nvSpPr>
        <p:spPr bwMode="auto">
          <a:xfrm>
            <a:off x="4986837" y="2878022"/>
            <a:ext cx="2390128" cy="2386584"/>
          </a:xfrm>
          <a:prstGeom prst="ellipse">
            <a:avLst/>
          </a:prstGeom>
          <a:solidFill>
            <a:srgbClr val="007B8B"/>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23E48"/>
              </a:solidFill>
              <a:effectLst/>
              <a:uLnTx/>
              <a:uFillTx/>
              <a:latin typeface="Times New Roman" pitchFamily="18" charset="0"/>
              <a:ea typeface="+mn-ea"/>
              <a:cs typeface="+mn-cs"/>
            </a:endParaRPr>
          </a:p>
        </p:txBody>
      </p:sp>
      <p:sp>
        <p:nvSpPr>
          <p:cNvPr id="22" name="Oval 21"/>
          <p:cNvSpPr/>
          <p:nvPr/>
        </p:nvSpPr>
        <p:spPr bwMode="auto">
          <a:xfrm>
            <a:off x="6148593" y="1272749"/>
            <a:ext cx="2386584" cy="2386584"/>
          </a:xfrm>
          <a:prstGeom prst="ellipse">
            <a:avLst/>
          </a:prstGeom>
          <a:solidFill>
            <a:srgbClr val="A32136"/>
          </a:solid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23E48"/>
              </a:solidFill>
              <a:effectLst/>
              <a:uLnTx/>
              <a:uFillTx/>
              <a:latin typeface="Times New Roman" pitchFamily="18" charset="0"/>
              <a:ea typeface="+mn-ea"/>
              <a:cs typeface="+mn-cs"/>
            </a:endParaRPr>
          </a:p>
        </p:txBody>
      </p:sp>
      <p:pic>
        <p:nvPicPr>
          <p:cNvPr id="23" name="Picture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19727" y="3898453"/>
            <a:ext cx="1620180" cy="65238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33270" y="2245036"/>
            <a:ext cx="1480302" cy="627648"/>
          </a:xfrm>
          <a:prstGeom prst="rect">
            <a:avLst/>
          </a:prstGeom>
        </p:spPr>
      </p:pic>
      <p:sp>
        <p:nvSpPr>
          <p:cNvPr id="25" name="Rectangle 24"/>
          <p:cNvSpPr/>
          <p:nvPr/>
        </p:nvSpPr>
        <p:spPr>
          <a:xfrm>
            <a:off x="664144" y="1986792"/>
            <a:ext cx="314072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23E48"/>
                </a:solidFill>
                <a:effectLst/>
                <a:uLnTx/>
                <a:uFillTx/>
                <a:latin typeface="Arial" panose="020B0604020202020204" pitchFamily="34" charset="0"/>
                <a:ea typeface="+mn-ea"/>
                <a:cs typeface="+mn-cs"/>
              </a:rPr>
              <a:t>National operating rules  </a:t>
            </a:r>
            <a:r>
              <a:rPr kumimoji="0" lang="en-US" b="0" i="0" u="none" strike="noStrike" kern="1200" cap="none" spc="0" normalizeH="0" baseline="0" noProof="0" dirty="0">
                <a:ln>
                  <a:noFill/>
                </a:ln>
                <a:solidFill>
                  <a:srgbClr val="323E48"/>
                </a:solidFill>
                <a:effectLst/>
                <a:uLnTx/>
                <a:uFillTx/>
                <a:latin typeface="Arial" panose="020B0604020202020204" pitchFamily="34" charset="0"/>
                <a:ea typeface="+mn-ea"/>
                <a:cs typeface="+mn-cs"/>
              </a:rPr>
              <a:t>for electronic business transactions. </a:t>
            </a:r>
            <a:endParaRPr kumimoji="0" lang="en-US" b="0" i="0" u="none" strike="noStrike" kern="1200" cap="none" spc="0" normalizeH="0" baseline="0" noProof="0" dirty="0">
              <a:ln>
                <a:noFill/>
              </a:ln>
              <a:solidFill>
                <a:srgbClr val="323E48"/>
              </a:solidFill>
              <a:effectLst/>
              <a:uLnTx/>
              <a:uFillTx/>
              <a:latin typeface="Arial"/>
              <a:ea typeface="+mn-ea"/>
              <a:cs typeface="+mn-cs"/>
            </a:endParaRPr>
          </a:p>
        </p:txBody>
      </p:sp>
      <p:sp>
        <p:nvSpPr>
          <p:cNvPr id="26" name="TextBox 25"/>
          <p:cNvSpPr txBox="1"/>
          <p:nvPr/>
        </p:nvSpPr>
        <p:spPr>
          <a:xfrm>
            <a:off x="4509808" y="5264606"/>
            <a:ext cx="402536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23E48"/>
                </a:solidFill>
                <a:effectLst/>
                <a:uLnTx/>
                <a:uFillTx/>
                <a:latin typeface="Arial" panose="020B0604020202020204" pitchFamily="34" charset="0"/>
                <a:ea typeface="+mn-ea"/>
                <a:cs typeface="+mn-cs"/>
              </a:rPr>
              <a:t>Research and collaborative </a:t>
            </a:r>
            <a:r>
              <a:rPr kumimoji="0" lang="en-US" b="0" i="0" u="none" strike="noStrike" kern="1200" cap="none" spc="0" normalizeH="0" baseline="0" noProof="0" dirty="0">
                <a:ln>
                  <a:noFill/>
                </a:ln>
                <a:solidFill>
                  <a:srgbClr val="323E48"/>
                </a:solidFill>
                <a:effectLst/>
                <a:uLnTx/>
                <a:uFillTx/>
                <a:latin typeface="Arial" panose="020B0604020202020204" pitchFamily="34" charset="0"/>
                <a:ea typeface="+mn-ea"/>
                <a:cs typeface="+mn-cs"/>
              </a:rPr>
              <a:t>endeavors for industry progress, </a:t>
            </a:r>
            <a:r>
              <a:rPr kumimoji="0" lang="en-US" b="0" i="0" u="none" strike="noStrike" kern="1200" cap="none" spc="0" normalizeH="0" baseline="0" noProof="0" dirty="0">
                <a:ln>
                  <a:noFill/>
                </a:ln>
                <a:solidFill>
                  <a:srgbClr val="323E48"/>
                </a:solidFill>
                <a:effectLst/>
                <a:uLnTx/>
                <a:uFillTx/>
                <a:latin typeface="Arial"/>
                <a:ea typeface="+mn-ea"/>
                <a:cs typeface="+mn-cs"/>
              </a:rPr>
              <a:t>including the CAQH Index</a:t>
            </a:r>
            <a:r>
              <a:rPr kumimoji="0" lang="en-US" b="0" i="0" u="none" strike="noStrike" kern="1200" cap="none" spc="0" normalizeH="0" baseline="30000" noProof="0" dirty="0">
                <a:ln>
                  <a:noFill/>
                </a:ln>
                <a:solidFill>
                  <a:srgbClr val="323E48"/>
                </a:solidFill>
                <a:effectLst/>
                <a:uLnTx/>
                <a:uFillTx/>
                <a:latin typeface="Arial"/>
                <a:ea typeface="+mn-ea"/>
                <a:cs typeface="+mn-cs"/>
              </a:rPr>
              <a:t>®</a:t>
            </a:r>
            <a:r>
              <a:rPr kumimoji="0" lang="en-US" b="0" i="0" u="none" strike="noStrike" kern="1200" cap="none" spc="0" normalizeH="0" baseline="0" noProof="0" dirty="0">
                <a:ln>
                  <a:noFill/>
                </a:ln>
                <a:solidFill>
                  <a:srgbClr val="323E48"/>
                </a:solidFill>
                <a:effectLst/>
                <a:uLnTx/>
                <a:uFillTx/>
                <a:latin typeface="Arial"/>
                <a:ea typeface="+mn-ea"/>
                <a:cs typeface="+mn-cs"/>
              </a:rPr>
              <a:t>.</a:t>
            </a:r>
            <a:endParaRPr kumimoji="0" lang="en-US" b="0" i="0" u="none" strike="noStrike" kern="1200" cap="none" spc="0" normalizeH="0" baseline="0" noProof="0" dirty="0">
              <a:ln>
                <a:noFill/>
              </a:ln>
              <a:solidFill>
                <a:srgbClr val="323E48"/>
              </a:solidFill>
              <a:effectLst/>
              <a:uLnTx/>
              <a:uFillTx/>
              <a:latin typeface="Arial" panose="020B0604020202020204" pitchFamily="34" charset="0"/>
              <a:ea typeface="+mn-ea"/>
              <a:cs typeface="+mn-cs"/>
            </a:endParaRPr>
          </a:p>
        </p:txBody>
      </p:sp>
      <p:sp>
        <p:nvSpPr>
          <p:cNvPr id="27" name="Rectangle 26"/>
          <p:cNvSpPr/>
          <p:nvPr/>
        </p:nvSpPr>
        <p:spPr>
          <a:xfrm>
            <a:off x="8786865" y="1986792"/>
            <a:ext cx="287713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23E48"/>
                </a:solidFill>
                <a:effectLst/>
                <a:uLnTx/>
                <a:uFillTx/>
                <a:latin typeface="Arial" panose="020B0604020202020204" pitchFamily="34" charset="0"/>
                <a:ea typeface="+mn-ea"/>
                <a:cs typeface="+mn-cs"/>
              </a:rPr>
              <a:t>Shared utilities</a:t>
            </a:r>
            <a:r>
              <a:rPr kumimoji="0" lang="en-US" b="0" i="0" u="none" strike="noStrike" kern="1200" cap="none" spc="0" normalizeH="0" baseline="0" noProof="0" dirty="0">
                <a:ln>
                  <a:noFill/>
                </a:ln>
                <a:solidFill>
                  <a:srgbClr val="323E48"/>
                </a:solidFill>
                <a:effectLst/>
                <a:uLnTx/>
                <a:uFillTx/>
                <a:latin typeface="Arial" panose="020B0604020202020204" pitchFamily="34" charset="0"/>
                <a:ea typeface="+mn-ea"/>
                <a:cs typeface="+mn-cs"/>
              </a:rPr>
              <a:t> to collect and manage provider and member data. </a:t>
            </a:r>
            <a:endParaRPr kumimoji="0" lang="en-US" b="0" i="0" u="none" strike="noStrike" kern="1200" cap="none" spc="0" normalizeH="0" baseline="0" noProof="0" dirty="0">
              <a:ln>
                <a:noFill/>
              </a:ln>
              <a:solidFill>
                <a:srgbClr val="323E48"/>
              </a:solidFill>
              <a:effectLst/>
              <a:uLnTx/>
              <a:uFillTx/>
              <a:latin typeface="Arial"/>
              <a:ea typeface="+mn-ea"/>
              <a:cs typeface="+mn-cs"/>
            </a:endParaRPr>
          </a:p>
        </p:txBody>
      </p:sp>
    </p:spTree>
    <p:extLst>
      <p:ext uri="{BB962C8B-B14F-4D97-AF65-F5344CB8AC3E}">
        <p14:creationId xmlns:p14="http://schemas.microsoft.com/office/powerpoint/2010/main" val="388375171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40</a:t>
            </a:fld>
            <a:endParaRPr lang="en-US" sz="800" dirty="0">
              <a:solidFill>
                <a:srgbClr val="FFFFFF">
                  <a:lumMod val="50000"/>
                </a:srgbClr>
              </a:solidFill>
              <a:latin typeface="Arial"/>
              <a:cs typeface="Arial" panose="020B0604020202020204" pitchFamily="34" charset="0"/>
            </a:endParaRPr>
          </a:p>
        </p:txBody>
      </p:sp>
      <p:grpSp>
        <p:nvGrpSpPr>
          <p:cNvPr id="5" name="Group 4"/>
          <p:cNvGrpSpPr/>
          <p:nvPr/>
        </p:nvGrpSpPr>
        <p:grpSpPr>
          <a:xfrm>
            <a:off x="1" y="1115684"/>
            <a:ext cx="3196205" cy="5218004"/>
            <a:chOff x="1" y="1115684"/>
            <a:chExt cx="2582337" cy="4669895"/>
          </a:xfrm>
        </p:grpSpPr>
        <p:pic>
          <p:nvPicPr>
            <p:cNvPr id="12"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dirty="0">
                <a:solidFill>
                  <a:srgbClr val="000000"/>
                </a:solidFill>
              </a:endParaRPr>
            </a:p>
          </p:txBody>
        </p:sp>
      </p:grpSp>
      <p:sp>
        <p:nvSpPr>
          <p:cNvPr id="9" name="Rectangle 8"/>
          <p:cNvSpPr/>
          <p:nvPr/>
        </p:nvSpPr>
        <p:spPr>
          <a:xfrm>
            <a:off x="3196206" y="3432297"/>
            <a:ext cx="8417710" cy="584775"/>
          </a:xfrm>
          <a:prstGeom prst="rect">
            <a:avLst/>
          </a:prstGeom>
        </p:spPr>
        <p:txBody>
          <a:bodyPr wrap="square">
            <a:spAutoFit/>
          </a:bodyPr>
          <a:lstStyle/>
          <a:p>
            <a:pPr algn="r"/>
            <a:r>
              <a:rPr lang="en-US" sz="3200" b="1" dirty="0"/>
              <a:t>Value of CAQH CORE Operating Rules</a:t>
            </a:r>
            <a:endParaRPr lang="en-US" sz="3200" i="1" dirty="0">
              <a:solidFill>
                <a:schemeClr val="tx1">
                  <a:lumMod val="50000"/>
                </a:schemeClr>
              </a:solidFill>
            </a:endParaRPr>
          </a:p>
        </p:txBody>
      </p:sp>
    </p:spTree>
    <p:extLst>
      <p:ext uri="{BB962C8B-B14F-4D97-AF65-F5344CB8AC3E}">
        <p14:creationId xmlns:p14="http://schemas.microsoft.com/office/powerpoint/2010/main" val="2438198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6D533B4-B499-4A19-8675-EC16EE506D51}"/>
              </a:ext>
            </a:extLst>
          </p:cNvPr>
          <p:cNvSpPr>
            <a:spLocks noGrp="1"/>
          </p:cNvSpPr>
          <p:nvPr>
            <p:ph type="title"/>
          </p:nvPr>
        </p:nvSpPr>
        <p:spPr/>
        <p:txBody>
          <a:bodyPr/>
          <a:lstStyle/>
          <a:p>
            <a:r>
              <a:rPr lang="en-US" b="1"/>
              <a:t>Operating Rules are Crucial in a Technology-driven World</a:t>
            </a:r>
            <a:endParaRPr lang="en-US"/>
          </a:p>
        </p:txBody>
      </p:sp>
      <p:sp>
        <p:nvSpPr>
          <p:cNvPr id="5" name="Content Placeholder 1">
            <a:extLst>
              <a:ext uri="{FF2B5EF4-FFF2-40B4-BE49-F238E27FC236}">
                <a16:creationId xmlns:a16="http://schemas.microsoft.com/office/drawing/2014/main" id="{FBFA8F46-63E9-42BD-9D50-42B6FB06CD02}"/>
              </a:ext>
            </a:extLst>
          </p:cNvPr>
          <p:cNvSpPr>
            <a:spLocks noGrp="1"/>
          </p:cNvSpPr>
          <p:nvPr>
            <p:ph idx="1"/>
          </p:nvPr>
        </p:nvSpPr>
        <p:spPr>
          <a:xfrm>
            <a:off x="223106" y="1585059"/>
            <a:ext cx="11766956" cy="1839385"/>
          </a:xfrm>
        </p:spPr>
        <p:txBody>
          <a:bodyPr/>
          <a:lstStyle/>
          <a:p>
            <a:pPr marL="0" indent="0" algn="ctr">
              <a:lnSpc>
                <a:spcPct val="100000"/>
              </a:lnSpc>
              <a:buNone/>
            </a:pPr>
            <a:r>
              <a:rPr lang="en-US" sz="1600" dirty="0">
                <a:solidFill>
                  <a:schemeClr val="tx1"/>
                </a:solidFill>
              </a:rPr>
              <a:t>Organizations have a critical need to electronically share large quantities of data quickly and accurately. Operating rules support standards and specify the business actions each party must take to ensure successfully transmit electronic transactions. </a:t>
            </a:r>
          </a:p>
          <a:p>
            <a:pPr marL="0" indent="0" algn="ctr">
              <a:lnSpc>
                <a:spcPct val="100000"/>
              </a:lnSpc>
              <a:buNone/>
            </a:pPr>
            <a:r>
              <a:rPr lang="en-US" sz="1600" dirty="0">
                <a:solidFill>
                  <a:schemeClr val="tx1"/>
                </a:solidFill>
              </a:rPr>
              <a:t>For more than a decade, CAQH CORE has brought healthcare stakeholders together to develop, agree upon and adopt operating rules for the industry. In addition to improving the exchange of transactions, each phase of CAQH CORE operating rules brings tangible ROI to healthcare stakeholders across the industry.</a:t>
            </a:r>
          </a:p>
          <a:p>
            <a:pPr marL="0" indent="0" algn="ctr">
              <a:buNone/>
            </a:pPr>
            <a:endParaRPr lang="en-US" sz="1600" dirty="0"/>
          </a:p>
        </p:txBody>
      </p:sp>
      <p:sp>
        <p:nvSpPr>
          <p:cNvPr id="4" name="Slide Number Placeholder 3">
            <a:extLst>
              <a:ext uri="{FF2B5EF4-FFF2-40B4-BE49-F238E27FC236}">
                <a16:creationId xmlns:a16="http://schemas.microsoft.com/office/drawing/2014/main" id="{4AE7CF04-A10A-42CE-A955-B3A4BA049FCA}"/>
              </a:ext>
            </a:extLst>
          </p:cNvPr>
          <p:cNvSpPr>
            <a:spLocks noGrp="1"/>
          </p:cNvSpPr>
          <p:nvPr>
            <p:ph type="sldNum" sz="quarter" idx="10"/>
          </p:nvPr>
        </p:nvSpPr>
        <p:spPr/>
        <p:txBody>
          <a:bodyPr/>
          <a:lstStyle/>
          <a:p>
            <a:pPr>
              <a:defRPr/>
            </a:pPr>
            <a:fld id="{E2D6B392-2311-4D85-A582-D1976F1A3194}" type="slidenum">
              <a:rPr lang="en-US" smtClean="0">
                <a:solidFill>
                  <a:srgbClr val="323E48">
                    <a:tint val="75000"/>
                  </a:srgbClr>
                </a:solidFill>
              </a:rPr>
              <a:pPr>
                <a:defRPr/>
              </a:pPr>
              <a:t>41</a:t>
            </a:fld>
            <a:endParaRPr lang="en-US">
              <a:solidFill>
                <a:srgbClr val="323E48">
                  <a:tint val="75000"/>
                </a:srgbClr>
              </a:solidFill>
            </a:endParaRPr>
          </a:p>
        </p:txBody>
      </p:sp>
      <p:sp>
        <p:nvSpPr>
          <p:cNvPr id="14" name="Rectangle 13">
            <a:extLst>
              <a:ext uri="{FF2B5EF4-FFF2-40B4-BE49-F238E27FC236}">
                <a16:creationId xmlns:a16="http://schemas.microsoft.com/office/drawing/2014/main" id="{FD787FD4-A1EB-4C1F-BAD7-E41BC6D839F7}"/>
              </a:ext>
            </a:extLst>
          </p:cNvPr>
          <p:cNvSpPr/>
          <p:nvPr/>
        </p:nvSpPr>
        <p:spPr bwMode="auto">
          <a:xfrm>
            <a:off x="223708" y="1117647"/>
            <a:ext cx="11766956" cy="401432"/>
          </a:xfrm>
          <a:prstGeom prst="rect">
            <a:avLst/>
          </a:prstGeom>
          <a:solidFill>
            <a:schemeClr val="accent3"/>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a:solidFill>
                  <a:prstClr val="white"/>
                </a:solidFill>
              </a:rPr>
              <a:t>Importance of Operating Rules</a:t>
            </a:r>
          </a:p>
        </p:txBody>
      </p:sp>
      <p:pic>
        <p:nvPicPr>
          <p:cNvPr id="15" name="Picture 14">
            <a:extLst>
              <a:ext uri="{FF2B5EF4-FFF2-40B4-BE49-F238E27FC236}">
                <a16:creationId xmlns:a16="http://schemas.microsoft.com/office/drawing/2014/main" id="{95585468-0AA1-42D3-B041-61F55BDAF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48" y="3139369"/>
            <a:ext cx="10895105" cy="2979131"/>
          </a:xfrm>
          <a:prstGeom prst="rect">
            <a:avLst/>
          </a:prstGeom>
        </p:spPr>
      </p:pic>
      <p:sp>
        <p:nvSpPr>
          <p:cNvPr id="16" name="Rectangle 15">
            <a:extLst>
              <a:ext uri="{FF2B5EF4-FFF2-40B4-BE49-F238E27FC236}">
                <a16:creationId xmlns:a16="http://schemas.microsoft.com/office/drawing/2014/main" id="{0455F045-82AC-4509-952E-6C370925D734}"/>
              </a:ext>
            </a:extLst>
          </p:cNvPr>
          <p:cNvSpPr/>
          <p:nvPr/>
        </p:nvSpPr>
        <p:spPr>
          <a:xfrm>
            <a:off x="457542" y="6057163"/>
            <a:ext cx="10244919" cy="276999"/>
          </a:xfrm>
          <a:prstGeom prst="rect">
            <a:avLst/>
          </a:prstGeom>
        </p:spPr>
        <p:txBody>
          <a:bodyPr wrap="square">
            <a:spAutoFit/>
          </a:bodyPr>
          <a:lstStyle/>
          <a:p>
            <a:pPr marL="123825" lvl="0">
              <a:spcAft>
                <a:spcPts val="450"/>
              </a:spcAft>
              <a:defRPr/>
            </a:pPr>
            <a:r>
              <a:rPr lang="en-US" sz="1200" kern="0" dirty="0">
                <a:solidFill>
                  <a:schemeClr val="tx1">
                    <a:lumMod val="50000"/>
                  </a:schemeClr>
                </a:solidFill>
              </a:rPr>
              <a:t>*</a:t>
            </a:r>
            <a:r>
              <a:rPr lang="en-US" sz="1000" kern="0" dirty="0">
                <a:solidFill>
                  <a:schemeClr val="tx1">
                    <a:lumMod val="50000"/>
                  </a:schemeClr>
                </a:solidFill>
              </a:rPr>
              <a:t>CAQH CORE chose to hold drafting operating rules on health claims attachments until there is a mandated HHS Standard.</a:t>
            </a:r>
          </a:p>
        </p:txBody>
      </p:sp>
      <p:sp>
        <p:nvSpPr>
          <p:cNvPr id="17" name="Rectangle 16">
            <a:extLst>
              <a:ext uri="{FF2B5EF4-FFF2-40B4-BE49-F238E27FC236}">
                <a16:creationId xmlns:a16="http://schemas.microsoft.com/office/drawing/2014/main" id="{40FF34A9-A129-4075-9A93-78322F305655}"/>
              </a:ext>
            </a:extLst>
          </p:cNvPr>
          <p:cNvSpPr/>
          <p:nvPr/>
        </p:nvSpPr>
        <p:spPr bwMode="auto">
          <a:xfrm rot="5400000">
            <a:off x="10906863" y="4061133"/>
            <a:ext cx="1569859" cy="296480"/>
          </a:xfrm>
          <a:prstGeom prst="rect">
            <a:avLst/>
          </a:prstGeom>
          <a:solidFill>
            <a:schemeClr val="accent3">
              <a:lumMod val="75000"/>
            </a:schemeClr>
          </a:solidFill>
          <a:ln w="1905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rPr>
              <a:t>Mandated</a:t>
            </a:r>
          </a:p>
        </p:txBody>
      </p:sp>
      <p:sp>
        <p:nvSpPr>
          <p:cNvPr id="19" name="Rectangle 18">
            <a:extLst>
              <a:ext uri="{FF2B5EF4-FFF2-40B4-BE49-F238E27FC236}">
                <a16:creationId xmlns:a16="http://schemas.microsoft.com/office/drawing/2014/main" id="{547667B2-7122-4E3E-8AD0-AAEEA3902EE6}"/>
              </a:ext>
            </a:extLst>
          </p:cNvPr>
          <p:cNvSpPr/>
          <p:nvPr/>
        </p:nvSpPr>
        <p:spPr bwMode="auto">
          <a:xfrm rot="5400000">
            <a:off x="11160363" y="5377493"/>
            <a:ext cx="1062860" cy="296480"/>
          </a:xfrm>
          <a:prstGeom prst="rect">
            <a:avLst/>
          </a:prstGeom>
          <a:solidFill>
            <a:schemeClr val="accent5"/>
          </a:solidFill>
          <a:ln w="1905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rPr>
              <a:t>Voluntary</a:t>
            </a:r>
          </a:p>
        </p:txBody>
      </p:sp>
      <p:pic>
        <p:nvPicPr>
          <p:cNvPr id="7" name="Picture 4" descr="http://www.schmittreporting.com/wp-content/uploads/realtime-streaming-icon.png">
            <a:extLst>
              <a:ext uri="{FF2B5EF4-FFF2-40B4-BE49-F238E27FC236}">
                <a16:creationId xmlns:a16="http://schemas.microsoft.com/office/drawing/2014/main" id="{6EE840F3-0384-4315-9B1C-61C3B3F597C9}"/>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07564" y="3612584"/>
            <a:ext cx="665623" cy="6656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cdn0.iconfinder.com/data/icons/social-productivity-line-art-4/128/automatic-payments-512.png">
            <a:extLst>
              <a:ext uri="{FF2B5EF4-FFF2-40B4-BE49-F238E27FC236}">
                <a16:creationId xmlns:a16="http://schemas.microsoft.com/office/drawing/2014/main" id="{F3C9B332-DCDF-4FBC-8F9D-942A17AC79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2798" y="4580063"/>
            <a:ext cx="355153" cy="35515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9B73710-0B6B-4A32-9B56-21E3DFE64F5B}"/>
              </a:ext>
            </a:extLst>
          </p:cNvPr>
          <p:cNvGrpSpPr/>
          <p:nvPr/>
        </p:nvGrpSpPr>
        <p:grpSpPr>
          <a:xfrm>
            <a:off x="826859" y="5311006"/>
            <a:ext cx="627029" cy="629924"/>
            <a:chOff x="804897" y="1626814"/>
            <a:chExt cx="685874" cy="644566"/>
          </a:xfrm>
        </p:grpSpPr>
        <p:grpSp>
          <p:nvGrpSpPr>
            <p:cNvPr id="10" name="Group 9">
              <a:extLst>
                <a:ext uri="{FF2B5EF4-FFF2-40B4-BE49-F238E27FC236}">
                  <a16:creationId xmlns:a16="http://schemas.microsoft.com/office/drawing/2014/main" id="{CA4D572C-0E49-4B04-B222-1996E8F63057}"/>
                </a:ext>
              </a:extLst>
            </p:cNvPr>
            <p:cNvGrpSpPr/>
            <p:nvPr/>
          </p:nvGrpSpPr>
          <p:grpSpPr>
            <a:xfrm>
              <a:off x="804897" y="1626814"/>
              <a:ext cx="685874" cy="595716"/>
              <a:chOff x="8681823" y="5140897"/>
              <a:chExt cx="958183" cy="950607"/>
            </a:xfrm>
          </p:grpSpPr>
          <p:pic>
            <p:nvPicPr>
              <p:cNvPr id="12" name="Picture 20" descr="https://image.freepik.com/free-icon/text-document_318-48568.jpg">
                <a:extLst>
                  <a:ext uri="{FF2B5EF4-FFF2-40B4-BE49-F238E27FC236}">
                    <a16:creationId xmlns:a16="http://schemas.microsoft.com/office/drawing/2014/main" id="{8D13AFD3-0CF7-419E-B04E-C73CDB59A6D9}"/>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9399" y="5140897"/>
                <a:ext cx="950607" cy="9506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52E0D68-411F-491E-B83E-7D6388F43BC7}"/>
                  </a:ext>
                </a:extLst>
              </p:cNvPr>
              <p:cNvSpPr txBox="1"/>
              <p:nvPr/>
            </p:nvSpPr>
            <p:spPr>
              <a:xfrm>
                <a:off x="8681823" y="5186424"/>
                <a:ext cx="769845" cy="282555"/>
              </a:xfrm>
              <a:prstGeom prst="rect">
                <a:avLst/>
              </a:prstGeom>
              <a:noFill/>
            </p:spPr>
            <p:txBody>
              <a:bodyPr wrap="square" rtlCol="0">
                <a:spAutoFit/>
              </a:bodyPr>
              <a:lstStyle/>
              <a:p>
                <a:pPr algn="ctr"/>
                <a:r>
                  <a:rPr lang="en-US" sz="700" b="1">
                    <a:solidFill>
                      <a:srgbClr val="323E48"/>
                    </a:solidFill>
                  </a:rPr>
                  <a:t>CLAIM</a:t>
                </a:r>
                <a:endParaRPr lang="en-US" sz="900" b="1">
                  <a:solidFill>
                    <a:srgbClr val="323E48"/>
                  </a:solidFill>
                </a:endParaRPr>
              </a:p>
            </p:txBody>
          </p:sp>
        </p:grpSp>
        <p:pic>
          <p:nvPicPr>
            <p:cNvPr id="11" name="Picture 10" descr="https://upload.wikimedia.org/wikipedia/commons/thumb/5/55/Magnifying_glass_icon.svg/1024px-Magnifying_glass_icon.svg.png">
              <a:extLst>
                <a:ext uri="{FF2B5EF4-FFF2-40B4-BE49-F238E27FC236}">
                  <a16:creationId xmlns:a16="http://schemas.microsoft.com/office/drawing/2014/main" id="{66D7154F-F609-4A5D-B7A7-FD23E98792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4695" y="1819327"/>
              <a:ext cx="452053" cy="4520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66306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670" y="236274"/>
            <a:ext cx="10162360" cy="533400"/>
          </a:xfrm>
        </p:spPr>
        <p:txBody>
          <a:bodyPr/>
          <a:lstStyle/>
          <a:p>
            <a:pPr eaLnBrk="1" hangingPunct="1"/>
            <a:r>
              <a:rPr lang="en-US" altLang="en-US" b="1"/>
              <a:t>Role of Operating Rules </a:t>
            </a:r>
          </a:p>
        </p:txBody>
      </p:sp>
      <p:sp>
        <p:nvSpPr>
          <p:cNvPr id="9" name="Slide Number Placeholder 3">
            <a:extLst>
              <a:ext uri="{FF2B5EF4-FFF2-40B4-BE49-F238E27FC236}">
                <a16:creationId xmlns:a16="http://schemas.microsoft.com/office/drawing/2014/main" id="{3FE6300B-6A80-4A6F-A216-8A6C5806135C}"/>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42</a:t>
            </a:fld>
            <a:endParaRPr lang="en-US" dirty="0">
              <a:solidFill>
                <a:prstClr val="white">
                  <a:lumMod val="50000"/>
                </a:prstClr>
              </a:solidFill>
            </a:endParaRPr>
          </a:p>
        </p:txBody>
      </p:sp>
      <p:sp>
        <p:nvSpPr>
          <p:cNvPr id="4" name="TextBox 3"/>
          <p:cNvSpPr txBox="1"/>
          <p:nvPr/>
        </p:nvSpPr>
        <p:spPr>
          <a:xfrm>
            <a:off x="8140390" y="2081560"/>
            <a:ext cx="3607218" cy="3323987"/>
          </a:xfrm>
          <a:prstGeom prst="rect">
            <a:avLst/>
          </a:prstGeom>
          <a:noFill/>
        </p:spPr>
        <p:txBody>
          <a:bodyPr wrap="square" rtlCol="0">
            <a:spAutoFit/>
          </a:bodyPr>
          <a:lstStyle/>
          <a:p>
            <a:pPr eaLnBrk="1" hangingPunct="1">
              <a:defRPr/>
            </a:pPr>
            <a:r>
              <a:rPr lang="en-US" altLang="en-US" sz="1400" b="1" kern="0" dirty="0">
                <a:solidFill>
                  <a:srgbClr val="000000"/>
                </a:solidFill>
                <a:latin typeface="Arial"/>
                <a:cs typeface="Arial" charset="0"/>
              </a:rPr>
              <a:t>Infrastructure rules </a:t>
            </a:r>
            <a:r>
              <a:rPr lang="en-US" altLang="en-US" sz="1400" kern="0" dirty="0">
                <a:solidFill>
                  <a:srgbClr val="000000"/>
                </a:solidFill>
                <a:latin typeface="Arial"/>
                <a:cs typeface="Arial" charset="0"/>
              </a:rPr>
              <a:t>apply across transactions – establishing basic expectations on how the US data exchange “system” works, e.g. ability to track response times across all trading partners. </a:t>
            </a:r>
            <a:r>
              <a:rPr lang="en-US" altLang="en-US" sz="1400" i="1" kern="0" dirty="0">
                <a:solidFill>
                  <a:srgbClr val="000000"/>
                </a:solidFill>
                <a:latin typeface="Arial"/>
                <a:cs typeface="Arial" charset="0"/>
              </a:rPr>
              <a:t>Infrastructure rules can be used with any version of a standard. </a:t>
            </a:r>
            <a:endParaRPr lang="en-US" altLang="en-US" sz="1400" kern="0" dirty="0">
              <a:solidFill>
                <a:srgbClr val="000000"/>
              </a:solidFill>
              <a:latin typeface="Arial"/>
              <a:cs typeface="Arial" charset="0"/>
            </a:endParaRPr>
          </a:p>
          <a:p>
            <a:pPr eaLnBrk="1" hangingPunct="1">
              <a:defRPr/>
            </a:pPr>
            <a:endParaRPr lang="en-US" altLang="en-US" sz="1400" kern="0" dirty="0">
              <a:solidFill>
                <a:srgbClr val="000000"/>
              </a:solidFill>
              <a:latin typeface="Arial"/>
              <a:cs typeface="Arial" charset="0"/>
            </a:endParaRPr>
          </a:p>
          <a:p>
            <a:pPr eaLnBrk="1" hangingPunct="1">
              <a:defRPr/>
            </a:pPr>
            <a:r>
              <a:rPr lang="en-US" altLang="en-US" sz="1400" b="1" kern="0" dirty="0">
                <a:solidFill>
                  <a:srgbClr val="000000"/>
                </a:solidFill>
                <a:latin typeface="Arial"/>
                <a:cs typeface="Arial" charset="0"/>
              </a:rPr>
              <a:t>Content rules </a:t>
            </a:r>
            <a:r>
              <a:rPr lang="en-US" altLang="en-US" sz="1400" kern="0" dirty="0">
                <a:solidFill>
                  <a:srgbClr val="000000"/>
                </a:solidFill>
                <a:latin typeface="Arial"/>
                <a:cs typeface="Arial" charset="0"/>
              </a:rPr>
              <a:t>support the exchange of valuable data that allow stakeholders to access information needed to manage an identified process; rules can address ongoing maintenance, setting expectation of evolution. </a:t>
            </a:r>
            <a:r>
              <a:rPr lang="en-US" altLang="en-US" sz="1400" i="1" kern="0" dirty="0">
                <a:solidFill>
                  <a:srgbClr val="000000"/>
                </a:solidFill>
                <a:latin typeface="Arial"/>
                <a:cs typeface="Arial" charset="0"/>
              </a:rPr>
              <a:t>Content supports further use of base standards whenever possible.    </a:t>
            </a:r>
            <a:endParaRPr lang="en-US" altLang="en-US" sz="1400" kern="0" dirty="0">
              <a:solidFill>
                <a:srgbClr val="000000"/>
              </a:solidFill>
              <a:latin typeface="Arial"/>
              <a:cs typeface="Arial" charset="0"/>
            </a:endParaRPr>
          </a:p>
        </p:txBody>
      </p:sp>
      <p:graphicFrame>
        <p:nvGraphicFramePr>
          <p:cNvPr id="34" name="Table 33"/>
          <p:cNvGraphicFramePr>
            <a:graphicFrameLocks noGrp="1"/>
          </p:cNvGraphicFramePr>
          <p:nvPr>
            <p:extLst/>
          </p:nvPr>
        </p:nvGraphicFramePr>
        <p:xfrm>
          <a:off x="443258" y="1725586"/>
          <a:ext cx="6257925" cy="4014872"/>
        </p:xfrm>
        <a:graphic>
          <a:graphicData uri="http://schemas.openxmlformats.org/drawingml/2006/table">
            <a:tbl>
              <a:tblPr firstRow="1" bandRow="1">
                <a:tableStyleId>{5C22544A-7EE6-4342-B048-85BDC9FD1C3A}</a:tableStyleId>
              </a:tblPr>
              <a:tblGrid>
                <a:gridCol w="3460671">
                  <a:extLst>
                    <a:ext uri="{9D8B030D-6E8A-4147-A177-3AD203B41FA5}">
                      <a16:colId xmlns:a16="http://schemas.microsoft.com/office/drawing/2014/main" val="2256970140"/>
                    </a:ext>
                  </a:extLst>
                </a:gridCol>
                <a:gridCol w="2797254">
                  <a:extLst>
                    <a:ext uri="{9D8B030D-6E8A-4147-A177-3AD203B41FA5}">
                      <a16:colId xmlns:a16="http://schemas.microsoft.com/office/drawing/2014/main" val="3590631411"/>
                    </a:ext>
                  </a:extLst>
                </a:gridCol>
              </a:tblGrid>
              <a:tr h="466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b="1" cap="none" baseline="0" dirty="0">
                          <a:solidFill>
                            <a:schemeClr val="tx1"/>
                          </a:solidFill>
                          <a:latin typeface="+mn-lt"/>
                          <a:cs typeface="Arial" charset="0"/>
                        </a:rPr>
                        <a:t>Infrastructure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b="1" cap="none" baseline="0" dirty="0">
                          <a:solidFill>
                            <a:schemeClr val="tx1"/>
                          </a:solidFill>
                          <a:latin typeface="+mn-lt"/>
                          <a:cs typeface="Arial" charset="0"/>
                        </a:rPr>
                        <a:t>Content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3179839638"/>
                  </a:ext>
                </a:extLst>
              </a:tr>
              <a:tr h="423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tx1"/>
                          </a:solidFill>
                          <a:latin typeface="+mn-lt"/>
                          <a:cs typeface="Arial" charset="0"/>
                        </a:rPr>
                        <a:t>Connectivity &amp; Security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6EA"/>
                    </a:solidFill>
                  </a:tcPr>
                </a:tc>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tx1"/>
                          </a:solidFill>
                          <a:latin typeface="+mn-lt"/>
                          <a:cs typeface="Arial" charset="0"/>
                        </a:rPr>
                        <a:t>Supports use of recognized standards that can deliver valuable structured data</a:t>
                      </a:r>
                      <a:r>
                        <a:rPr lang="en-US" altLang="en-US" sz="1400" baseline="0" dirty="0">
                          <a:solidFill>
                            <a:schemeClr val="tx1"/>
                          </a:solidFill>
                          <a:latin typeface="+mn-lt"/>
                          <a:cs typeface="Arial" charset="0"/>
                        </a:rPr>
                        <a:t> or require access to unstructured data. </a:t>
                      </a:r>
                      <a:endParaRPr lang="en-US" altLang="en-US" sz="1400" dirty="0">
                        <a:solidFill>
                          <a:schemeClr val="tx1"/>
                        </a:solidFill>
                        <a:latin typeface="+mn-lt"/>
                        <a:cs typeface="Arial" charset="0"/>
                      </a:endParaRPr>
                    </a:p>
                    <a:p>
                      <a:pPr algn="ctr"/>
                      <a:endParaRPr lang="en-US" sz="140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82854571"/>
                  </a:ext>
                </a:extLst>
              </a:tr>
              <a:tr h="642405">
                <a:tc>
                  <a:txBody>
                    <a:bodyPr/>
                    <a:lstStyle/>
                    <a:p>
                      <a:pPr algn="ctr" eaLnBrk="1" hangingPunct="1">
                        <a:spcBef>
                          <a:spcPct val="0"/>
                        </a:spcBef>
                        <a:buClrTx/>
                        <a:buFontTx/>
                        <a:buNone/>
                        <a:defRPr/>
                      </a:pPr>
                      <a:r>
                        <a:rPr lang="en-US" altLang="en-US" sz="1400" dirty="0">
                          <a:solidFill>
                            <a:schemeClr val="tx1"/>
                          </a:solidFill>
                          <a:latin typeface="+mn-lt"/>
                          <a:cs typeface="Arial" charset="0"/>
                        </a:rPr>
                        <a:t>Response Time</a:t>
                      </a:r>
                    </a:p>
                    <a:p>
                      <a:pPr algn="ctr" eaLnBrk="1" hangingPunct="1">
                        <a:spcBef>
                          <a:spcPct val="0"/>
                        </a:spcBef>
                        <a:buClrTx/>
                        <a:buFontTx/>
                        <a:buNone/>
                        <a:defRPr/>
                      </a:pPr>
                      <a:r>
                        <a:rPr lang="en-US" altLang="en-US" sz="1400" dirty="0">
                          <a:solidFill>
                            <a:schemeClr val="tx1"/>
                          </a:solidFill>
                          <a:latin typeface="+mn-lt"/>
                          <a:cs typeface="Arial" charset="0"/>
                        </a:rPr>
                        <a:t>(Batch/Real-time)</a:t>
                      </a:r>
                    </a:p>
                    <a:p>
                      <a:pPr algn="ctr" eaLnBrk="1" hangingPunct="1">
                        <a:spcBef>
                          <a:spcPct val="0"/>
                        </a:spcBef>
                        <a:buClrTx/>
                        <a:buFontTx/>
                        <a:buNone/>
                        <a:defRPr/>
                      </a:pPr>
                      <a:endParaRPr lang="en-US"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6EA"/>
                    </a:solidFill>
                  </a:tcPr>
                </a:tc>
                <a:tc vMerge="1">
                  <a:txBody>
                    <a:bodyPr/>
                    <a:lstStyle/>
                    <a:p>
                      <a:endParaRPr lang="en-US"/>
                    </a:p>
                  </a:txBody>
                  <a:tcPr/>
                </a:tc>
                <a:extLst>
                  <a:ext uri="{0D108BD9-81ED-4DB2-BD59-A6C34878D82A}">
                    <a16:rowId xmlns:a16="http://schemas.microsoft.com/office/drawing/2014/main" val="236679230"/>
                  </a:ext>
                </a:extLst>
              </a:tr>
              <a:tr h="423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tx1"/>
                          </a:solidFill>
                          <a:latin typeface="+mn-lt"/>
                          <a:cs typeface="Arial" charset="0"/>
                        </a:rPr>
                        <a:t>System Availability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6EA"/>
                    </a:solidFill>
                  </a:tcPr>
                </a:tc>
                <a:tc vMerge="1">
                  <a:txBody>
                    <a:bodyPr/>
                    <a:lstStyle/>
                    <a:p>
                      <a:endParaRPr lang="en-US"/>
                    </a:p>
                  </a:txBody>
                  <a:tcPr/>
                </a:tc>
                <a:extLst>
                  <a:ext uri="{0D108BD9-81ED-4DB2-BD59-A6C34878D82A}">
                    <a16:rowId xmlns:a16="http://schemas.microsoft.com/office/drawing/2014/main" val="3069256123"/>
                  </a:ext>
                </a:extLst>
              </a:tr>
              <a:tr h="720586">
                <a:tc>
                  <a:txBody>
                    <a:bodyPr/>
                    <a:lstStyle/>
                    <a:p>
                      <a:pPr algn="ctr" eaLnBrk="1" hangingPunct="1">
                        <a:spcBef>
                          <a:spcPts val="0"/>
                        </a:spcBef>
                        <a:buClrTx/>
                        <a:buFontTx/>
                        <a:buNone/>
                        <a:defRPr/>
                      </a:pPr>
                      <a:r>
                        <a:rPr lang="en-US" altLang="en-US" sz="1400" dirty="0">
                          <a:solidFill>
                            <a:schemeClr val="tx1"/>
                          </a:solidFill>
                          <a:latin typeface="+mn-lt"/>
                          <a:cs typeface="Arial" charset="0"/>
                        </a:rPr>
                        <a:t>Exception Processing</a:t>
                      </a:r>
                      <a:r>
                        <a:rPr lang="en-US" altLang="en-US" sz="1400" baseline="0" dirty="0">
                          <a:solidFill>
                            <a:schemeClr val="tx1"/>
                          </a:solidFill>
                          <a:latin typeface="+mn-lt"/>
                          <a:cs typeface="Arial" charset="0"/>
                        </a:rPr>
                        <a:t> </a:t>
                      </a:r>
                    </a:p>
                    <a:p>
                      <a:pPr algn="ctr" eaLnBrk="1" hangingPunct="1">
                        <a:spcBef>
                          <a:spcPts val="0"/>
                        </a:spcBef>
                        <a:buClrTx/>
                        <a:buFontTx/>
                        <a:buNone/>
                        <a:defRPr/>
                      </a:pPr>
                      <a:r>
                        <a:rPr lang="en-US" altLang="en-US" sz="1400" dirty="0">
                          <a:solidFill>
                            <a:schemeClr val="tx1"/>
                          </a:solidFill>
                          <a:latin typeface="+mn-lt"/>
                          <a:cs typeface="Arial" charset="0"/>
                        </a:rPr>
                        <a:t>Error Resolution</a:t>
                      </a:r>
                      <a:endParaRPr lang="en-US"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6EA"/>
                    </a:solidFill>
                  </a:tcPr>
                </a:tc>
                <a:tc vMerge="1">
                  <a:txBody>
                    <a:bodyPr/>
                    <a:lstStyle/>
                    <a:p>
                      <a:endParaRPr lang="en-US"/>
                    </a:p>
                  </a:txBody>
                  <a:tcPr/>
                </a:tc>
                <a:extLst>
                  <a:ext uri="{0D108BD9-81ED-4DB2-BD59-A6C34878D82A}">
                    <a16:rowId xmlns:a16="http://schemas.microsoft.com/office/drawing/2014/main" val="581280966"/>
                  </a:ext>
                </a:extLst>
              </a:tr>
              <a:tr h="423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tx1"/>
                          </a:solidFill>
                          <a:latin typeface="+mn-lt"/>
                          <a:cs typeface="Arial" charset="0"/>
                        </a:rPr>
                        <a:t>Roles &amp; Responsibilities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6EA"/>
                    </a:solidFill>
                  </a:tcPr>
                </a:tc>
                <a:tc vMerge="1">
                  <a:txBody>
                    <a:bodyPr/>
                    <a:lstStyle/>
                    <a:p>
                      <a:endParaRPr lang="en-US"/>
                    </a:p>
                  </a:txBody>
                  <a:tcPr/>
                </a:tc>
                <a:extLst>
                  <a:ext uri="{0D108BD9-81ED-4DB2-BD59-A6C34878D82A}">
                    <a16:rowId xmlns:a16="http://schemas.microsoft.com/office/drawing/2014/main" val="2429440066"/>
                  </a:ext>
                </a:extLst>
              </a:tr>
              <a:tr h="423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tx1"/>
                          </a:solidFill>
                          <a:latin typeface="+mn-lt"/>
                          <a:cs typeface="Arial" charset="0"/>
                        </a:rPr>
                        <a:t>Companion Guides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6EA"/>
                    </a:solidFill>
                  </a:tcPr>
                </a:tc>
                <a:tc vMerge="1">
                  <a:txBody>
                    <a:bodyPr/>
                    <a:lstStyle/>
                    <a:p>
                      <a:endParaRPr lang="en-US"/>
                    </a:p>
                  </a:txBody>
                  <a:tcPr/>
                </a:tc>
                <a:extLst>
                  <a:ext uri="{0D108BD9-81ED-4DB2-BD59-A6C34878D82A}">
                    <a16:rowId xmlns:a16="http://schemas.microsoft.com/office/drawing/2014/main" val="789669936"/>
                  </a:ext>
                </a:extLst>
              </a:tr>
              <a:tr h="4238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latin typeface="+mn-lt"/>
                          <a:cs typeface="Arial" charset="0"/>
                        </a:rPr>
                        <a:t>Acknowledgements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D6EA"/>
                    </a:solidFill>
                  </a:tcPr>
                </a:tc>
                <a:tc vMerge="1">
                  <a:txBody>
                    <a:bodyPr/>
                    <a:lstStyle/>
                    <a:p>
                      <a:endParaRPr lang="en-US"/>
                    </a:p>
                  </a:txBody>
                  <a:tcPr/>
                </a:tc>
                <a:extLst>
                  <a:ext uri="{0D108BD9-81ED-4DB2-BD59-A6C34878D82A}">
                    <a16:rowId xmlns:a16="http://schemas.microsoft.com/office/drawing/2014/main" val="3540986569"/>
                  </a:ext>
                </a:extLst>
              </a:tr>
            </a:tbl>
          </a:graphicData>
        </a:graphic>
      </p:graphicFrame>
      <p:pic>
        <p:nvPicPr>
          <p:cNvPr id="3" name="Graphic 2" descr="Network">
            <a:extLst>
              <a:ext uri="{FF2B5EF4-FFF2-40B4-BE49-F238E27FC236}">
                <a16:creationId xmlns:a16="http://schemas.microsoft.com/office/drawing/2014/main" id="{509FF5BE-407E-46C0-9F60-1067D7FEEE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4696" y="2411751"/>
            <a:ext cx="1057508" cy="1057508"/>
          </a:xfrm>
          <a:prstGeom prst="rect">
            <a:avLst/>
          </a:prstGeom>
        </p:spPr>
      </p:pic>
      <p:grpSp>
        <p:nvGrpSpPr>
          <p:cNvPr id="10" name="Group 9">
            <a:extLst>
              <a:ext uri="{FF2B5EF4-FFF2-40B4-BE49-F238E27FC236}">
                <a16:creationId xmlns:a16="http://schemas.microsoft.com/office/drawing/2014/main" id="{AC527F62-0CCC-4E44-94E7-836A2ADCCF54}"/>
              </a:ext>
            </a:extLst>
          </p:cNvPr>
          <p:cNvGrpSpPr/>
          <p:nvPr/>
        </p:nvGrpSpPr>
        <p:grpSpPr>
          <a:xfrm>
            <a:off x="6943607" y="3970707"/>
            <a:ext cx="1199686" cy="1181157"/>
            <a:chOff x="6742304" y="3864472"/>
            <a:chExt cx="1415744" cy="1415744"/>
          </a:xfrm>
        </p:grpSpPr>
        <p:pic>
          <p:nvPicPr>
            <p:cNvPr id="6" name="Graphic 5" descr="List">
              <a:extLst>
                <a:ext uri="{FF2B5EF4-FFF2-40B4-BE49-F238E27FC236}">
                  <a16:creationId xmlns:a16="http://schemas.microsoft.com/office/drawing/2014/main" id="{82A0BB56-11F3-4635-A298-8FD53D4424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7812" y="4049980"/>
              <a:ext cx="1044729" cy="1044729"/>
            </a:xfrm>
            <a:prstGeom prst="rect">
              <a:avLst/>
            </a:prstGeom>
          </p:spPr>
        </p:pic>
        <p:pic>
          <p:nvPicPr>
            <p:cNvPr id="8" name="Graphic 7" descr="Clipboard">
              <a:extLst>
                <a:ext uri="{FF2B5EF4-FFF2-40B4-BE49-F238E27FC236}">
                  <a16:creationId xmlns:a16="http://schemas.microsoft.com/office/drawing/2014/main" id="{D69D56B9-2427-434C-9DB6-3023D4E433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42304" y="3864472"/>
              <a:ext cx="1415744" cy="1415744"/>
            </a:xfrm>
            <a:prstGeom prst="rect">
              <a:avLst/>
            </a:prstGeom>
          </p:spPr>
        </p:pic>
      </p:grpSp>
    </p:spTree>
    <p:extLst>
      <p:ext uri="{BB962C8B-B14F-4D97-AF65-F5344CB8AC3E}">
        <p14:creationId xmlns:p14="http://schemas.microsoft.com/office/powerpoint/2010/main" val="1247099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43</a:t>
            </a:fld>
            <a:endParaRPr lang="en-US" sz="800" dirty="0">
              <a:solidFill>
                <a:srgbClr val="FFFFFF">
                  <a:lumMod val="50000"/>
                </a:srgbClr>
              </a:solidFill>
              <a:latin typeface="Arial"/>
              <a:cs typeface="Arial" panose="020B0604020202020204" pitchFamily="34" charset="0"/>
            </a:endParaRPr>
          </a:p>
        </p:txBody>
      </p:sp>
      <p:grpSp>
        <p:nvGrpSpPr>
          <p:cNvPr id="5" name="Group 4"/>
          <p:cNvGrpSpPr/>
          <p:nvPr/>
        </p:nvGrpSpPr>
        <p:grpSpPr>
          <a:xfrm>
            <a:off x="1" y="1115684"/>
            <a:ext cx="3196205" cy="5218004"/>
            <a:chOff x="1" y="1115684"/>
            <a:chExt cx="2582337" cy="4669895"/>
          </a:xfrm>
        </p:grpSpPr>
        <p:pic>
          <p:nvPicPr>
            <p:cNvPr id="12"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dirty="0">
                <a:solidFill>
                  <a:srgbClr val="000000"/>
                </a:solidFill>
              </a:endParaRPr>
            </a:p>
          </p:txBody>
        </p:sp>
      </p:grpSp>
      <p:sp>
        <p:nvSpPr>
          <p:cNvPr id="9" name="Rectangle 8"/>
          <p:cNvSpPr/>
          <p:nvPr/>
        </p:nvSpPr>
        <p:spPr>
          <a:xfrm>
            <a:off x="3042116" y="3432297"/>
            <a:ext cx="8417710" cy="584775"/>
          </a:xfrm>
          <a:prstGeom prst="rect">
            <a:avLst/>
          </a:prstGeom>
        </p:spPr>
        <p:txBody>
          <a:bodyPr wrap="square">
            <a:spAutoFit/>
          </a:bodyPr>
          <a:lstStyle/>
          <a:p>
            <a:pPr algn="r"/>
            <a:r>
              <a:rPr lang="en-US" sz="3200" b="1" dirty="0"/>
              <a:t>Voluntary CORE Certification</a:t>
            </a:r>
            <a:endParaRPr lang="en-US" sz="3200" i="1" dirty="0">
              <a:solidFill>
                <a:schemeClr val="tx1">
                  <a:lumMod val="50000"/>
                </a:schemeClr>
              </a:solidFill>
            </a:endParaRPr>
          </a:p>
        </p:txBody>
      </p:sp>
    </p:spTree>
    <p:extLst>
      <p:ext uri="{BB962C8B-B14F-4D97-AF65-F5344CB8AC3E}">
        <p14:creationId xmlns:p14="http://schemas.microsoft.com/office/powerpoint/2010/main" val="7696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847" y="4350231"/>
            <a:ext cx="7867650" cy="768096"/>
          </a:xfrm>
          <a:prstGeom prst="rect">
            <a:avLst/>
          </a:prstGeom>
          <a:solidFill>
            <a:schemeClr val="bg1">
              <a:lumMod val="95000"/>
            </a:schemeClr>
          </a:solidFill>
          <a:ln w="19050" cap="flat" cmpd="sng" algn="ctr">
            <a:solidFill>
              <a:srgbClr val="7D408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914400">
              <a:defRPr sz="1600">
                <a:solidFill>
                  <a:srgbClr val="000000"/>
                </a:solidFill>
                <a:latin typeface="Arial"/>
                <a:cs typeface="Arial" charset="0"/>
              </a:defRPr>
            </a:lvl1pPr>
          </a:lstStyle>
          <a:p>
            <a:r>
              <a:rPr lang="en-US" sz="1800" dirty="0"/>
              <a:t>CAQH CORE serves as a neutral, non-commercial administrator. </a:t>
            </a:r>
          </a:p>
        </p:txBody>
      </p:sp>
      <p:sp>
        <p:nvSpPr>
          <p:cNvPr id="2" name="Title 1"/>
          <p:cNvSpPr>
            <a:spLocks noGrp="1"/>
          </p:cNvSpPr>
          <p:nvPr>
            <p:ph type="title"/>
          </p:nvPr>
        </p:nvSpPr>
        <p:spPr/>
        <p:txBody>
          <a:bodyPr/>
          <a:lstStyle/>
          <a:p>
            <a:r>
              <a:rPr lang="en-US" b="1"/>
              <a:t>Voluntary CORE Certification  </a:t>
            </a:r>
            <a:br>
              <a:rPr lang="en-US" b="1"/>
            </a:br>
            <a:r>
              <a:rPr lang="en-US" sz="2000" i="1"/>
              <a:t>Developed BY Industry, FOR Industry</a:t>
            </a:r>
            <a:endParaRPr lang="en-US"/>
          </a:p>
        </p:txBody>
      </p:sp>
      <p:sp>
        <p:nvSpPr>
          <p:cNvPr id="3" name="Footer Placeholder 2"/>
          <p:cNvSpPr>
            <a:spLocks noGrp="1"/>
          </p:cNvSpPr>
          <p:nvPr>
            <p:ph type="ftr" sz="quarter" idx="10"/>
          </p:nvPr>
        </p:nvSpPr>
        <p:spPr/>
        <p:txBody>
          <a:bodyPr/>
          <a:lstStyle/>
          <a:p>
            <a:pPr algn="ctr">
              <a:defRPr/>
            </a:pPr>
            <a:fld id="{CEF2C3D0-F8D4-4779-A371-18C903D10B13}" type="slidenum">
              <a:rPr lang="en-US" sz="800" smtClean="0">
                <a:solidFill>
                  <a:srgbClr val="FFFFFF">
                    <a:lumMod val="50000"/>
                  </a:srgbClr>
                </a:solidFill>
              </a:rPr>
              <a:pPr algn="ctr">
                <a:defRPr/>
              </a:pPr>
              <a:t>44</a:t>
            </a:fld>
            <a:endParaRPr lang="en-US" sz="800">
              <a:solidFill>
                <a:srgbClr val="FFFFFF">
                  <a:lumMod val="50000"/>
                </a:srgbClr>
              </a:solidFill>
            </a:endParaRPr>
          </a:p>
        </p:txBody>
      </p:sp>
      <p:sp>
        <p:nvSpPr>
          <p:cNvPr id="17" name="Content Placeholder 3"/>
          <p:cNvSpPr txBox="1">
            <a:spLocks/>
          </p:cNvSpPr>
          <p:nvPr/>
        </p:nvSpPr>
        <p:spPr>
          <a:xfrm>
            <a:off x="1382083" y="1130733"/>
            <a:ext cx="9451124" cy="1158382"/>
          </a:xfrm>
          <a:prstGeom prst="rect">
            <a:avLst/>
          </a:prstGeom>
        </p:spPr>
        <p:txBody>
          <a:bodyPr/>
          <a:lstStyle>
            <a:lvl1pPr marL="342891" indent="-342891" algn="l" rtl="0" eaLnBrk="0" fontAlgn="base" hangingPunct="0">
              <a:lnSpc>
                <a:spcPct val="114000"/>
              </a:lnSpc>
              <a:spcBef>
                <a:spcPts val="600"/>
              </a:spcBef>
              <a:spcAft>
                <a:spcPct val="0"/>
              </a:spcAft>
              <a:buClr>
                <a:srgbClr val="606060"/>
              </a:buClr>
              <a:buFont typeface="Wingdings" panose="05000000000000000000" pitchFamily="2" charset="2"/>
              <a:buChar char="§"/>
              <a:defRPr>
                <a:solidFill>
                  <a:srgbClr val="606060"/>
                </a:solidFill>
                <a:latin typeface="+mn-lt"/>
                <a:ea typeface="+mn-ea"/>
                <a:cs typeface="+mn-cs"/>
              </a:defRPr>
            </a:lvl1pPr>
            <a:lvl2pPr marL="742932" indent="-285744" algn="l" rtl="0" eaLnBrk="0" fontAlgn="base" hangingPunct="0">
              <a:lnSpc>
                <a:spcPct val="114000"/>
              </a:lnSpc>
              <a:spcBef>
                <a:spcPts val="600"/>
              </a:spcBef>
              <a:spcAft>
                <a:spcPct val="0"/>
              </a:spcAft>
              <a:buClr>
                <a:srgbClr val="606060"/>
              </a:buClr>
              <a:buFont typeface="Courier New" panose="02070309020205020404" pitchFamily="49" charset="0"/>
              <a:buChar char="­"/>
              <a:defRPr sz="1600">
                <a:solidFill>
                  <a:srgbClr val="606060"/>
                </a:solidFill>
                <a:latin typeface="+mn-lt"/>
              </a:defRPr>
            </a:lvl2pPr>
            <a:lvl3pPr marL="1200121" indent="-285744" algn="l" rtl="0" eaLnBrk="0" fontAlgn="base" hangingPunct="0">
              <a:lnSpc>
                <a:spcPct val="114000"/>
              </a:lnSpc>
              <a:spcBef>
                <a:spcPts val="600"/>
              </a:spcBef>
              <a:spcAft>
                <a:spcPct val="0"/>
              </a:spcAft>
              <a:buClr>
                <a:srgbClr val="606060"/>
              </a:buClr>
              <a:buFont typeface="Arial" panose="020B0604020202020204" pitchFamily="34" charset="0"/>
              <a:buChar char="&gt;"/>
              <a:defRPr sz="1400">
                <a:solidFill>
                  <a:srgbClr val="606060"/>
                </a:solidFill>
                <a:latin typeface="+mn-lt"/>
              </a:defRPr>
            </a:lvl3pPr>
            <a:lvl4pPr marL="1600160" indent="-228594" algn="l" rtl="0" eaLnBrk="0" fontAlgn="base" hangingPunct="0">
              <a:spcBef>
                <a:spcPts val="300"/>
              </a:spcBef>
              <a:spcAft>
                <a:spcPct val="0"/>
              </a:spcAft>
              <a:buClr>
                <a:srgbClr val="05023E"/>
              </a:buClr>
              <a:buChar char="–"/>
              <a:defRPr sz="1400">
                <a:solidFill>
                  <a:srgbClr val="606060"/>
                </a:solidFill>
                <a:latin typeface="+mn-lt"/>
              </a:defRPr>
            </a:lvl4pPr>
            <a:lvl5pPr marL="2057349" indent="-228594" algn="l" rtl="0" eaLnBrk="0" fontAlgn="base" hangingPunct="0">
              <a:spcBef>
                <a:spcPts val="300"/>
              </a:spcBef>
              <a:spcAft>
                <a:spcPct val="0"/>
              </a:spcAft>
              <a:buClr>
                <a:srgbClr val="05023E"/>
              </a:buClr>
              <a:buChar char="»"/>
              <a:defRPr sz="1400">
                <a:solidFill>
                  <a:srgbClr val="606060"/>
                </a:solidFill>
                <a:latin typeface="+mn-lt"/>
              </a:defRPr>
            </a:lvl5pPr>
            <a:lvl6pPr marL="2514537" indent="-228594" algn="l" rtl="0" fontAlgn="base">
              <a:spcBef>
                <a:spcPct val="20000"/>
              </a:spcBef>
              <a:spcAft>
                <a:spcPct val="0"/>
              </a:spcAft>
              <a:buClr>
                <a:srgbClr val="05023E"/>
              </a:buClr>
              <a:buChar char="»"/>
              <a:defRPr sz="1200">
                <a:solidFill>
                  <a:srgbClr val="070359"/>
                </a:solidFill>
                <a:latin typeface="+mn-lt"/>
              </a:defRPr>
            </a:lvl6pPr>
            <a:lvl7pPr marL="2971726" indent="-228594" algn="l" rtl="0" fontAlgn="base">
              <a:spcBef>
                <a:spcPct val="20000"/>
              </a:spcBef>
              <a:spcAft>
                <a:spcPct val="0"/>
              </a:spcAft>
              <a:buClr>
                <a:srgbClr val="05023E"/>
              </a:buClr>
              <a:buChar char="»"/>
              <a:defRPr sz="1200">
                <a:solidFill>
                  <a:srgbClr val="070359"/>
                </a:solidFill>
                <a:latin typeface="+mn-lt"/>
              </a:defRPr>
            </a:lvl7pPr>
            <a:lvl8pPr marL="3428914" indent="-228594" algn="l" rtl="0" fontAlgn="base">
              <a:spcBef>
                <a:spcPct val="20000"/>
              </a:spcBef>
              <a:spcAft>
                <a:spcPct val="0"/>
              </a:spcAft>
              <a:buClr>
                <a:srgbClr val="05023E"/>
              </a:buClr>
              <a:buChar char="»"/>
              <a:defRPr sz="1200">
                <a:solidFill>
                  <a:srgbClr val="070359"/>
                </a:solidFill>
                <a:latin typeface="+mn-lt"/>
              </a:defRPr>
            </a:lvl8pPr>
            <a:lvl9pPr marL="3886103" indent="-228594" algn="l" rtl="0" fontAlgn="base">
              <a:spcBef>
                <a:spcPct val="20000"/>
              </a:spcBef>
              <a:spcAft>
                <a:spcPct val="0"/>
              </a:spcAft>
              <a:buClr>
                <a:srgbClr val="05023E"/>
              </a:buClr>
              <a:buChar char="»"/>
              <a:defRPr sz="1200">
                <a:solidFill>
                  <a:srgbClr val="070359"/>
                </a:solidFill>
                <a:latin typeface="+mn-lt"/>
              </a:defRPr>
            </a:lvl9pPr>
          </a:lstStyle>
          <a:p>
            <a:pPr marL="0" indent="0" algn="ctr">
              <a:spcBef>
                <a:spcPts val="450"/>
              </a:spcBef>
              <a:buFont typeface="Wingdings" panose="05000000000000000000" pitchFamily="2" charset="2"/>
              <a:buNone/>
            </a:pPr>
            <a:r>
              <a:rPr lang="en-US" sz="1900" kern="0" dirty="0">
                <a:solidFill>
                  <a:schemeClr val="tx1">
                    <a:lumMod val="50000"/>
                  </a:schemeClr>
                </a:solidFill>
                <a:ea typeface="MS PGothic" panose="020B0600070205080204" pitchFamily="34" charset="-128"/>
                <a:hlinkClick r:id="rId3"/>
              </a:rPr>
              <a:t>CORE Certification</a:t>
            </a:r>
            <a:r>
              <a:rPr lang="en-US" sz="1900" kern="0" dirty="0">
                <a:solidFill>
                  <a:schemeClr val="tx1">
                    <a:lumMod val="50000"/>
                  </a:schemeClr>
                </a:solidFill>
                <a:ea typeface="MS PGothic" panose="020B0600070205080204" pitchFamily="34" charset="-128"/>
              </a:rPr>
              <a:t> is the most robust and widely-recognized industry program of its kind – the Gold Standard. Its approach assures an independent, industry-developed confirmation of conformance with operating rules and underlying standards.</a:t>
            </a:r>
            <a:endParaRPr lang="en-US" sz="1900" b="1" i="1" kern="0" dirty="0">
              <a:solidFill>
                <a:schemeClr val="tx1">
                  <a:lumMod val="50000"/>
                </a:schemeClr>
              </a:solidFill>
              <a:ea typeface="MS PGothic" panose="020B0600070205080204" pitchFamily="34" charset="-128"/>
            </a:endParaRPr>
          </a:p>
        </p:txBody>
      </p:sp>
      <p:sp>
        <p:nvSpPr>
          <p:cNvPr id="18" name="Rectangle 17"/>
          <p:cNvSpPr/>
          <p:nvPr/>
        </p:nvSpPr>
        <p:spPr bwMode="auto">
          <a:xfrm>
            <a:off x="870847" y="2472489"/>
            <a:ext cx="7872016" cy="771788"/>
          </a:xfrm>
          <a:prstGeom prst="rect">
            <a:avLst/>
          </a:prstGeom>
          <a:solidFill>
            <a:schemeClr val="bg1">
              <a:lumMod val="95000"/>
            </a:schemeClr>
          </a:solidFill>
          <a:ln w="19050" cap="flat" cmpd="sng" algn="ctr">
            <a:solidFill>
              <a:srgbClr val="7D408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914400" eaLnBrk="1" hangingPunct="1"/>
            <a:r>
              <a:rPr lang="en-US">
                <a:solidFill>
                  <a:srgbClr val="000000"/>
                </a:solidFill>
                <a:latin typeface="Arial"/>
                <a:cs typeface="Arial" charset="0"/>
              </a:rPr>
              <a:t>Requirements are developed by broad, multi-stakeholder industry representation via transparent discussion and polling processes. </a:t>
            </a:r>
          </a:p>
        </p:txBody>
      </p:sp>
      <p:sp>
        <p:nvSpPr>
          <p:cNvPr id="19" name="Rectangle 18"/>
          <p:cNvSpPr/>
          <p:nvPr/>
        </p:nvSpPr>
        <p:spPr bwMode="auto">
          <a:xfrm>
            <a:off x="870847" y="3448139"/>
            <a:ext cx="7872016" cy="771788"/>
          </a:xfrm>
          <a:prstGeom prst="rect">
            <a:avLst/>
          </a:prstGeom>
          <a:solidFill>
            <a:schemeClr val="bg1">
              <a:lumMod val="95000"/>
            </a:schemeClr>
          </a:solidFill>
          <a:ln w="19050" cap="flat" cmpd="sng" algn="ctr">
            <a:solidFill>
              <a:srgbClr val="7D408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914400" eaLnBrk="1" hangingPunct="1"/>
            <a:r>
              <a:rPr lang="en-US">
                <a:solidFill>
                  <a:srgbClr val="000000"/>
                </a:solidFill>
                <a:latin typeface="Arial"/>
                <a:cs typeface="Arial" charset="0"/>
              </a:rPr>
              <a:t>Required conformance testing is conducted by third party testing vendors that are experts in EDI and testing.</a:t>
            </a:r>
          </a:p>
        </p:txBody>
      </p:sp>
      <p:sp>
        <p:nvSpPr>
          <p:cNvPr id="20" name="Rectangle 19"/>
          <p:cNvSpPr/>
          <p:nvPr/>
        </p:nvSpPr>
        <p:spPr bwMode="auto">
          <a:xfrm>
            <a:off x="870847" y="5115204"/>
            <a:ext cx="7867650" cy="998250"/>
          </a:xfrm>
          <a:prstGeom prst="rect">
            <a:avLst/>
          </a:prstGeom>
          <a:solidFill>
            <a:schemeClr val="bg1">
              <a:lumMod val="95000"/>
            </a:schemeClr>
          </a:solidFill>
          <a:ln w="19050" cap="flat" cmpd="sng" algn="ctr">
            <a:solidFill>
              <a:srgbClr val="7D408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1" hangingPunct="1"/>
            <a:endParaRPr lang="en-US" sz="1600">
              <a:solidFill>
                <a:srgbClr val="000000"/>
              </a:solidFill>
              <a:latin typeface="Arial"/>
              <a:cs typeface="Arial" charset="0"/>
            </a:endParaRPr>
          </a:p>
        </p:txBody>
      </p:sp>
      <p:sp>
        <p:nvSpPr>
          <p:cNvPr id="21" name="Rectangle 20"/>
          <p:cNvSpPr/>
          <p:nvPr/>
        </p:nvSpPr>
        <p:spPr bwMode="auto">
          <a:xfrm>
            <a:off x="870846" y="5202869"/>
            <a:ext cx="2186731" cy="8305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400" b="1" i="1" dirty="0">
                <a:latin typeface="Arial"/>
                <a:cs typeface="Arial" charset="0"/>
              </a:rPr>
              <a:t>Authorizes</a:t>
            </a:r>
            <a:r>
              <a:rPr lang="en-US" sz="1400" dirty="0">
                <a:latin typeface="Arial"/>
                <a:cs typeface="Arial" charset="0"/>
              </a:rPr>
              <a:t> the </a:t>
            </a:r>
            <a:r>
              <a:rPr lang="en-US" sz="1400" dirty="0">
                <a:solidFill>
                  <a:srgbClr val="000000"/>
                </a:solidFill>
                <a:latin typeface="Arial"/>
                <a:cs typeface="Arial" charset="0"/>
              </a:rPr>
              <a:t>conformance testing vendors.</a:t>
            </a:r>
          </a:p>
        </p:txBody>
      </p:sp>
      <p:sp>
        <p:nvSpPr>
          <p:cNvPr id="22" name="Rectangle 21"/>
          <p:cNvSpPr/>
          <p:nvPr/>
        </p:nvSpPr>
        <p:spPr bwMode="auto">
          <a:xfrm>
            <a:off x="3134543" y="5202869"/>
            <a:ext cx="5486400" cy="8305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sz="1400" b="1" i="1" dirty="0">
                <a:solidFill>
                  <a:srgbClr val="000000"/>
                </a:solidFill>
                <a:latin typeface="Arial"/>
                <a:cs typeface="Arial" charset="0"/>
              </a:rPr>
              <a:t>Reviews and approves the Certification applications, e.g. trading partner dependencies, number of platforms, </a:t>
            </a:r>
            <a:r>
              <a:rPr lang="en-US" sz="1400" dirty="0">
                <a:solidFill>
                  <a:srgbClr val="000000"/>
                </a:solidFill>
                <a:latin typeface="Arial"/>
                <a:cs typeface="Arial" charset="0"/>
              </a:rPr>
              <a:t>and conformance test reports before a Certification Seal is awarded.</a:t>
            </a:r>
          </a:p>
        </p:txBody>
      </p:sp>
      <p:cxnSp>
        <p:nvCxnSpPr>
          <p:cNvPr id="23" name="Straight Connector 22"/>
          <p:cNvCxnSpPr/>
          <p:nvPr/>
        </p:nvCxnSpPr>
        <p:spPr bwMode="auto">
          <a:xfrm flipH="1">
            <a:off x="3057578" y="5115204"/>
            <a:ext cx="0" cy="1005840"/>
          </a:xfrm>
          <a:prstGeom prst="line">
            <a:avLst/>
          </a:prstGeom>
          <a:solidFill>
            <a:srgbClr val="99FF99"/>
          </a:solidFill>
          <a:ln w="19050" cap="flat" cmpd="sng" algn="ctr">
            <a:solidFill>
              <a:srgbClr val="7D4081"/>
            </a:solidFill>
            <a:prstDash val="solid"/>
            <a:round/>
            <a:headEnd type="none" w="med" len="med"/>
            <a:tailEnd type="none" w="med" len="med"/>
          </a:ln>
          <a:effectLst/>
        </p:spPr>
      </p:cxn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r="17460"/>
          <a:stretch/>
        </p:blipFill>
        <p:spPr>
          <a:xfrm>
            <a:off x="9084383" y="4291854"/>
            <a:ext cx="1097106" cy="1319555"/>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r="12288"/>
          <a:stretch/>
        </p:blipFill>
        <p:spPr>
          <a:xfrm>
            <a:off x="10603731" y="4300815"/>
            <a:ext cx="1097106" cy="1319555"/>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r="14356"/>
          <a:stretch/>
        </p:blipFill>
        <p:spPr>
          <a:xfrm>
            <a:off x="10603731" y="2796758"/>
            <a:ext cx="1097106" cy="1320684"/>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r="13127"/>
          <a:stretch/>
        </p:blipFill>
        <p:spPr>
          <a:xfrm>
            <a:off x="9084384" y="2787797"/>
            <a:ext cx="1097106" cy="132068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grpSp>
        <p:nvGrpSpPr>
          <p:cNvPr id="4" name="Group 3"/>
          <p:cNvGrpSpPr/>
          <p:nvPr/>
        </p:nvGrpSpPr>
        <p:grpSpPr>
          <a:xfrm>
            <a:off x="11528386" y="3626366"/>
            <a:ext cx="350929" cy="389759"/>
            <a:chOff x="8096320" y="412753"/>
            <a:chExt cx="938229" cy="1052693"/>
          </a:xfrm>
        </p:grpSpPr>
        <p:pic>
          <p:nvPicPr>
            <p:cNvPr id="28" name="Picture 2" descr="https://upload.wikimedia.org/wikipedia/commons/thumb/f/fd/Gold_seal_v2.svg/2000px-Gold_seal_v2.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320" y="412753"/>
              <a:ext cx="938229" cy="1052693"/>
            </a:xfrm>
            <a:prstGeom prst="rect">
              <a:avLst/>
            </a:prstGeom>
            <a:noFill/>
          </p:spPr>
        </p:pic>
        <p:pic>
          <p:nvPicPr>
            <p:cNvPr id="29" name="Picture 2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023" y="730339"/>
              <a:ext cx="726825" cy="200780"/>
            </a:xfrm>
            <a:prstGeom prst="rect">
              <a:avLst/>
            </a:prstGeom>
          </p:spPr>
        </p:pic>
      </p:grpSp>
      <p:pic>
        <p:nvPicPr>
          <p:cNvPr id="1026" name="Picture 2" descr="http://www.apsco.org/Data/Content/image/social%20work%20icon.png"/>
          <p:cNvPicPr>
            <a:picLocks noChangeAspect="1" noChangeArrowheads="1"/>
          </p:cNvPicPr>
          <p:nvPr/>
        </p:nvPicPr>
        <p:blipFill>
          <a:blip r:embed="rId10" cstate="print">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71550" y="2533288"/>
            <a:ext cx="602026" cy="650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batpa.org/sites/spbatpa.org/files/styles/thumbnail/public/icon-tpa.png?itok=EVMpyxwk"/>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550" y="3587891"/>
            <a:ext cx="593113" cy="4922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8/8b/Neutral_icon_C.svg/2000px-Neutral_icon_C.svg.png"/>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000430" y="4466603"/>
            <a:ext cx="535351" cy="53535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11528386" y="5129407"/>
            <a:ext cx="350929" cy="389759"/>
            <a:chOff x="8096320" y="412753"/>
            <a:chExt cx="938229" cy="1052693"/>
          </a:xfrm>
        </p:grpSpPr>
        <p:pic>
          <p:nvPicPr>
            <p:cNvPr id="31" name="Picture 2" descr="https://upload.wikimedia.org/wikipedia/commons/thumb/f/fd/Gold_seal_v2.svg/2000px-Gold_seal_v2.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320" y="412753"/>
              <a:ext cx="938229" cy="1052693"/>
            </a:xfrm>
            <a:prstGeom prst="rect">
              <a:avLst/>
            </a:prstGeom>
            <a:noFill/>
          </p:spPr>
        </p:pic>
        <p:pic>
          <p:nvPicPr>
            <p:cNvPr id="32" name="Picture 3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023" y="730339"/>
              <a:ext cx="726825" cy="200780"/>
            </a:xfrm>
            <a:prstGeom prst="rect">
              <a:avLst/>
            </a:prstGeom>
          </p:spPr>
        </p:pic>
      </p:grpSp>
      <p:grpSp>
        <p:nvGrpSpPr>
          <p:cNvPr id="33" name="Group 32"/>
          <p:cNvGrpSpPr/>
          <p:nvPr/>
        </p:nvGrpSpPr>
        <p:grpSpPr>
          <a:xfrm>
            <a:off x="10009038" y="3614637"/>
            <a:ext cx="350929" cy="389759"/>
            <a:chOff x="8096320" y="412753"/>
            <a:chExt cx="938229" cy="1052693"/>
          </a:xfrm>
        </p:grpSpPr>
        <p:pic>
          <p:nvPicPr>
            <p:cNvPr id="34" name="Picture 2" descr="https://upload.wikimedia.org/wikipedia/commons/thumb/f/fd/Gold_seal_v2.svg/2000px-Gold_seal_v2.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320" y="412753"/>
              <a:ext cx="938229" cy="1052693"/>
            </a:xfrm>
            <a:prstGeom prst="rect">
              <a:avLst/>
            </a:prstGeom>
            <a:noFill/>
          </p:spPr>
        </p:pic>
        <p:pic>
          <p:nvPicPr>
            <p:cNvPr id="35" name="Picture 34"/>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023" y="730339"/>
              <a:ext cx="726825" cy="200780"/>
            </a:xfrm>
            <a:prstGeom prst="rect">
              <a:avLst/>
            </a:prstGeom>
          </p:spPr>
        </p:pic>
      </p:grpSp>
      <p:grpSp>
        <p:nvGrpSpPr>
          <p:cNvPr id="36" name="Group 35"/>
          <p:cNvGrpSpPr/>
          <p:nvPr/>
        </p:nvGrpSpPr>
        <p:grpSpPr>
          <a:xfrm>
            <a:off x="10009038" y="5124543"/>
            <a:ext cx="350929" cy="389759"/>
            <a:chOff x="8096320" y="412753"/>
            <a:chExt cx="938229" cy="1052693"/>
          </a:xfrm>
        </p:grpSpPr>
        <p:pic>
          <p:nvPicPr>
            <p:cNvPr id="37" name="Picture 2" descr="https://upload.wikimedia.org/wikipedia/commons/thumb/f/fd/Gold_seal_v2.svg/2000px-Gold_seal_v2.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6320" y="412753"/>
              <a:ext cx="938229" cy="1052693"/>
            </a:xfrm>
            <a:prstGeom prst="rect">
              <a:avLst/>
            </a:prstGeom>
            <a:noFill/>
          </p:spPr>
        </p:pic>
        <p:pic>
          <p:nvPicPr>
            <p:cNvPr id="38" name="Picture 37"/>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2023" y="730339"/>
              <a:ext cx="726825" cy="200780"/>
            </a:xfrm>
            <a:prstGeom prst="rect">
              <a:avLst/>
            </a:prstGeom>
          </p:spPr>
        </p:pic>
      </p:grpSp>
    </p:spTree>
    <p:extLst>
      <p:ext uri="{BB962C8B-B14F-4D97-AF65-F5344CB8AC3E}">
        <p14:creationId xmlns:p14="http://schemas.microsoft.com/office/powerpoint/2010/main" val="2879544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8">
            <a:extLst>
              <a:ext uri="{FF2B5EF4-FFF2-40B4-BE49-F238E27FC236}">
                <a16:creationId xmlns:a16="http://schemas.microsoft.com/office/drawing/2014/main" id="{771EE555-B8C2-464C-9678-0419203FF554}"/>
              </a:ext>
            </a:extLst>
          </p:cNvPr>
          <p:cNvSpPr>
            <a:spLocks noGrp="1"/>
          </p:cNvSpPr>
          <p:nvPr>
            <p:ph type="title"/>
          </p:nvPr>
        </p:nvSpPr>
        <p:spPr>
          <a:xfrm>
            <a:off x="224369" y="234950"/>
            <a:ext cx="11766551" cy="569913"/>
          </a:xfrm>
        </p:spPr>
        <p:txBody>
          <a:bodyPr/>
          <a:lstStyle/>
          <a:p>
            <a:r>
              <a:rPr lang="en-US" altLang="en-US" b="1"/>
              <a:t>CORE Certifications Phase I-IV</a:t>
            </a:r>
            <a:br>
              <a:rPr lang="en-US" altLang="en-US" b="1"/>
            </a:br>
            <a:r>
              <a:rPr lang="en-US" altLang="en-US" sz="2000" i="1"/>
              <a:t>Entities Recognizing the Benefits Continues to Grow</a:t>
            </a:r>
            <a:endParaRPr lang="en-US"/>
          </a:p>
        </p:txBody>
      </p:sp>
      <p:sp>
        <p:nvSpPr>
          <p:cNvPr id="4" name="Slide Number Placeholder 3">
            <a:extLst>
              <a:ext uri="{FF2B5EF4-FFF2-40B4-BE49-F238E27FC236}">
                <a16:creationId xmlns:a16="http://schemas.microsoft.com/office/drawing/2014/main" id="{3671F736-5CBA-4AB4-9737-D8D8CEF55BE9}"/>
              </a:ext>
            </a:extLst>
          </p:cNvPr>
          <p:cNvSpPr>
            <a:spLocks noGrp="1"/>
          </p:cNvSpPr>
          <p:nvPr>
            <p:ph type="sldNum" sz="quarter" idx="10"/>
          </p:nvPr>
        </p:nvSpPr>
        <p:spPr/>
        <p:txBody>
          <a:bodyPr/>
          <a:lstStyle/>
          <a:p>
            <a:pPr>
              <a:defRPr/>
            </a:pPr>
            <a:fld id="{E2D6B392-2311-4D85-A582-D1976F1A3194}" type="slidenum">
              <a:rPr lang="en-US" smtClean="0">
                <a:solidFill>
                  <a:srgbClr val="323E48">
                    <a:tint val="75000"/>
                  </a:srgbClr>
                </a:solidFill>
              </a:rPr>
              <a:pPr>
                <a:defRPr/>
              </a:pPr>
              <a:t>45</a:t>
            </a:fld>
            <a:endParaRPr lang="en-US">
              <a:solidFill>
                <a:srgbClr val="323E48">
                  <a:tint val="75000"/>
                </a:srgbClr>
              </a:solidFill>
            </a:endParaRPr>
          </a:p>
        </p:txBody>
      </p:sp>
      <p:sp>
        <p:nvSpPr>
          <p:cNvPr id="6" name="TextBox 19">
            <a:extLst>
              <a:ext uri="{FF2B5EF4-FFF2-40B4-BE49-F238E27FC236}">
                <a16:creationId xmlns:a16="http://schemas.microsoft.com/office/drawing/2014/main" id="{367F9C48-B598-47D6-9A86-9855D961F1E6}"/>
              </a:ext>
            </a:extLst>
          </p:cNvPr>
          <p:cNvSpPr txBox="1">
            <a:spLocks noChangeArrowheads="1"/>
          </p:cNvSpPr>
          <p:nvPr/>
        </p:nvSpPr>
        <p:spPr bwMode="auto">
          <a:xfrm>
            <a:off x="616805" y="2000091"/>
            <a:ext cx="4633621"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spAutoFit/>
          </a:bodyPr>
          <a:lstStyle>
            <a:lvl1pPr>
              <a:lnSpc>
                <a:spcPct val="114000"/>
              </a:lnSpc>
              <a:spcBef>
                <a:spcPts val="1200"/>
              </a:spcBef>
              <a:buFont typeface="Arial" panose="020B0604020202020204" pitchFamily="34" charset="0"/>
              <a:buChar char="•"/>
              <a:defRPr>
                <a:solidFill>
                  <a:schemeClr val="tx1"/>
                </a:solidFill>
                <a:latin typeface="Arial" panose="020B0604020202020204" pitchFamily="34" charset="0"/>
              </a:defRPr>
            </a:lvl1pPr>
            <a:lvl2pPr marL="742950" indent="-285750">
              <a:lnSpc>
                <a:spcPct val="114000"/>
              </a:lnSpc>
              <a:spcBef>
                <a:spcPts val="600"/>
              </a:spcBef>
              <a:buSzPct val="75000"/>
              <a:buFont typeface="Wingdings" panose="05000000000000000000" pitchFamily="2" charset="2"/>
              <a:buChar char="§"/>
              <a:defRPr sz="1600">
                <a:solidFill>
                  <a:schemeClr val="tx1"/>
                </a:solidFill>
                <a:latin typeface="Arial" panose="020B0604020202020204" pitchFamily="34" charset="0"/>
              </a:defRPr>
            </a:lvl2pPr>
            <a:lvl3pPr marL="1143000" indent="-228600">
              <a:lnSpc>
                <a:spcPct val="114000"/>
              </a:lnSpc>
              <a:spcBef>
                <a:spcPts val="300"/>
              </a:spcBef>
              <a:buFont typeface="Arial" panose="020B0604020202020204" pitchFamily="34" charset="0"/>
              <a:buChar char="-"/>
              <a:defRPr sz="1400">
                <a:solidFill>
                  <a:schemeClr val="tx1"/>
                </a:solidFill>
                <a:latin typeface="Arial" panose="020B0604020202020204" pitchFamily="34" charset="0"/>
              </a:defRPr>
            </a:lvl3pPr>
            <a:lvl4pPr marL="1600200" indent="-228600">
              <a:spcBef>
                <a:spcPts val="300"/>
              </a:spcBef>
              <a:buClr>
                <a:srgbClr val="05023E"/>
              </a:buClr>
              <a:buChar char="–"/>
              <a:defRPr sz="1400">
                <a:solidFill>
                  <a:srgbClr val="606060"/>
                </a:solidFill>
                <a:latin typeface="Arial" panose="020B0604020202020204" pitchFamily="34" charset="0"/>
              </a:defRPr>
            </a:lvl4pPr>
            <a:lvl5pPr marL="2057400" indent="-228600">
              <a:spcBef>
                <a:spcPts val="300"/>
              </a:spcBef>
              <a:buClr>
                <a:srgbClr val="05023E"/>
              </a:buClr>
              <a:buChar char="»"/>
              <a:defRPr sz="1400">
                <a:solidFill>
                  <a:srgbClr val="606060"/>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606060"/>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606060"/>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606060"/>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60606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340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Certifications have been awarded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since the program’s inception</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pic>
        <p:nvPicPr>
          <p:cNvPr id="7" name="Picture 6">
            <a:extLst>
              <a:ext uri="{FF2B5EF4-FFF2-40B4-BE49-F238E27FC236}">
                <a16:creationId xmlns:a16="http://schemas.microsoft.com/office/drawing/2014/main" id="{50F29E7E-1021-4CB1-B133-43E288159651}"/>
              </a:ext>
            </a:extLst>
          </p:cNvPr>
          <p:cNvPicPr>
            <a:picLocks noChangeAspect="1"/>
          </p:cNvPicPr>
          <p:nvPr/>
        </p:nvPicPr>
        <p:blipFill rotWithShape="1">
          <a:blip r:embed="rId3">
            <a:extLst>
              <a:ext uri="{28A0092B-C50C-407E-A947-70E740481C1C}">
                <a14:useLocalDpi xmlns:a14="http://schemas.microsoft.com/office/drawing/2010/main" val="0"/>
              </a:ext>
            </a:extLst>
          </a:blip>
          <a:srcRect r="11720" b="19706"/>
          <a:stretch/>
        </p:blipFill>
        <p:spPr>
          <a:xfrm>
            <a:off x="6157932" y="1663534"/>
            <a:ext cx="4978133" cy="2521947"/>
          </a:xfrm>
          <a:prstGeom prst="rect">
            <a:avLst/>
          </a:prstGeom>
        </p:spPr>
      </p:pic>
      <p:sp>
        <p:nvSpPr>
          <p:cNvPr id="25" name="TextBox 24">
            <a:extLst>
              <a:ext uri="{FF2B5EF4-FFF2-40B4-BE49-F238E27FC236}">
                <a16:creationId xmlns:a16="http://schemas.microsoft.com/office/drawing/2014/main" id="{04F01A11-B6E9-4EB5-B4D6-48DB45349D8B}"/>
              </a:ext>
            </a:extLst>
          </p:cNvPr>
          <p:cNvSpPr txBox="1"/>
          <p:nvPr/>
        </p:nvSpPr>
        <p:spPr>
          <a:xfrm>
            <a:off x="616805" y="4289401"/>
            <a:ext cx="10918245" cy="1862048"/>
          </a:xfrm>
          <a:prstGeom prst="rect">
            <a:avLst/>
          </a:prstGeom>
          <a:solidFill>
            <a:schemeClr val="bg1">
              <a:lumMod val="95000"/>
            </a:schemeClr>
          </a:solidFill>
          <a:ln w="19050">
            <a:solidFill>
              <a:srgbClr val="7D4081"/>
            </a:solidFill>
          </a:ln>
        </p:spPr>
        <p:txBody>
          <a:bodyPr wrap="square" rtlCol="0" anchor="t">
            <a:spAutoFit/>
          </a:bodyPr>
          <a:lstStyle/>
          <a:p>
            <a:pPr algn="ctr">
              <a:spcAft>
                <a:spcPts val="600"/>
              </a:spcAft>
            </a:pPr>
            <a:r>
              <a:rPr lang="en-US" sz="2000" b="1" dirty="0">
                <a:solidFill>
                  <a:schemeClr val="tx1">
                    <a:lumMod val="50000"/>
                  </a:schemeClr>
                </a:solidFill>
                <a:latin typeface="+mn-lt"/>
              </a:rPr>
              <a:t>Dental Plan Certifications &amp; </a:t>
            </a:r>
            <a:r>
              <a:rPr lang="en-US" sz="2000" b="1" dirty="0">
                <a:solidFill>
                  <a:schemeClr val="tx1">
                    <a:lumMod val="50000"/>
                  </a:schemeClr>
                </a:solidFill>
              </a:rPr>
              <a:t>Dental Certifications from Large Commercial Health Plans</a:t>
            </a:r>
          </a:p>
          <a:p>
            <a:pPr algn="ctr">
              <a:spcAft>
                <a:spcPts val="600"/>
              </a:spcAft>
            </a:pPr>
            <a:r>
              <a:rPr lang="en-US" sz="2000" b="1" dirty="0">
                <a:solidFill>
                  <a:schemeClr val="tx1">
                    <a:lumMod val="50000"/>
                  </a:schemeClr>
                </a:solidFill>
                <a:latin typeface="+mn-lt"/>
              </a:rPr>
              <a:t> </a:t>
            </a:r>
            <a:endParaRPr lang="en-US" sz="2400" b="1" dirty="0">
              <a:solidFill>
                <a:schemeClr val="tx1">
                  <a:lumMod val="50000"/>
                </a:schemeClr>
              </a:solidFill>
            </a:endParaRPr>
          </a:p>
          <a:p>
            <a:pPr algn="ctr">
              <a:spcAft>
                <a:spcPts val="600"/>
              </a:spcAft>
            </a:pPr>
            <a:endParaRPr lang="en-US" sz="1600" b="1" cap="small" dirty="0">
              <a:solidFill>
                <a:schemeClr val="tx1">
                  <a:lumMod val="50000"/>
                </a:schemeClr>
              </a:solidFill>
            </a:endParaRPr>
          </a:p>
          <a:p>
            <a:pPr algn="ctr">
              <a:spcAft>
                <a:spcPts val="600"/>
              </a:spcAft>
            </a:pPr>
            <a:endParaRPr lang="en-US" sz="2400" b="1" dirty="0">
              <a:solidFill>
                <a:schemeClr val="tx1">
                  <a:lumMod val="50000"/>
                </a:schemeClr>
              </a:solidFill>
            </a:endParaRPr>
          </a:p>
          <a:p>
            <a:pPr algn="ctr">
              <a:spcAft>
                <a:spcPts val="600"/>
              </a:spcAft>
            </a:pPr>
            <a:endParaRPr lang="en-US" sz="1500" b="1" dirty="0">
              <a:solidFill>
                <a:schemeClr val="tx1">
                  <a:lumMod val="50000"/>
                </a:schemeClr>
              </a:solidFill>
            </a:endParaRPr>
          </a:p>
        </p:txBody>
      </p:sp>
      <p:pic>
        <p:nvPicPr>
          <p:cNvPr id="26" name="Picture 2" descr="Image result for delta dental of california logo">
            <a:extLst>
              <a:ext uri="{FF2B5EF4-FFF2-40B4-BE49-F238E27FC236}">
                <a16:creationId xmlns:a16="http://schemas.microsoft.com/office/drawing/2014/main" id="{29D84AA3-4171-4348-A361-6112BC4B3B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873" y="4770834"/>
            <a:ext cx="1417348" cy="347389"/>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pic>
        <p:nvPicPr>
          <p:cNvPr id="27" name="Picture 4" descr="Image result for dentegra">
            <a:extLst>
              <a:ext uri="{FF2B5EF4-FFF2-40B4-BE49-F238E27FC236}">
                <a16:creationId xmlns:a16="http://schemas.microsoft.com/office/drawing/2014/main" id="{A902753C-45CC-4B1C-A249-AFC767232D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1147" y="4763921"/>
            <a:ext cx="1351629" cy="339139"/>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pic>
        <p:nvPicPr>
          <p:cNvPr id="28" name="Picture 8" descr="Image result for healthplex">
            <a:extLst>
              <a:ext uri="{FF2B5EF4-FFF2-40B4-BE49-F238E27FC236}">
                <a16:creationId xmlns:a16="http://schemas.microsoft.com/office/drawing/2014/main" id="{EC8A2E57-C7F8-4246-965D-F8D11EA8FB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0842" y="4770834"/>
            <a:ext cx="1478101" cy="343212"/>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6B84D04-1063-421E-8BF8-95447F06FD63}"/>
              </a:ext>
            </a:extLst>
          </p:cNvPr>
          <p:cNvSpPr txBox="1"/>
          <p:nvPr/>
        </p:nvSpPr>
        <p:spPr>
          <a:xfrm>
            <a:off x="1474573" y="5115295"/>
            <a:ext cx="1498436" cy="369332"/>
          </a:xfrm>
          <a:prstGeom prst="rect">
            <a:avLst/>
          </a:prstGeom>
          <a:noFill/>
        </p:spPr>
        <p:txBody>
          <a:bodyPr wrap="square" rtlCol="0">
            <a:spAutoFit/>
          </a:bodyPr>
          <a:lstStyle/>
          <a:p>
            <a:pPr algn="ctr"/>
            <a:r>
              <a:rPr lang="en-US" cap="small" dirty="0"/>
              <a:t>Phase I &amp; II</a:t>
            </a:r>
          </a:p>
        </p:txBody>
      </p:sp>
      <p:sp>
        <p:nvSpPr>
          <p:cNvPr id="30" name="TextBox 29">
            <a:extLst>
              <a:ext uri="{FF2B5EF4-FFF2-40B4-BE49-F238E27FC236}">
                <a16:creationId xmlns:a16="http://schemas.microsoft.com/office/drawing/2014/main" id="{CACF751B-B736-4376-BF0C-AF89C252ACCC}"/>
              </a:ext>
            </a:extLst>
          </p:cNvPr>
          <p:cNvSpPr txBox="1"/>
          <p:nvPr/>
        </p:nvSpPr>
        <p:spPr>
          <a:xfrm>
            <a:off x="4607744" y="5112511"/>
            <a:ext cx="1498436" cy="369332"/>
          </a:xfrm>
          <a:prstGeom prst="rect">
            <a:avLst/>
          </a:prstGeom>
          <a:noFill/>
        </p:spPr>
        <p:txBody>
          <a:bodyPr wrap="square" rtlCol="0">
            <a:spAutoFit/>
          </a:bodyPr>
          <a:lstStyle/>
          <a:p>
            <a:pPr algn="ctr"/>
            <a:r>
              <a:rPr lang="en-US" cap="small" dirty="0"/>
              <a:t>Phase I &amp; II</a:t>
            </a:r>
          </a:p>
        </p:txBody>
      </p:sp>
      <p:sp>
        <p:nvSpPr>
          <p:cNvPr id="31" name="TextBox 30">
            <a:extLst>
              <a:ext uri="{FF2B5EF4-FFF2-40B4-BE49-F238E27FC236}">
                <a16:creationId xmlns:a16="http://schemas.microsoft.com/office/drawing/2014/main" id="{1FE7E4C3-3A62-4B53-8C94-2D423F137372}"/>
              </a:ext>
            </a:extLst>
          </p:cNvPr>
          <p:cNvSpPr txBox="1"/>
          <p:nvPr/>
        </p:nvSpPr>
        <p:spPr>
          <a:xfrm>
            <a:off x="7780842" y="5110388"/>
            <a:ext cx="1498436" cy="369332"/>
          </a:xfrm>
          <a:prstGeom prst="rect">
            <a:avLst/>
          </a:prstGeom>
          <a:noFill/>
        </p:spPr>
        <p:txBody>
          <a:bodyPr wrap="square" rtlCol="0">
            <a:spAutoFit/>
          </a:bodyPr>
          <a:lstStyle/>
          <a:p>
            <a:pPr algn="ctr"/>
            <a:r>
              <a:rPr lang="en-US" cap="small" dirty="0"/>
              <a:t>Phase I &amp; II</a:t>
            </a:r>
          </a:p>
        </p:txBody>
      </p:sp>
      <p:pic>
        <p:nvPicPr>
          <p:cNvPr id="32" name="Picture 2" descr="Image result for united healthcare">
            <a:extLst>
              <a:ext uri="{FF2B5EF4-FFF2-40B4-BE49-F238E27FC236}">
                <a16:creationId xmlns:a16="http://schemas.microsoft.com/office/drawing/2014/main" id="{E2A2C25B-4A4A-4980-AF46-5A7112FBC6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3816" y="5230579"/>
            <a:ext cx="1603928" cy="3268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humana">
            <a:extLst>
              <a:ext uri="{FF2B5EF4-FFF2-40B4-BE49-F238E27FC236}">
                <a16:creationId xmlns:a16="http://schemas.microsoft.com/office/drawing/2014/main" id="{AC7C4605-554B-44E9-83AF-C95089E3B6D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7932" y="5255413"/>
            <a:ext cx="1533903" cy="2980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Image result for aetna png">
            <a:extLst>
              <a:ext uri="{FF2B5EF4-FFF2-40B4-BE49-F238E27FC236}">
                <a16:creationId xmlns:a16="http://schemas.microsoft.com/office/drawing/2014/main" id="{2819A563-6F62-4E8D-9C9C-7DD7149079B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62831" y="5255413"/>
            <a:ext cx="1393165" cy="38579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E4CE37E-5DEA-41B7-B276-BE2ED4EE64D5}"/>
              </a:ext>
            </a:extLst>
          </p:cNvPr>
          <p:cNvSpPr txBox="1"/>
          <p:nvPr/>
        </p:nvSpPr>
        <p:spPr>
          <a:xfrm>
            <a:off x="3056562" y="5592609"/>
            <a:ext cx="1498436" cy="369332"/>
          </a:xfrm>
          <a:prstGeom prst="rect">
            <a:avLst/>
          </a:prstGeom>
          <a:noFill/>
        </p:spPr>
        <p:txBody>
          <a:bodyPr wrap="square" rtlCol="0">
            <a:spAutoFit/>
          </a:bodyPr>
          <a:lstStyle/>
          <a:p>
            <a:pPr algn="ctr"/>
            <a:r>
              <a:rPr lang="en-US" cap="small" dirty="0"/>
              <a:t>Phase I &amp; II</a:t>
            </a:r>
          </a:p>
        </p:txBody>
      </p:sp>
      <p:sp>
        <p:nvSpPr>
          <p:cNvPr id="36" name="TextBox 35">
            <a:extLst>
              <a:ext uri="{FF2B5EF4-FFF2-40B4-BE49-F238E27FC236}">
                <a16:creationId xmlns:a16="http://schemas.microsoft.com/office/drawing/2014/main" id="{C457F46E-C3B7-4D16-BB36-03BE16F9D381}"/>
              </a:ext>
            </a:extLst>
          </p:cNvPr>
          <p:cNvSpPr txBox="1"/>
          <p:nvPr/>
        </p:nvSpPr>
        <p:spPr>
          <a:xfrm>
            <a:off x="5900777" y="5598324"/>
            <a:ext cx="2048212" cy="369332"/>
          </a:xfrm>
          <a:prstGeom prst="rect">
            <a:avLst/>
          </a:prstGeom>
          <a:noFill/>
        </p:spPr>
        <p:txBody>
          <a:bodyPr wrap="square" rtlCol="0">
            <a:spAutoFit/>
          </a:bodyPr>
          <a:lstStyle/>
          <a:p>
            <a:pPr algn="ctr"/>
            <a:r>
              <a:rPr lang="en-US" cap="small" dirty="0"/>
              <a:t>Phase I, II, III &amp; IV</a:t>
            </a:r>
          </a:p>
        </p:txBody>
      </p:sp>
      <p:sp>
        <p:nvSpPr>
          <p:cNvPr id="37" name="TextBox 36">
            <a:extLst>
              <a:ext uri="{FF2B5EF4-FFF2-40B4-BE49-F238E27FC236}">
                <a16:creationId xmlns:a16="http://schemas.microsoft.com/office/drawing/2014/main" id="{871F9AE3-FC8A-4E45-8E2C-38C91B923F7F}"/>
              </a:ext>
            </a:extLst>
          </p:cNvPr>
          <p:cNvSpPr txBox="1"/>
          <p:nvPr/>
        </p:nvSpPr>
        <p:spPr>
          <a:xfrm>
            <a:off x="9093995" y="5668284"/>
            <a:ext cx="1876403" cy="369332"/>
          </a:xfrm>
          <a:prstGeom prst="rect">
            <a:avLst/>
          </a:prstGeom>
          <a:noFill/>
        </p:spPr>
        <p:txBody>
          <a:bodyPr wrap="square" rtlCol="0">
            <a:spAutoFit/>
          </a:bodyPr>
          <a:lstStyle/>
          <a:p>
            <a:pPr algn="ctr"/>
            <a:r>
              <a:rPr lang="en-US" cap="small" dirty="0"/>
              <a:t>Phase I, II &amp; III</a:t>
            </a:r>
          </a:p>
        </p:txBody>
      </p:sp>
      <p:sp>
        <p:nvSpPr>
          <p:cNvPr id="2" name="Rectangle 1">
            <a:extLst>
              <a:ext uri="{FF2B5EF4-FFF2-40B4-BE49-F238E27FC236}">
                <a16:creationId xmlns:a16="http://schemas.microsoft.com/office/drawing/2014/main" id="{7352E4B1-9DB8-40AA-ABA5-557CEEAD37C9}"/>
              </a:ext>
            </a:extLst>
          </p:cNvPr>
          <p:cNvSpPr/>
          <p:nvPr/>
        </p:nvSpPr>
        <p:spPr>
          <a:xfrm>
            <a:off x="6513583" y="1065223"/>
            <a:ext cx="4808005" cy="584775"/>
          </a:xfrm>
          <a:prstGeom prst="rect">
            <a:avLst/>
          </a:prstGeom>
        </p:spPr>
        <p:txBody>
          <a:bodyPr wrap="square">
            <a:spAutoFit/>
          </a:bodyPr>
          <a:lstStyle/>
          <a:p>
            <a:pPr lvl="0" algn="ctr">
              <a:spcBef>
                <a:spcPct val="0"/>
              </a:spcBef>
              <a:defRPr/>
            </a:pPr>
            <a:r>
              <a:rPr lang="en-US" altLang="en-US" sz="1600" dirty="0">
                <a:solidFill>
                  <a:srgbClr val="000000"/>
                </a:solidFill>
                <a:latin typeface="Arial" panose="020B0604020202020204" pitchFamily="34" charset="0"/>
              </a:rPr>
              <a:t>Covered lives impacted by CORE-certified commercial and public health plans.</a:t>
            </a:r>
          </a:p>
        </p:txBody>
      </p:sp>
    </p:spTree>
    <p:extLst>
      <p:ext uri="{BB962C8B-B14F-4D97-AF65-F5344CB8AC3E}">
        <p14:creationId xmlns:p14="http://schemas.microsoft.com/office/powerpoint/2010/main" val="4129758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876226" y="1204941"/>
            <a:ext cx="4896853" cy="5080478"/>
            <a:chOff x="8443323" y="2009018"/>
            <a:chExt cx="4213899" cy="4213898"/>
          </a:xfrm>
        </p:grpSpPr>
        <p:pic>
          <p:nvPicPr>
            <p:cNvPr id="8" name="Picture 4" descr="Image result for dentist icon"/>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3323" y="2009018"/>
              <a:ext cx="4213898" cy="42138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8443324" y="2009019"/>
              <a:ext cx="4213898" cy="4213897"/>
            </a:xfrm>
            <a:prstGeom prst="rect">
              <a:avLst/>
            </a:prstGeom>
            <a:solidFill>
              <a:srgbClr val="FFFFFF">
                <a:alpha val="85098"/>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4" name="Content Placeholder 3"/>
          <p:cNvSpPr>
            <a:spLocks noGrp="1"/>
          </p:cNvSpPr>
          <p:nvPr>
            <p:ph idx="1"/>
          </p:nvPr>
        </p:nvSpPr>
        <p:spPr>
          <a:xfrm>
            <a:off x="735208" y="1029384"/>
            <a:ext cx="11255455" cy="5039048"/>
          </a:xfrm>
        </p:spPr>
        <p:txBody>
          <a:bodyPr/>
          <a:lstStyle/>
          <a:p>
            <a:pPr marL="365760" indent="0">
              <a:spcBef>
                <a:spcPts val="1800"/>
              </a:spcBef>
              <a:buClrTx/>
              <a:buNone/>
            </a:pPr>
            <a:endParaRPr lang="en-US" altLang="en-US" sz="2000" dirty="0">
              <a:solidFill>
                <a:schemeClr val="tx1">
                  <a:lumMod val="50000"/>
                </a:schemeClr>
              </a:solidFill>
            </a:endParaRPr>
          </a:p>
          <a:p>
            <a:pPr marL="365760" indent="0">
              <a:spcBef>
                <a:spcPts val="1800"/>
              </a:spcBef>
              <a:buClrTx/>
              <a:buNone/>
            </a:pPr>
            <a:r>
              <a:rPr lang="en-US" altLang="en-US" sz="2000" dirty="0">
                <a:solidFill>
                  <a:schemeClr val="tx1">
                    <a:lumMod val="50000"/>
                  </a:schemeClr>
                </a:solidFill>
              </a:rPr>
              <a:t>Positions dental industry as leaders in administrative efficiencies.</a:t>
            </a:r>
          </a:p>
          <a:p>
            <a:pPr marL="365760" indent="0">
              <a:spcBef>
                <a:spcPts val="2400"/>
              </a:spcBef>
              <a:buClrTx/>
              <a:buNone/>
            </a:pPr>
            <a:r>
              <a:rPr lang="en-US" altLang="en-US" sz="2000" dirty="0">
                <a:solidFill>
                  <a:schemeClr val="tx1">
                    <a:lumMod val="50000"/>
                  </a:schemeClr>
                </a:solidFill>
              </a:rPr>
              <a:t>Ensures real-time access to eligibility information for beneficiaries.</a:t>
            </a:r>
          </a:p>
          <a:p>
            <a:pPr marL="365760" indent="0">
              <a:spcBef>
                <a:spcPts val="2400"/>
              </a:spcBef>
              <a:buClrTx/>
              <a:buNone/>
            </a:pPr>
            <a:r>
              <a:rPr lang="en-US" altLang="en-US" sz="2000" dirty="0">
                <a:solidFill>
                  <a:schemeClr val="tx1">
                    <a:lumMod val="50000"/>
                  </a:schemeClr>
                </a:solidFill>
              </a:rPr>
              <a:t>Allows dental providers to improve their revenue cycles by standardizing claim adjustment code combinations and making it easier to receive payments via EFT.</a:t>
            </a:r>
          </a:p>
          <a:p>
            <a:pPr marL="365760" indent="0">
              <a:spcBef>
                <a:spcPts val="2400"/>
              </a:spcBef>
              <a:buClrTx/>
              <a:buNone/>
            </a:pPr>
            <a:r>
              <a:rPr lang="en-US" altLang="en-US" sz="2000" dirty="0">
                <a:solidFill>
                  <a:schemeClr val="tx1">
                    <a:lumMod val="50000"/>
                  </a:schemeClr>
                </a:solidFill>
              </a:rPr>
              <a:t>Lowers cost within claim processing systems, including costly and cumbersome paper checks.</a:t>
            </a:r>
          </a:p>
          <a:p>
            <a:pPr marL="365760" indent="0">
              <a:spcBef>
                <a:spcPts val="2400"/>
              </a:spcBef>
              <a:buClrTx/>
              <a:buNone/>
            </a:pPr>
            <a:r>
              <a:rPr lang="en-US" altLang="en-US" sz="2000" dirty="0">
                <a:solidFill>
                  <a:schemeClr val="tx1">
                    <a:lumMod val="50000"/>
                  </a:schemeClr>
                </a:solidFill>
              </a:rPr>
              <a:t>Enhances opportunity for interoperability between providers and dental payers</a:t>
            </a:r>
          </a:p>
          <a:p>
            <a:pPr marL="365760" indent="0">
              <a:spcBef>
                <a:spcPts val="2400"/>
              </a:spcBef>
              <a:buClrTx/>
              <a:buNone/>
            </a:pPr>
            <a:r>
              <a:rPr lang="en-US" altLang="en-US" sz="2000" dirty="0">
                <a:solidFill>
                  <a:schemeClr val="tx1">
                    <a:lumMod val="50000"/>
                  </a:schemeClr>
                </a:solidFill>
              </a:rPr>
              <a:t>Improves relationships between providers, payers, and vendors.</a:t>
            </a:r>
          </a:p>
          <a:p>
            <a:pPr marL="365760" indent="0">
              <a:spcBef>
                <a:spcPts val="2400"/>
              </a:spcBef>
              <a:buClrTx/>
              <a:buNone/>
            </a:pPr>
            <a:r>
              <a:rPr lang="en-US" altLang="en-US" sz="2000" dirty="0">
                <a:solidFill>
                  <a:schemeClr val="tx1">
                    <a:lumMod val="50000"/>
                  </a:schemeClr>
                </a:solidFill>
              </a:rPr>
              <a:t>Gives assurance of conformance with federally mandated operating rules.</a:t>
            </a:r>
            <a:endParaRPr lang="en-US" altLang="en-US" sz="2000" dirty="0">
              <a:solidFill>
                <a:schemeClr val="tx1"/>
              </a:solidFill>
            </a:endParaRPr>
          </a:p>
          <a:p>
            <a:pPr marL="0" indent="0">
              <a:buNone/>
            </a:pPr>
            <a:endParaRPr lang="en-US" sz="2000" dirty="0">
              <a:solidFill>
                <a:schemeClr val="tx1"/>
              </a:solidFill>
            </a:endParaRPr>
          </a:p>
        </p:txBody>
      </p:sp>
      <p:sp>
        <p:nvSpPr>
          <p:cNvPr id="2" name="Title 1"/>
          <p:cNvSpPr>
            <a:spLocks noGrp="1"/>
          </p:cNvSpPr>
          <p:nvPr>
            <p:ph type="title"/>
          </p:nvPr>
        </p:nvSpPr>
        <p:spPr/>
        <p:txBody>
          <a:bodyPr/>
          <a:lstStyle/>
          <a:p>
            <a:r>
              <a:rPr lang="en-US" b="1" dirty="0"/>
              <a:t>Voluntary CORE Certification</a:t>
            </a:r>
            <a:br>
              <a:rPr lang="en-US" b="1" dirty="0"/>
            </a:br>
            <a:r>
              <a:rPr lang="en-US" sz="2000" i="1" dirty="0"/>
              <a:t>Benefits for Dental Industry</a:t>
            </a:r>
          </a:p>
        </p:txBody>
      </p:sp>
      <p:pic>
        <p:nvPicPr>
          <p:cNvPr id="1026" name="Picture 2" descr="https://cdn0.iconfinder.com/data/icons/protest/500/flag-512.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8970" y="1586525"/>
            <a:ext cx="462196" cy="462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hmittreporting.com/wp-content/uploads/realtime-streaming-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235" y="2079922"/>
            <a:ext cx="694968" cy="694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0.iconfinder.com/data/icons/social-productivity-line-art-4/128/automatic-payments-512.png"/>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898" y="2907149"/>
            <a:ext cx="398829" cy="3988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efy.com/wp-content/uploads/2015/07/lower-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643" y="3548908"/>
            <a:ext cx="567059" cy="5670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orkflowstudios.com/wp-content/uploads/2016/03/Blue-Gears-Icon-150x150.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178" y="4202999"/>
            <a:ext cx="595988" cy="5959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hibusiness.ca/wp-content/uploads/2017/02/relationship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097" y="4934291"/>
            <a:ext cx="500149" cy="3223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mtdata-uk.com/assets/files/2016/04/ncr-icon-800x418.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5574" t="12294" r="32926" b="13949"/>
          <a:stretch/>
        </p:blipFill>
        <p:spPr bwMode="auto">
          <a:xfrm>
            <a:off x="460228" y="5410366"/>
            <a:ext cx="428499" cy="524244"/>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2"/>
          <p:cNvSpPr txBox="1">
            <a:spLocks/>
          </p:cNvSpPr>
          <p:nvPr/>
        </p:nvSpPr>
        <p:spPr>
          <a:xfrm>
            <a:off x="4356103" y="6502405"/>
            <a:ext cx="3503084" cy="233363"/>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F2C3D0-F8D4-4779-A371-18C903D10B13}" type="slidenum">
              <a:rPr lang="en-US" smtClean="0"/>
              <a:pPr/>
              <a:t>46</a:t>
            </a:fld>
            <a:endParaRPr lang="en-US"/>
          </a:p>
        </p:txBody>
      </p:sp>
    </p:spTree>
    <p:extLst>
      <p:ext uri="{BB962C8B-B14F-4D97-AF65-F5344CB8AC3E}">
        <p14:creationId xmlns:p14="http://schemas.microsoft.com/office/powerpoint/2010/main" val="3377779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CORE Certification: A Step by Step Process</a:t>
            </a:r>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47</a:t>
            </a:fld>
            <a:endParaRPr lang="en-US">
              <a:solidFill>
                <a:prstClr val="white">
                  <a:lumMod val="50000"/>
                </a:prstClr>
              </a:solidFill>
            </a:endParaRPr>
          </a:p>
        </p:txBody>
      </p:sp>
      <p:grpSp>
        <p:nvGrpSpPr>
          <p:cNvPr id="28" name="Group 27"/>
          <p:cNvGrpSpPr/>
          <p:nvPr/>
        </p:nvGrpSpPr>
        <p:grpSpPr>
          <a:xfrm>
            <a:off x="2368294" y="1342082"/>
            <a:ext cx="8292750" cy="4698947"/>
            <a:chOff x="1297340" y="1672567"/>
            <a:chExt cx="8059121" cy="4011258"/>
          </a:xfrm>
        </p:grpSpPr>
        <p:grpSp>
          <p:nvGrpSpPr>
            <p:cNvPr id="9" name="Group 8"/>
            <p:cNvGrpSpPr>
              <a:grpSpLocks/>
            </p:cNvGrpSpPr>
            <p:nvPr/>
          </p:nvGrpSpPr>
          <p:grpSpPr bwMode="auto">
            <a:xfrm>
              <a:off x="1297342" y="1672567"/>
              <a:ext cx="8059118" cy="998387"/>
              <a:chOff x="1575575" y="1612902"/>
              <a:chExt cx="8060662" cy="998511"/>
            </a:xfrm>
          </p:grpSpPr>
          <p:sp>
            <p:nvSpPr>
              <p:cNvPr id="10" name="TextBox 3"/>
              <p:cNvSpPr txBox="1"/>
              <p:nvPr/>
            </p:nvSpPr>
            <p:spPr>
              <a:xfrm>
                <a:off x="1575575" y="1632156"/>
                <a:ext cx="2593303" cy="853413"/>
              </a:xfrm>
              <a:prstGeom prst="roundRect">
                <a:avLst>
                  <a:gd name="adj" fmla="val 0"/>
                </a:avLst>
              </a:prstGeom>
              <a:solidFill>
                <a:srgbClr val="5E306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800" dirty="0">
                    <a:solidFill>
                      <a:schemeClr val="bg1"/>
                    </a:solidFill>
                    <a:latin typeface="+mn-lt"/>
                    <a:cs typeface="Arial" charset="0"/>
                  </a:rPr>
                  <a:t>Pre-certification Planning &amp; Systems Evaluation</a:t>
                </a:r>
              </a:p>
            </p:txBody>
          </p:sp>
          <p:sp>
            <p:nvSpPr>
              <p:cNvPr id="11" name="TextBox 5"/>
              <p:cNvSpPr txBox="1"/>
              <p:nvPr/>
            </p:nvSpPr>
            <p:spPr>
              <a:xfrm>
                <a:off x="5300067" y="1612902"/>
                <a:ext cx="4336170" cy="998511"/>
              </a:xfrm>
              <a:prstGeom prst="roundRect">
                <a:avLst>
                  <a:gd name="adj" fmla="val 0"/>
                </a:avLst>
              </a:prstGeom>
              <a:solidFill>
                <a:schemeClr val="bg1">
                  <a:lumMod val="95000"/>
                </a:schemeClr>
              </a:solidFill>
              <a:ln w="12700">
                <a:solidFill>
                  <a:schemeClr val="accent3">
                    <a:lumMod val="75000"/>
                  </a:schemeClr>
                </a:solidFill>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marL="182880" indent="-182880">
                  <a:spcBef>
                    <a:spcPts val="0"/>
                  </a:spcBef>
                  <a:spcAft>
                    <a:spcPts val="600"/>
                  </a:spcAft>
                  <a:buFont typeface="Wingdings" panose="05000000000000000000" pitchFamily="2" charset="2"/>
                  <a:buChar char="§"/>
                  <a:defRPr/>
                </a:pPr>
                <a:r>
                  <a:rPr lang="en-US" sz="1200" dirty="0">
                    <a:latin typeface="+mn-lt"/>
                    <a:cs typeface="Arial" charset="0"/>
                  </a:rPr>
                  <a:t>Understand requirements of the CAQH CORE Operating Rules and scope your internal efforts to adopt and implement the CAQH CORE Operating Rules.</a:t>
                </a:r>
              </a:p>
              <a:p>
                <a:pPr marL="182880" indent="-182880">
                  <a:spcBef>
                    <a:spcPts val="0"/>
                  </a:spcBef>
                  <a:spcAft>
                    <a:spcPts val="600"/>
                  </a:spcAft>
                  <a:buFont typeface="Wingdings" panose="05000000000000000000" pitchFamily="2" charset="2"/>
                  <a:buChar char="§"/>
                  <a:defRPr/>
                </a:pPr>
                <a:r>
                  <a:rPr lang="en-US" sz="1200" dirty="0">
                    <a:latin typeface="+mn-lt"/>
                    <a:cs typeface="Arial" charset="0"/>
                  </a:rPr>
                  <a:t>CAQH CORE has free Gap Analysis Tools.</a:t>
                </a:r>
              </a:p>
              <a:p>
                <a:pPr marL="182880" indent="-182880">
                  <a:spcBef>
                    <a:spcPts val="0"/>
                  </a:spcBef>
                  <a:spcAft>
                    <a:spcPts val="600"/>
                  </a:spcAft>
                  <a:buFont typeface="Wingdings" panose="05000000000000000000" pitchFamily="2" charset="2"/>
                  <a:buChar char="§"/>
                  <a:defRPr/>
                </a:pPr>
                <a:r>
                  <a:rPr lang="en-US" sz="1200" dirty="0">
                    <a:latin typeface="+mn-lt"/>
                    <a:cs typeface="Arial" charset="0"/>
                  </a:rPr>
                  <a:t>Execute any necessary system changes/updates.</a:t>
                </a:r>
              </a:p>
            </p:txBody>
          </p:sp>
        </p:grpSp>
        <p:grpSp>
          <p:nvGrpSpPr>
            <p:cNvPr id="13" name="Group 12"/>
            <p:cNvGrpSpPr>
              <a:grpSpLocks/>
            </p:cNvGrpSpPr>
            <p:nvPr/>
          </p:nvGrpSpPr>
          <p:grpSpPr bwMode="auto">
            <a:xfrm>
              <a:off x="1297340" y="2948354"/>
              <a:ext cx="8059121" cy="597396"/>
              <a:chOff x="1466843" y="2787982"/>
              <a:chExt cx="8058751" cy="597992"/>
            </a:xfrm>
          </p:grpSpPr>
          <p:sp>
            <p:nvSpPr>
              <p:cNvPr id="14" name="TextBox 8"/>
              <p:cNvSpPr txBox="1"/>
              <p:nvPr/>
            </p:nvSpPr>
            <p:spPr>
              <a:xfrm>
                <a:off x="1466843" y="2833683"/>
                <a:ext cx="2592688" cy="552291"/>
              </a:xfrm>
              <a:prstGeom prst="roundRect">
                <a:avLst>
                  <a:gd name="adj" fmla="val 0"/>
                </a:avLst>
              </a:prstGeom>
              <a:solidFill>
                <a:srgbClr val="5E306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a:spAutoFit/>
              </a:bodyPr>
              <a:lstStyle>
                <a:defPPr>
                  <a:defRPr lang="en-US"/>
                </a:defPPr>
                <a:lvl1pPr algn="ctr" eaLnBrk="0" fontAlgn="base" hangingPunct="0">
                  <a:spcBef>
                    <a:spcPct val="0"/>
                  </a:spcBef>
                  <a:spcAft>
                    <a:spcPct val="0"/>
                  </a:spcAft>
                  <a:defRPr>
                    <a:solidFill>
                      <a:schemeClr val="bg1"/>
                    </a:solidFill>
                    <a:cs typeface="Arial" charset="0"/>
                  </a:defRPr>
                </a:lvl1pPr>
                <a:lvl2pPr eaLnBrk="0" fontAlgn="base" hangingPunct="0">
                  <a:spcBef>
                    <a:spcPct val="0"/>
                  </a:spcBef>
                  <a:spcAft>
                    <a:spcPct val="0"/>
                  </a:spcAft>
                  <a:defRPr sz="2400">
                    <a:latin typeface="Times New Roman" panose="02020603050405020304" pitchFamily="18" charset="0"/>
                    <a:cs typeface="Arial" panose="020B0604020202020204" pitchFamily="34" charset="0"/>
                  </a:defRPr>
                </a:lvl2pPr>
                <a:lvl3pPr eaLnBrk="0" fontAlgn="base" hangingPunct="0">
                  <a:spcBef>
                    <a:spcPct val="0"/>
                  </a:spcBef>
                  <a:spcAft>
                    <a:spcPct val="0"/>
                  </a:spcAft>
                  <a:defRPr sz="2400">
                    <a:latin typeface="Times New Roman" panose="02020603050405020304" pitchFamily="18" charset="0"/>
                    <a:cs typeface="Arial" panose="020B0604020202020204" pitchFamily="34" charset="0"/>
                  </a:defRPr>
                </a:lvl3pPr>
                <a:lvl4pPr eaLnBrk="0" fontAlgn="base" hangingPunct="0">
                  <a:spcBef>
                    <a:spcPct val="0"/>
                  </a:spcBef>
                  <a:spcAft>
                    <a:spcPct val="0"/>
                  </a:spcAft>
                  <a:defRPr sz="2400">
                    <a:latin typeface="Times New Roman" panose="02020603050405020304" pitchFamily="18" charset="0"/>
                    <a:cs typeface="Arial" panose="020B0604020202020204" pitchFamily="34" charset="0"/>
                  </a:defRPr>
                </a:lvl4pPr>
                <a:lvl5pPr eaLnBrk="0" fontAlgn="base" hangingPunct="0">
                  <a:spcBef>
                    <a:spcPct val="0"/>
                  </a:spcBef>
                  <a:spcAft>
                    <a:spcPct val="0"/>
                  </a:spcAft>
                  <a:defRPr sz="2400">
                    <a:latin typeface="Times New Roman" panose="02020603050405020304" pitchFamily="18" charset="0"/>
                    <a:cs typeface="Arial" panose="020B0604020202020204" pitchFamily="34" charset="0"/>
                  </a:defRPr>
                </a:lvl5pPr>
                <a:lvl6pPr>
                  <a:defRPr sz="2400">
                    <a:latin typeface="Times New Roman" panose="02020603050405020304" pitchFamily="18" charset="0"/>
                    <a:cs typeface="Arial" panose="020B0604020202020204" pitchFamily="34" charset="0"/>
                  </a:defRPr>
                </a:lvl6pPr>
                <a:lvl7pPr>
                  <a:defRPr sz="2400">
                    <a:latin typeface="Times New Roman" panose="02020603050405020304" pitchFamily="18" charset="0"/>
                    <a:cs typeface="Arial" panose="020B0604020202020204" pitchFamily="34" charset="0"/>
                  </a:defRPr>
                </a:lvl7pPr>
                <a:lvl8pPr>
                  <a:defRPr sz="2400">
                    <a:latin typeface="Times New Roman" panose="02020603050405020304" pitchFamily="18" charset="0"/>
                    <a:cs typeface="Arial" panose="020B0604020202020204" pitchFamily="34" charset="0"/>
                  </a:defRPr>
                </a:lvl8pPr>
                <a:lvl9pPr>
                  <a:defRPr sz="2400">
                    <a:latin typeface="Times New Roman" panose="02020603050405020304" pitchFamily="18" charset="0"/>
                    <a:cs typeface="Arial" panose="020B0604020202020204" pitchFamily="34" charset="0"/>
                  </a:defRPr>
                </a:lvl9pPr>
              </a:lstStyle>
              <a:p>
                <a:r>
                  <a:rPr lang="en-US" dirty="0"/>
                  <a:t>  Sign and Submit CORE Pledge</a:t>
                </a:r>
              </a:p>
            </p:txBody>
          </p:sp>
          <p:sp>
            <p:nvSpPr>
              <p:cNvPr id="15" name="TextBox 10"/>
              <p:cNvSpPr txBox="1"/>
              <p:nvPr/>
            </p:nvSpPr>
            <p:spPr>
              <a:xfrm>
                <a:off x="5190453" y="2787982"/>
                <a:ext cx="4335141" cy="552291"/>
              </a:xfrm>
              <a:prstGeom prst="roundRect">
                <a:avLst>
                  <a:gd name="adj" fmla="val 0"/>
                </a:avLst>
              </a:prstGeom>
              <a:solidFill>
                <a:schemeClr val="bg1">
                  <a:lumMod val="95000"/>
                </a:schemeClr>
              </a:solidFill>
              <a:ln w="12700">
                <a:solidFill>
                  <a:schemeClr val="accent3">
                    <a:lumMod val="75000"/>
                  </a:schemeClr>
                </a:solidFill>
              </a:ln>
            </p:spPr>
            <p:txBody>
              <a:bodyPr wrap="square">
                <a:spAutoFit/>
              </a:bodyPr>
              <a:lstStyle>
                <a:defPPr>
                  <a:defRPr lang="en-US"/>
                </a:defPPr>
                <a:lvl1pPr marL="182880" indent="-182880" eaLnBrk="0" fontAlgn="base" hangingPunct="0">
                  <a:spcBef>
                    <a:spcPts val="0"/>
                  </a:spcBef>
                  <a:spcAft>
                    <a:spcPts val="600"/>
                  </a:spcAft>
                  <a:buFont typeface="Wingdings" panose="05000000000000000000" pitchFamily="2" charset="2"/>
                  <a:buChar char="§"/>
                  <a:defRPr sz="1200">
                    <a:cs typeface="Arial" charset="0"/>
                  </a:defRPr>
                </a:lvl1pPr>
                <a:lvl2pPr eaLnBrk="0" fontAlgn="base" hangingPunct="0">
                  <a:spcBef>
                    <a:spcPct val="0"/>
                  </a:spcBef>
                  <a:spcAft>
                    <a:spcPct val="0"/>
                  </a:spcAft>
                  <a:defRPr sz="2400">
                    <a:latin typeface="Times New Roman" panose="02020603050405020304" pitchFamily="18" charset="0"/>
                    <a:cs typeface="Arial" panose="020B0604020202020204" pitchFamily="34" charset="0"/>
                  </a:defRPr>
                </a:lvl2pPr>
                <a:lvl3pPr eaLnBrk="0" fontAlgn="base" hangingPunct="0">
                  <a:spcBef>
                    <a:spcPct val="0"/>
                  </a:spcBef>
                  <a:spcAft>
                    <a:spcPct val="0"/>
                  </a:spcAft>
                  <a:defRPr sz="2400">
                    <a:latin typeface="Times New Roman" panose="02020603050405020304" pitchFamily="18" charset="0"/>
                    <a:cs typeface="Arial" panose="020B0604020202020204" pitchFamily="34" charset="0"/>
                  </a:defRPr>
                </a:lvl3pPr>
                <a:lvl4pPr eaLnBrk="0" fontAlgn="base" hangingPunct="0">
                  <a:spcBef>
                    <a:spcPct val="0"/>
                  </a:spcBef>
                  <a:spcAft>
                    <a:spcPct val="0"/>
                  </a:spcAft>
                  <a:defRPr sz="2400">
                    <a:latin typeface="Times New Roman" panose="02020603050405020304" pitchFamily="18" charset="0"/>
                    <a:cs typeface="Arial" panose="020B0604020202020204" pitchFamily="34" charset="0"/>
                  </a:defRPr>
                </a:lvl4pPr>
                <a:lvl5pPr eaLnBrk="0" fontAlgn="base" hangingPunct="0">
                  <a:spcBef>
                    <a:spcPct val="0"/>
                  </a:spcBef>
                  <a:spcAft>
                    <a:spcPct val="0"/>
                  </a:spcAft>
                  <a:defRPr sz="2400">
                    <a:latin typeface="Times New Roman" panose="02020603050405020304" pitchFamily="18" charset="0"/>
                    <a:cs typeface="Arial" panose="020B0604020202020204" pitchFamily="34" charset="0"/>
                  </a:defRPr>
                </a:lvl5pPr>
                <a:lvl6pPr>
                  <a:defRPr sz="2400">
                    <a:latin typeface="Times New Roman" panose="02020603050405020304" pitchFamily="18" charset="0"/>
                    <a:cs typeface="Arial" panose="020B0604020202020204" pitchFamily="34" charset="0"/>
                  </a:defRPr>
                </a:lvl6pPr>
                <a:lvl7pPr>
                  <a:defRPr sz="2400">
                    <a:latin typeface="Times New Roman" panose="02020603050405020304" pitchFamily="18" charset="0"/>
                    <a:cs typeface="Arial" panose="020B0604020202020204" pitchFamily="34" charset="0"/>
                  </a:defRPr>
                </a:lvl7pPr>
                <a:lvl8pPr>
                  <a:defRPr sz="2400">
                    <a:latin typeface="Times New Roman" panose="02020603050405020304" pitchFamily="18" charset="0"/>
                    <a:cs typeface="Arial" panose="020B0604020202020204" pitchFamily="34" charset="0"/>
                  </a:defRPr>
                </a:lvl8pPr>
                <a:lvl9pPr>
                  <a:defRPr sz="2400">
                    <a:latin typeface="Times New Roman" panose="02020603050405020304" pitchFamily="18" charset="0"/>
                    <a:cs typeface="Arial" panose="020B0604020202020204" pitchFamily="34" charset="0"/>
                  </a:defRPr>
                </a:lvl9pPr>
              </a:lstStyle>
              <a:p>
                <a:r>
                  <a:rPr lang="en-US" dirty="0"/>
                  <a:t>Formally communicate your intent to pursue CORE Certification for a given phase of CAQH CORE Operating Rules.</a:t>
                </a:r>
              </a:p>
            </p:txBody>
          </p:sp>
        </p:grpSp>
        <p:grpSp>
          <p:nvGrpSpPr>
            <p:cNvPr id="17" name="Group 16"/>
            <p:cNvGrpSpPr>
              <a:grpSpLocks/>
            </p:cNvGrpSpPr>
            <p:nvPr/>
          </p:nvGrpSpPr>
          <p:grpSpPr bwMode="auto">
            <a:xfrm>
              <a:off x="1297341" y="3985965"/>
              <a:ext cx="8040233" cy="709381"/>
              <a:chOff x="1600240" y="3824893"/>
              <a:chExt cx="8039681" cy="709230"/>
            </a:xfrm>
          </p:grpSpPr>
          <p:sp>
            <p:nvSpPr>
              <p:cNvPr id="18" name="TextBox 6"/>
              <p:cNvSpPr txBox="1"/>
              <p:nvPr/>
            </p:nvSpPr>
            <p:spPr>
              <a:xfrm>
                <a:off x="1600240" y="3853679"/>
                <a:ext cx="2592627" cy="551623"/>
              </a:xfrm>
              <a:prstGeom prst="roundRect">
                <a:avLst>
                  <a:gd name="adj" fmla="val 0"/>
                </a:avLst>
              </a:prstGeom>
              <a:solidFill>
                <a:srgbClr val="5E306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a:spAutoFit/>
              </a:bodyPr>
              <a:lstStyle>
                <a:defPPr>
                  <a:defRPr lang="en-US"/>
                </a:defPPr>
                <a:lvl1pPr algn="ctr" eaLnBrk="0" fontAlgn="base" hangingPunct="0">
                  <a:spcBef>
                    <a:spcPct val="0"/>
                  </a:spcBef>
                  <a:spcAft>
                    <a:spcPct val="0"/>
                  </a:spcAft>
                  <a:defRPr>
                    <a:solidFill>
                      <a:schemeClr val="bg1"/>
                    </a:solidFill>
                    <a:cs typeface="Arial" charset="0"/>
                  </a:defRPr>
                </a:lvl1pPr>
                <a:lvl2pPr eaLnBrk="0" fontAlgn="base" hangingPunct="0">
                  <a:spcBef>
                    <a:spcPct val="0"/>
                  </a:spcBef>
                  <a:spcAft>
                    <a:spcPct val="0"/>
                  </a:spcAft>
                  <a:defRPr sz="2400">
                    <a:latin typeface="Times New Roman" panose="02020603050405020304" pitchFamily="18" charset="0"/>
                    <a:cs typeface="Arial" panose="020B0604020202020204" pitchFamily="34" charset="0"/>
                  </a:defRPr>
                </a:lvl2pPr>
                <a:lvl3pPr eaLnBrk="0" fontAlgn="base" hangingPunct="0">
                  <a:spcBef>
                    <a:spcPct val="0"/>
                  </a:spcBef>
                  <a:spcAft>
                    <a:spcPct val="0"/>
                  </a:spcAft>
                  <a:defRPr sz="2400">
                    <a:latin typeface="Times New Roman" panose="02020603050405020304" pitchFamily="18" charset="0"/>
                    <a:cs typeface="Arial" panose="020B0604020202020204" pitchFamily="34" charset="0"/>
                  </a:defRPr>
                </a:lvl3pPr>
                <a:lvl4pPr eaLnBrk="0" fontAlgn="base" hangingPunct="0">
                  <a:spcBef>
                    <a:spcPct val="0"/>
                  </a:spcBef>
                  <a:spcAft>
                    <a:spcPct val="0"/>
                  </a:spcAft>
                  <a:defRPr sz="2400">
                    <a:latin typeface="Times New Roman" panose="02020603050405020304" pitchFamily="18" charset="0"/>
                    <a:cs typeface="Arial" panose="020B0604020202020204" pitchFamily="34" charset="0"/>
                  </a:defRPr>
                </a:lvl4pPr>
                <a:lvl5pPr eaLnBrk="0" fontAlgn="base" hangingPunct="0">
                  <a:spcBef>
                    <a:spcPct val="0"/>
                  </a:spcBef>
                  <a:spcAft>
                    <a:spcPct val="0"/>
                  </a:spcAft>
                  <a:defRPr sz="2400">
                    <a:latin typeface="Times New Roman" panose="02020603050405020304" pitchFamily="18" charset="0"/>
                    <a:cs typeface="Arial" panose="020B0604020202020204" pitchFamily="34" charset="0"/>
                  </a:defRPr>
                </a:lvl5pPr>
                <a:lvl6pPr>
                  <a:defRPr sz="2400">
                    <a:latin typeface="Times New Roman" panose="02020603050405020304" pitchFamily="18" charset="0"/>
                    <a:cs typeface="Arial" panose="020B0604020202020204" pitchFamily="34" charset="0"/>
                  </a:defRPr>
                </a:lvl6pPr>
                <a:lvl7pPr>
                  <a:defRPr sz="2400">
                    <a:latin typeface="Times New Roman" panose="02020603050405020304" pitchFamily="18" charset="0"/>
                    <a:cs typeface="Arial" panose="020B0604020202020204" pitchFamily="34" charset="0"/>
                  </a:defRPr>
                </a:lvl7pPr>
                <a:lvl8pPr>
                  <a:defRPr sz="2400">
                    <a:latin typeface="Times New Roman" panose="02020603050405020304" pitchFamily="18" charset="0"/>
                    <a:cs typeface="Arial" panose="020B0604020202020204" pitchFamily="34" charset="0"/>
                  </a:defRPr>
                </a:lvl8pPr>
                <a:lvl9pPr>
                  <a:defRPr sz="2400">
                    <a:latin typeface="Times New Roman" panose="02020603050405020304" pitchFamily="18" charset="0"/>
                    <a:cs typeface="Arial" panose="020B0604020202020204" pitchFamily="34" charset="0"/>
                  </a:defRPr>
                </a:lvl9pPr>
              </a:lstStyle>
              <a:p>
                <a:r>
                  <a:rPr lang="en-US" dirty="0"/>
                  <a:t>CORE Certification Testing</a:t>
                </a:r>
              </a:p>
            </p:txBody>
          </p:sp>
          <p:sp>
            <p:nvSpPr>
              <p:cNvPr id="19" name="TextBox 11"/>
              <p:cNvSpPr txBox="1"/>
              <p:nvPr/>
            </p:nvSpPr>
            <p:spPr>
              <a:xfrm>
                <a:off x="5323764" y="3824893"/>
                <a:ext cx="4316157" cy="709230"/>
              </a:xfrm>
              <a:prstGeom prst="roundRect">
                <a:avLst>
                  <a:gd name="adj" fmla="val 0"/>
                </a:avLst>
              </a:prstGeom>
              <a:solidFill>
                <a:schemeClr val="bg1">
                  <a:lumMod val="95000"/>
                </a:schemeClr>
              </a:solidFill>
              <a:ln w="12700">
                <a:solidFill>
                  <a:schemeClr val="accent3">
                    <a:lumMod val="75000"/>
                  </a:schemeClr>
                </a:solidFill>
              </a:ln>
            </p:spPr>
            <p:txBody>
              <a:bodyPr wrap="square">
                <a:spAutoFit/>
              </a:bodyPr>
              <a:lstStyle>
                <a:defPPr>
                  <a:defRPr lang="en-US"/>
                </a:defPPr>
                <a:lvl1pPr marL="182880" indent="-182880" eaLnBrk="0" fontAlgn="base" hangingPunct="0">
                  <a:spcBef>
                    <a:spcPts val="0"/>
                  </a:spcBef>
                  <a:spcAft>
                    <a:spcPts val="600"/>
                  </a:spcAft>
                  <a:buFont typeface="Wingdings" panose="05000000000000000000" pitchFamily="2" charset="2"/>
                  <a:buChar char="§"/>
                  <a:defRPr sz="1200">
                    <a:cs typeface="Arial" charset="0"/>
                  </a:defRPr>
                </a:lvl1pPr>
                <a:lvl2pPr eaLnBrk="0" fontAlgn="base" hangingPunct="0">
                  <a:spcBef>
                    <a:spcPct val="0"/>
                  </a:spcBef>
                  <a:spcAft>
                    <a:spcPct val="0"/>
                  </a:spcAft>
                  <a:defRPr sz="2400">
                    <a:latin typeface="Times New Roman" panose="02020603050405020304" pitchFamily="18" charset="0"/>
                    <a:cs typeface="Arial" panose="020B0604020202020204" pitchFamily="34" charset="0"/>
                  </a:defRPr>
                </a:lvl2pPr>
                <a:lvl3pPr eaLnBrk="0" fontAlgn="base" hangingPunct="0">
                  <a:spcBef>
                    <a:spcPct val="0"/>
                  </a:spcBef>
                  <a:spcAft>
                    <a:spcPct val="0"/>
                  </a:spcAft>
                  <a:defRPr sz="2400">
                    <a:latin typeface="Times New Roman" panose="02020603050405020304" pitchFamily="18" charset="0"/>
                    <a:cs typeface="Arial" panose="020B0604020202020204" pitchFamily="34" charset="0"/>
                  </a:defRPr>
                </a:lvl3pPr>
                <a:lvl4pPr eaLnBrk="0" fontAlgn="base" hangingPunct="0">
                  <a:spcBef>
                    <a:spcPct val="0"/>
                  </a:spcBef>
                  <a:spcAft>
                    <a:spcPct val="0"/>
                  </a:spcAft>
                  <a:defRPr sz="2400">
                    <a:latin typeface="Times New Roman" panose="02020603050405020304" pitchFamily="18" charset="0"/>
                    <a:cs typeface="Arial" panose="020B0604020202020204" pitchFamily="34" charset="0"/>
                  </a:defRPr>
                </a:lvl4pPr>
                <a:lvl5pPr eaLnBrk="0" fontAlgn="base" hangingPunct="0">
                  <a:spcBef>
                    <a:spcPct val="0"/>
                  </a:spcBef>
                  <a:spcAft>
                    <a:spcPct val="0"/>
                  </a:spcAft>
                  <a:defRPr sz="2400">
                    <a:latin typeface="Times New Roman" panose="02020603050405020304" pitchFamily="18" charset="0"/>
                    <a:cs typeface="Arial" panose="020B0604020202020204" pitchFamily="34" charset="0"/>
                  </a:defRPr>
                </a:lvl5pPr>
                <a:lvl6pPr>
                  <a:defRPr sz="2400">
                    <a:latin typeface="Times New Roman" panose="02020603050405020304" pitchFamily="18" charset="0"/>
                    <a:cs typeface="Arial" panose="020B0604020202020204" pitchFamily="34" charset="0"/>
                  </a:defRPr>
                </a:lvl6pPr>
                <a:lvl7pPr>
                  <a:defRPr sz="2400">
                    <a:latin typeface="Times New Roman" panose="02020603050405020304" pitchFamily="18" charset="0"/>
                    <a:cs typeface="Arial" panose="020B0604020202020204" pitchFamily="34" charset="0"/>
                  </a:defRPr>
                </a:lvl7pPr>
                <a:lvl8pPr>
                  <a:defRPr sz="2400">
                    <a:latin typeface="Times New Roman" panose="02020603050405020304" pitchFamily="18" charset="0"/>
                    <a:cs typeface="Arial" panose="020B0604020202020204" pitchFamily="34" charset="0"/>
                  </a:defRPr>
                </a:lvl8pPr>
                <a:lvl9pPr>
                  <a:defRPr sz="2400">
                    <a:latin typeface="Times New Roman" panose="02020603050405020304" pitchFamily="18" charset="0"/>
                    <a:cs typeface="Arial" panose="020B0604020202020204" pitchFamily="34" charset="0"/>
                  </a:defRPr>
                </a:lvl9pPr>
              </a:lstStyle>
              <a:p>
                <a:r>
                  <a:rPr lang="en-US" dirty="0"/>
                  <a:t>An entity seeking CORE Certification works with a CORE-authorized testing vendor to perform tests based upon CORE Phase I-IV testing criteria specific to that entity’s stakeholder type.</a:t>
                </a:r>
              </a:p>
            </p:txBody>
          </p:sp>
        </p:grpSp>
        <p:grpSp>
          <p:nvGrpSpPr>
            <p:cNvPr id="21" name="Group 20"/>
            <p:cNvGrpSpPr>
              <a:grpSpLocks/>
            </p:cNvGrpSpPr>
            <p:nvPr/>
          </p:nvGrpSpPr>
          <p:grpSpPr bwMode="auto">
            <a:xfrm>
              <a:off x="1297341" y="5129025"/>
              <a:ext cx="8059119" cy="554800"/>
              <a:chOff x="1579384" y="5125281"/>
              <a:chExt cx="8060106" cy="553988"/>
            </a:xfrm>
          </p:grpSpPr>
          <p:sp>
            <p:nvSpPr>
              <p:cNvPr id="22" name="TextBox 7"/>
              <p:cNvSpPr txBox="1"/>
              <p:nvPr/>
            </p:nvSpPr>
            <p:spPr>
              <a:xfrm>
                <a:off x="1579384" y="5128336"/>
                <a:ext cx="2593123" cy="550933"/>
              </a:xfrm>
              <a:prstGeom prst="roundRect">
                <a:avLst>
                  <a:gd name="adj" fmla="val 0"/>
                </a:avLst>
              </a:prstGeom>
              <a:solidFill>
                <a:srgbClr val="5E306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a:spAutoFit/>
              </a:bodyPr>
              <a:lstStyle>
                <a:defPPr>
                  <a:defRPr lang="en-US"/>
                </a:defPPr>
                <a:lvl1pPr algn="ctr" eaLnBrk="0" fontAlgn="base" hangingPunct="0">
                  <a:spcBef>
                    <a:spcPct val="0"/>
                  </a:spcBef>
                  <a:spcAft>
                    <a:spcPct val="0"/>
                  </a:spcAft>
                  <a:defRPr>
                    <a:solidFill>
                      <a:schemeClr val="bg1"/>
                    </a:solidFill>
                    <a:cs typeface="Arial" charset="0"/>
                  </a:defRPr>
                </a:lvl1pPr>
                <a:lvl2pPr eaLnBrk="0" fontAlgn="base" hangingPunct="0">
                  <a:spcBef>
                    <a:spcPct val="0"/>
                  </a:spcBef>
                  <a:spcAft>
                    <a:spcPct val="0"/>
                  </a:spcAft>
                  <a:defRPr sz="2400">
                    <a:latin typeface="Times New Roman" panose="02020603050405020304" pitchFamily="18" charset="0"/>
                    <a:cs typeface="Arial" panose="020B0604020202020204" pitchFamily="34" charset="0"/>
                  </a:defRPr>
                </a:lvl2pPr>
                <a:lvl3pPr eaLnBrk="0" fontAlgn="base" hangingPunct="0">
                  <a:spcBef>
                    <a:spcPct val="0"/>
                  </a:spcBef>
                  <a:spcAft>
                    <a:spcPct val="0"/>
                  </a:spcAft>
                  <a:defRPr sz="2400">
                    <a:latin typeface="Times New Roman" panose="02020603050405020304" pitchFamily="18" charset="0"/>
                    <a:cs typeface="Arial" panose="020B0604020202020204" pitchFamily="34" charset="0"/>
                  </a:defRPr>
                </a:lvl3pPr>
                <a:lvl4pPr eaLnBrk="0" fontAlgn="base" hangingPunct="0">
                  <a:spcBef>
                    <a:spcPct val="0"/>
                  </a:spcBef>
                  <a:spcAft>
                    <a:spcPct val="0"/>
                  </a:spcAft>
                  <a:defRPr sz="2400">
                    <a:latin typeface="Times New Roman" panose="02020603050405020304" pitchFamily="18" charset="0"/>
                    <a:cs typeface="Arial" panose="020B0604020202020204" pitchFamily="34" charset="0"/>
                  </a:defRPr>
                </a:lvl4pPr>
                <a:lvl5pPr eaLnBrk="0" fontAlgn="base" hangingPunct="0">
                  <a:spcBef>
                    <a:spcPct val="0"/>
                  </a:spcBef>
                  <a:spcAft>
                    <a:spcPct val="0"/>
                  </a:spcAft>
                  <a:defRPr sz="2400">
                    <a:latin typeface="Times New Roman" panose="02020603050405020304" pitchFamily="18" charset="0"/>
                    <a:cs typeface="Arial" panose="020B0604020202020204" pitchFamily="34" charset="0"/>
                  </a:defRPr>
                </a:lvl5pPr>
                <a:lvl6pPr>
                  <a:defRPr sz="2400">
                    <a:latin typeface="Times New Roman" panose="02020603050405020304" pitchFamily="18" charset="0"/>
                    <a:cs typeface="Arial" panose="020B0604020202020204" pitchFamily="34" charset="0"/>
                  </a:defRPr>
                </a:lvl6pPr>
                <a:lvl7pPr>
                  <a:defRPr sz="2400">
                    <a:latin typeface="Times New Roman" panose="02020603050405020304" pitchFamily="18" charset="0"/>
                    <a:cs typeface="Arial" panose="020B0604020202020204" pitchFamily="34" charset="0"/>
                  </a:defRPr>
                </a:lvl7pPr>
                <a:lvl8pPr>
                  <a:defRPr sz="2400">
                    <a:latin typeface="Times New Roman" panose="02020603050405020304" pitchFamily="18" charset="0"/>
                    <a:cs typeface="Arial" panose="020B0604020202020204" pitchFamily="34" charset="0"/>
                  </a:defRPr>
                </a:lvl8pPr>
                <a:lvl9pPr>
                  <a:defRPr sz="2400">
                    <a:latin typeface="Times New Roman" panose="02020603050405020304" pitchFamily="18" charset="0"/>
                    <a:cs typeface="Arial" panose="020B0604020202020204" pitchFamily="34" charset="0"/>
                  </a:defRPr>
                </a:lvl9pPr>
              </a:lstStyle>
              <a:p>
                <a:r>
                  <a:rPr lang="en-US" dirty="0"/>
                  <a:t>Apply for CORE Certification Seal</a:t>
                </a:r>
              </a:p>
            </p:txBody>
          </p:sp>
          <p:sp>
            <p:nvSpPr>
              <p:cNvPr id="23" name="TextBox 12"/>
              <p:cNvSpPr txBox="1"/>
              <p:nvPr/>
            </p:nvSpPr>
            <p:spPr>
              <a:xfrm>
                <a:off x="5303620" y="5125281"/>
                <a:ext cx="4335870" cy="550933"/>
              </a:xfrm>
              <a:prstGeom prst="roundRect">
                <a:avLst>
                  <a:gd name="adj" fmla="val 0"/>
                </a:avLst>
              </a:prstGeom>
              <a:solidFill>
                <a:schemeClr val="bg1">
                  <a:lumMod val="95000"/>
                </a:schemeClr>
              </a:solidFill>
              <a:ln w="12700">
                <a:solidFill>
                  <a:schemeClr val="accent3">
                    <a:lumMod val="75000"/>
                  </a:schemeClr>
                </a:solidFill>
              </a:ln>
            </p:spPr>
            <p:txBody>
              <a:bodyPr wrap="square">
                <a:spAutoFit/>
              </a:bodyPr>
              <a:lstStyle>
                <a:defPPr>
                  <a:defRPr lang="en-US"/>
                </a:defPPr>
                <a:lvl1pPr marL="182880" indent="-182880" eaLnBrk="0" fontAlgn="base" hangingPunct="0">
                  <a:spcBef>
                    <a:spcPts val="0"/>
                  </a:spcBef>
                  <a:spcAft>
                    <a:spcPts val="600"/>
                  </a:spcAft>
                  <a:buFont typeface="Wingdings" panose="05000000000000000000" pitchFamily="2" charset="2"/>
                  <a:buChar char="§"/>
                  <a:defRPr sz="1200">
                    <a:cs typeface="Arial" charset="0"/>
                  </a:defRPr>
                </a:lvl1pPr>
                <a:lvl2pPr eaLnBrk="0" fontAlgn="base" hangingPunct="0">
                  <a:spcBef>
                    <a:spcPct val="0"/>
                  </a:spcBef>
                  <a:spcAft>
                    <a:spcPct val="0"/>
                  </a:spcAft>
                  <a:defRPr sz="2400">
                    <a:latin typeface="Times New Roman" panose="02020603050405020304" pitchFamily="18" charset="0"/>
                    <a:cs typeface="Arial" panose="020B0604020202020204" pitchFamily="34" charset="0"/>
                  </a:defRPr>
                </a:lvl2pPr>
                <a:lvl3pPr eaLnBrk="0" fontAlgn="base" hangingPunct="0">
                  <a:spcBef>
                    <a:spcPct val="0"/>
                  </a:spcBef>
                  <a:spcAft>
                    <a:spcPct val="0"/>
                  </a:spcAft>
                  <a:defRPr sz="2400">
                    <a:latin typeface="Times New Roman" panose="02020603050405020304" pitchFamily="18" charset="0"/>
                    <a:cs typeface="Arial" panose="020B0604020202020204" pitchFamily="34" charset="0"/>
                  </a:defRPr>
                </a:lvl3pPr>
                <a:lvl4pPr eaLnBrk="0" fontAlgn="base" hangingPunct="0">
                  <a:spcBef>
                    <a:spcPct val="0"/>
                  </a:spcBef>
                  <a:spcAft>
                    <a:spcPct val="0"/>
                  </a:spcAft>
                  <a:defRPr sz="2400">
                    <a:latin typeface="Times New Roman" panose="02020603050405020304" pitchFamily="18" charset="0"/>
                    <a:cs typeface="Arial" panose="020B0604020202020204" pitchFamily="34" charset="0"/>
                  </a:defRPr>
                </a:lvl4pPr>
                <a:lvl5pPr eaLnBrk="0" fontAlgn="base" hangingPunct="0">
                  <a:spcBef>
                    <a:spcPct val="0"/>
                  </a:spcBef>
                  <a:spcAft>
                    <a:spcPct val="0"/>
                  </a:spcAft>
                  <a:defRPr sz="2400">
                    <a:latin typeface="Times New Roman" panose="02020603050405020304" pitchFamily="18" charset="0"/>
                    <a:cs typeface="Arial" panose="020B0604020202020204" pitchFamily="34" charset="0"/>
                  </a:defRPr>
                </a:lvl5pPr>
                <a:lvl6pPr>
                  <a:defRPr sz="2400">
                    <a:latin typeface="Times New Roman" panose="02020603050405020304" pitchFamily="18" charset="0"/>
                    <a:cs typeface="Arial" panose="020B0604020202020204" pitchFamily="34" charset="0"/>
                  </a:defRPr>
                </a:lvl6pPr>
                <a:lvl7pPr>
                  <a:defRPr sz="2400">
                    <a:latin typeface="Times New Roman" panose="02020603050405020304" pitchFamily="18" charset="0"/>
                    <a:cs typeface="Arial" panose="020B0604020202020204" pitchFamily="34" charset="0"/>
                  </a:defRPr>
                </a:lvl7pPr>
                <a:lvl8pPr>
                  <a:defRPr sz="2400">
                    <a:latin typeface="Times New Roman" panose="02020603050405020304" pitchFamily="18" charset="0"/>
                    <a:cs typeface="Arial" panose="020B0604020202020204" pitchFamily="34" charset="0"/>
                  </a:defRPr>
                </a:lvl8pPr>
                <a:lvl9pPr>
                  <a:defRPr sz="2400">
                    <a:latin typeface="Times New Roman" panose="02020603050405020304" pitchFamily="18" charset="0"/>
                    <a:cs typeface="Arial" panose="020B0604020202020204" pitchFamily="34" charset="0"/>
                  </a:defRPr>
                </a:lvl9pPr>
              </a:lstStyle>
              <a:p>
                <a:r>
                  <a:rPr lang="en-US" dirty="0"/>
                  <a:t>Entities successfully achieving CORE Certification will receive a  CORE “Seal” from CAQH that corresponds with the CORE Phase and stakeholder-type.</a:t>
                </a:r>
              </a:p>
            </p:txBody>
          </p:sp>
        </p:grpSp>
        <p:sp>
          <p:nvSpPr>
            <p:cNvPr id="25" name="Right Arrow 13"/>
            <p:cNvSpPr>
              <a:spLocks noChangeArrowheads="1"/>
            </p:cNvSpPr>
            <p:nvPr/>
          </p:nvSpPr>
          <p:spPr bwMode="auto">
            <a:xfrm rot="5400000">
              <a:off x="2259845" y="2637995"/>
              <a:ext cx="403225" cy="217488"/>
            </a:xfrm>
            <a:prstGeom prst="rightArrow">
              <a:avLst>
                <a:gd name="adj1" fmla="val 50000"/>
                <a:gd name="adj2" fmla="val 49741"/>
              </a:avLst>
            </a:prstGeom>
            <a:solidFill>
              <a:srgbClr val="E8D6EA"/>
            </a:solidFill>
            <a:ln w="19050" algn="ctr">
              <a:solidFill>
                <a:srgbClr val="7D4081"/>
              </a:solidFill>
              <a:round/>
              <a:headEnd/>
              <a:tailEnd/>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endParaRPr lang="en-US"/>
            </a:p>
          </p:txBody>
        </p:sp>
        <p:sp>
          <p:nvSpPr>
            <p:cNvPr id="26" name="Right Arrow 14"/>
            <p:cNvSpPr>
              <a:spLocks noChangeArrowheads="1"/>
            </p:cNvSpPr>
            <p:nvPr/>
          </p:nvSpPr>
          <p:spPr bwMode="auto">
            <a:xfrm rot="5400000">
              <a:off x="2258259" y="3674496"/>
              <a:ext cx="403225" cy="217487"/>
            </a:xfrm>
            <a:prstGeom prst="rightArrow">
              <a:avLst>
                <a:gd name="adj1" fmla="val 50000"/>
                <a:gd name="adj2" fmla="val 49741"/>
              </a:avLst>
            </a:prstGeom>
            <a:solidFill>
              <a:srgbClr val="E8D6EA"/>
            </a:solidFill>
            <a:ln w="19050" algn="ctr">
              <a:solidFill>
                <a:srgbClr val="5E3062"/>
              </a:solidFill>
              <a:round/>
              <a:headEnd/>
              <a:tailEnd/>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endParaRPr lang="en-US"/>
            </a:p>
          </p:txBody>
        </p:sp>
        <p:sp>
          <p:nvSpPr>
            <p:cNvPr id="27" name="Right Arrow 15"/>
            <p:cNvSpPr>
              <a:spLocks noChangeArrowheads="1"/>
            </p:cNvSpPr>
            <p:nvPr/>
          </p:nvSpPr>
          <p:spPr bwMode="auto">
            <a:xfrm rot="5400000">
              <a:off x="2247785" y="4720852"/>
              <a:ext cx="403225" cy="215900"/>
            </a:xfrm>
            <a:prstGeom prst="rightArrow">
              <a:avLst>
                <a:gd name="adj1" fmla="val 50000"/>
                <a:gd name="adj2" fmla="val 50107"/>
              </a:avLst>
            </a:prstGeom>
            <a:solidFill>
              <a:srgbClr val="E8D6EA"/>
            </a:solidFill>
            <a:ln w="19050" algn="ctr">
              <a:solidFill>
                <a:srgbClr val="5E3062"/>
              </a:solidFill>
              <a:round/>
              <a:headEnd/>
              <a:tailEnd/>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endParaRPr lang="en-US"/>
            </a:p>
          </p:txBody>
        </p:sp>
      </p:grpSp>
      <p:pic>
        <p:nvPicPr>
          <p:cNvPr id="37" name="Picture 36"/>
          <p:cNvPicPr>
            <a:picLocks noChangeAspect="1"/>
          </p:cNvPicPr>
          <p:nvPr/>
        </p:nvPicPr>
        <p:blipFill>
          <a:blip r:embed="rId3"/>
          <a:stretch>
            <a:fillRect/>
          </a:stretch>
        </p:blipFill>
        <p:spPr>
          <a:xfrm>
            <a:off x="5364851" y="1449933"/>
            <a:ext cx="506589" cy="696560"/>
          </a:xfrm>
          <a:prstGeom prst="rect">
            <a:avLst/>
          </a:prstGeom>
        </p:spPr>
      </p:pic>
      <p:pic>
        <p:nvPicPr>
          <p:cNvPr id="38" name="Picture 3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5220132" y="2792548"/>
            <a:ext cx="797340" cy="797340"/>
          </a:xfrm>
          <a:prstGeom prst="rect">
            <a:avLst/>
          </a:prstGeom>
          <a:ln>
            <a:noFill/>
          </a:ln>
        </p:spPr>
      </p:pic>
      <p:pic>
        <p:nvPicPr>
          <p:cNvPr id="43" name="Picture 42"/>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276551" y="4013162"/>
            <a:ext cx="683187" cy="683187"/>
          </a:xfrm>
          <a:prstGeom prst="rect">
            <a:avLst/>
          </a:prstGeom>
        </p:spPr>
      </p:pic>
      <p:pic>
        <p:nvPicPr>
          <p:cNvPr id="44" name="Picture 5" descr="CAQH CORE Seal Stakeholder (Phase III).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8737" y="5373975"/>
            <a:ext cx="538814" cy="68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a:extLst>
              <a:ext uri="{FF2B5EF4-FFF2-40B4-BE49-F238E27FC236}">
                <a16:creationId xmlns:a16="http://schemas.microsoft.com/office/drawing/2014/main" id="{9DEBEA83-1DBF-46CF-B84C-5CE6C7504F58}"/>
              </a:ext>
            </a:extLst>
          </p:cNvPr>
          <p:cNvSpPr/>
          <p:nvPr/>
        </p:nvSpPr>
        <p:spPr bwMode="auto">
          <a:xfrm>
            <a:off x="1967296" y="1243009"/>
            <a:ext cx="594360" cy="586694"/>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dirty="0">
                <a:ln>
                  <a:noFill/>
                </a:ln>
                <a:solidFill>
                  <a:schemeClr val="bg1"/>
                </a:solidFill>
                <a:effectLst/>
              </a:rPr>
              <a:t>1</a:t>
            </a:r>
          </a:p>
        </p:txBody>
      </p:sp>
      <p:sp>
        <p:nvSpPr>
          <p:cNvPr id="36" name="Oval 35">
            <a:extLst>
              <a:ext uri="{FF2B5EF4-FFF2-40B4-BE49-F238E27FC236}">
                <a16:creationId xmlns:a16="http://schemas.microsoft.com/office/drawing/2014/main" id="{C4F1C656-E62A-4554-B5D3-0368358E86F3}"/>
              </a:ext>
            </a:extLst>
          </p:cNvPr>
          <p:cNvSpPr/>
          <p:nvPr/>
        </p:nvSpPr>
        <p:spPr bwMode="auto">
          <a:xfrm>
            <a:off x="1961421" y="5151690"/>
            <a:ext cx="594360" cy="586694"/>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sz="3000" b="1" dirty="0">
                <a:solidFill>
                  <a:schemeClr val="bg1"/>
                </a:solidFill>
              </a:rPr>
              <a:t>4</a:t>
            </a:r>
          </a:p>
        </p:txBody>
      </p:sp>
      <p:sp>
        <p:nvSpPr>
          <p:cNvPr id="39" name="Oval 38">
            <a:extLst>
              <a:ext uri="{FF2B5EF4-FFF2-40B4-BE49-F238E27FC236}">
                <a16:creationId xmlns:a16="http://schemas.microsoft.com/office/drawing/2014/main" id="{29C43C71-3303-498B-9846-FE0C5397FBAB}"/>
              </a:ext>
            </a:extLst>
          </p:cNvPr>
          <p:cNvSpPr/>
          <p:nvPr/>
        </p:nvSpPr>
        <p:spPr bwMode="auto">
          <a:xfrm>
            <a:off x="1961421" y="3937707"/>
            <a:ext cx="594360" cy="586694"/>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sz="3000" b="1" dirty="0">
                <a:solidFill>
                  <a:schemeClr val="bg1"/>
                </a:solidFill>
              </a:rPr>
              <a:t>3</a:t>
            </a:r>
          </a:p>
        </p:txBody>
      </p:sp>
      <p:sp>
        <p:nvSpPr>
          <p:cNvPr id="40" name="Oval 39">
            <a:extLst>
              <a:ext uri="{FF2B5EF4-FFF2-40B4-BE49-F238E27FC236}">
                <a16:creationId xmlns:a16="http://schemas.microsoft.com/office/drawing/2014/main" id="{BDF8369A-7B73-4908-97CA-877CE39CF740}"/>
              </a:ext>
            </a:extLst>
          </p:cNvPr>
          <p:cNvSpPr/>
          <p:nvPr/>
        </p:nvSpPr>
        <p:spPr bwMode="auto">
          <a:xfrm>
            <a:off x="1935120" y="2718603"/>
            <a:ext cx="594360" cy="586694"/>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sz="3000" b="1" dirty="0">
                <a:solidFill>
                  <a:schemeClr val="bg1"/>
                </a:solidFill>
              </a:rPr>
              <a:t>2</a:t>
            </a:r>
          </a:p>
        </p:txBody>
      </p:sp>
    </p:spTree>
    <p:extLst>
      <p:ext uri="{BB962C8B-B14F-4D97-AF65-F5344CB8AC3E}">
        <p14:creationId xmlns:p14="http://schemas.microsoft.com/office/powerpoint/2010/main" val="3981271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Voluntary CORE Certification</a:t>
            </a:r>
            <a:br>
              <a:rPr lang="en-US" dirty="0"/>
            </a:br>
            <a:r>
              <a:rPr lang="en-US" sz="2000" i="1" dirty="0"/>
              <a:t>Completion Timeline</a:t>
            </a:r>
            <a:endParaRPr lang="en-US" sz="2000" dirty="0"/>
          </a:p>
        </p:txBody>
      </p:sp>
      <p:sp>
        <p:nvSpPr>
          <p:cNvPr id="3" name="Footer Placeholder 2"/>
          <p:cNvSpPr>
            <a:spLocks noGrp="1"/>
          </p:cNvSpPr>
          <p:nvPr>
            <p:ph type="ftr" sz="quarter" idx="10"/>
          </p:nvPr>
        </p:nvSpPr>
        <p:spPr/>
        <p:txBody>
          <a:bodyPr/>
          <a:lstStyle/>
          <a:p>
            <a:pPr algn="ctr"/>
            <a:fld id="{CEF2C3D0-F8D4-4779-A371-18C903D10B13}" type="slidenum">
              <a:rPr lang="en-US" smtClean="0"/>
              <a:pPr algn="ctr"/>
              <a:t>48</a:t>
            </a:fld>
            <a:endParaRPr lang="en-US"/>
          </a:p>
        </p:txBody>
      </p:sp>
      <p:graphicFrame>
        <p:nvGraphicFramePr>
          <p:cNvPr id="4" name="Diagram 3"/>
          <p:cNvGraphicFramePr/>
          <p:nvPr>
            <p:extLst/>
          </p:nvPr>
        </p:nvGraphicFramePr>
        <p:xfrm>
          <a:off x="1448908" y="1262634"/>
          <a:ext cx="9003323" cy="2009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220452" y="3263896"/>
            <a:ext cx="1847850" cy="2746906"/>
          </a:xfrm>
          <a:prstGeom prst="rect">
            <a:avLst/>
          </a:prstGeom>
          <a:ln w="19050">
            <a:solidFill>
              <a:srgbClr val="7D4081"/>
            </a:solid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200" dirty="0">
                <a:solidFill>
                  <a:schemeClr val="tx1">
                    <a:lumMod val="50000"/>
                  </a:schemeClr>
                </a:solidFill>
                <a:latin typeface="+mn-lt"/>
                <a:cs typeface="Arial" charset="0"/>
              </a:rPr>
              <a:t>On average testing takes </a:t>
            </a:r>
            <a:r>
              <a:rPr lang="en-US" sz="1200" b="1" dirty="0">
                <a:solidFill>
                  <a:schemeClr val="tx1">
                    <a:lumMod val="50000"/>
                  </a:schemeClr>
                </a:solidFill>
                <a:latin typeface="+mn-lt"/>
                <a:cs typeface="Arial" charset="0"/>
              </a:rPr>
              <a:t>20-60 </a:t>
            </a:r>
          </a:p>
          <a:p>
            <a:pPr algn="ctr">
              <a:defRPr/>
            </a:pPr>
            <a:r>
              <a:rPr lang="en-US" sz="1200" b="1" dirty="0">
                <a:solidFill>
                  <a:schemeClr val="tx1">
                    <a:lumMod val="50000"/>
                  </a:schemeClr>
                </a:solidFill>
                <a:latin typeface="+mn-lt"/>
                <a:cs typeface="Arial" charset="0"/>
              </a:rPr>
              <a:t>business days.</a:t>
            </a:r>
            <a:endParaRPr lang="en-US" sz="1200" dirty="0">
              <a:solidFill>
                <a:schemeClr val="tx1">
                  <a:lumMod val="50000"/>
                </a:schemeClr>
              </a:solidFill>
              <a:latin typeface="+mn-lt"/>
              <a:cs typeface="Arial" charset="0"/>
            </a:endParaRPr>
          </a:p>
          <a:p>
            <a:pPr algn="ctr">
              <a:defRPr/>
            </a:pPr>
            <a:endParaRPr lang="en-US" sz="1200" dirty="0">
              <a:solidFill>
                <a:schemeClr val="tx1">
                  <a:lumMod val="50000"/>
                </a:schemeClr>
              </a:solidFill>
              <a:latin typeface="+mn-lt"/>
              <a:cs typeface="Arial" charset="0"/>
            </a:endParaRPr>
          </a:p>
          <a:p>
            <a:pPr algn="ctr">
              <a:defRPr/>
            </a:pPr>
            <a:r>
              <a:rPr lang="en-US" sz="1200" dirty="0">
                <a:solidFill>
                  <a:schemeClr val="tx1">
                    <a:lumMod val="50000"/>
                  </a:schemeClr>
                </a:solidFill>
                <a:latin typeface="+mn-lt"/>
                <a:cs typeface="Arial" charset="0"/>
              </a:rPr>
              <a:t>Time to complete may depend on level of resources entity commits to certification testing effort.</a:t>
            </a:r>
            <a:br>
              <a:rPr lang="en-US" sz="1200" dirty="0">
                <a:solidFill>
                  <a:schemeClr val="tx1">
                    <a:lumMod val="50000"/>
                  </a:schemeClr>
                </a:solidFill>
                <a:latin typeface="+mn-lt"/>
                <a:cs typeface="Arial" charset="0"/>
              </a:rPr>
            </a:br>
            <a:br>
              <a:rPr lang="en-US" sz="1200" dirty="0">
                <a:solidFill>
                  <a:schemeClr val="tx1">
                    <a:lumMod val="50000"/>
                  </a:schemeClr>
                </a:solidFill>
                <a:latin typeface="+mn-lt"/>
                <a:cs typeface="Arial" charset="0"/>
              </a:rPr>
            </a:br>
            <a:r>
              <a:rPr lang="en-US" sz="1050" b="1" i="1" dirty="0">
                <a:solidFill>
                  <a:schemeClr val="tx1">
                    <a:lumMod val="50000"/>
                  </a:schemeClr>
                </a:solidFill>
                <a:latin typeface="+mn-lt"/>
                <a:cs typeface="Arial" charset="0"/>
              </a:rPr>
              <a:t>NOTE</a:t>
            </a:r>
            <a:r>
              <a:rPr lang="en-US" sz="1050" i="1" dirty="0">
                <a:solidFill>
                  <a:schemeClr val="tx1">
                    <a:lumMod val="50000"/>
                  </a:schemeClr>
                </a:solidFill>
                <a:latin typeface="+mn-lt"/>
                <a:cs typeface="Arial" charset="0"/>
              </a:rPr>
              <a:t>: All system adjustments to conform with CAQH CORE Operating Rules should be completed before this step.</a:t>
            </a:r>
          </a:p>
        </p:txBody>
      </p:sp>
      <p:sp>
        <p:nvSpPr>
          <p:cNvPr id="6" name="Rectangle 5"/>
          <p:cNvSpPr/>
          <p:nvPr/>
        </p:nvSpPr>
        <p:spPr>
          <a:xfrm>
            <a:off x="1617217" y="3272321"/>
            <a:ext cx="1477963" cy="1385888"/>
          </a:xfrm>
          <a:prstGeom prst="rect">
            <a:avLst/>
          </a:prstGeom>
          <a:ln w="19050">
            <a:solidFill>
              <a:srgbClr val="7D4081"/>
            </a:solid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200" dirty="0">
                <a:solidFill>
                  <a:schemeClr val="tx1">
                    <a:lumMod val="50000"/>
                  </a:schemeClr>
                </a:solidFill>
                <a:latin typeface="+mn-lt"/>
                <a:cs typeface="Arial" charset="0"/>
              </a:rPr>
              <a:t>Conducted internally by certifying entity; </a:t>
            </a:r>
            <a:r>
              <a:rPr lang="en-US" sz="1200" b="1" dirty="0">
                <a:solidFill>
                  <a:schemeClr val="tx1">
                    <a:lumMod val="50000"/>
                  </a:schemeClr>
                </a:solidFill>
                <a:latin typeface="+mn-lt"/>
                <a:cs typeface="Arial" charset="0"/>
              </a:rPr>
              <a:t>time to complete depends on internal resources.</a:t>
            </a:r>
          </a:p>
        </p:txBody>
      </p:sp>
      <p:sp>
        <p:nvSpPr>
          <p:cNvPr id="7" name="Rectangle 6"/>
          <p:cNvSpPr/>
          <p:nvPr/>
        </p:nvSpPr>
        <p:spPr>
          <a:xfrm>
            <a:off x="3353305" y="3272321"/>
            <a:ext cx="1658938" cy="1846262"/>
          </a:xfrm>
          <a:prstGeom prst="rect">
            <a:avLst/>
          </a:prstGeom>
          <a:ln w="19050">
            <a:solidFill>
              <a:srgbClr val="7D4081"/>
            </a:solid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200" dirty="0">
                <a:solidFill>
                  <a:schemeClr val="tx1">
                    <a:lumMod val="50000"/>
                  </a:schemeClr>
                </a:solidFill>
                <a:latin typeface="+mn-lt"/>
                <a:cs typeface="Arial" charset="0"/>
              </a:rPr>
              <a:t>After submitting pledge, entities have </a:t>
            </a:r>
            <a:r>
              <a:rPr lang="en-US" sz="1200" b="1" dirty="0">
                <a:solidFill>
                  <a:schemeClr val="tx1">
                    <a:lumMod val="50000"/>
                  </a:schemeClr>
                </a:solidFill>
                <a:latin typeface="+mn-lt"/>
                <a:cs typeface="Arial" charset="0"/>
              </a:rPr>
              <a:t>180 business days to complete certification testing.</a:t>
            </a:r>
          </a:p>
          <a:p>
            <a:pPr algn="ctr">
              <a:defRPr/>
            </a:pPr>
            <a:endParaRPr lang="en-US" sz="1200" b="1" dirty="0">
              <a:solidFill>
                <a:schemeClr val="tx1">
                  <a:lumMod val="50000"/>
                </a:schemeClr>
              </a:solidFill>
              <a:latin typeface="+mn-lt"/>
              <a:cs typeface="Arial" charset="0"/>
            </a:endParaRPr>
          </a:p>
          <a:p>
            <a:pPr algn="ctr">
              <a:defRPr/>
            </a:pPr>
            <a:r>
              <a:rPr lang="en-US" sz="1050" b="1" i="1" dirty="0">
                <a:solidFill>
                  <a:schemeClr val="tx1">
                    <a:lumMod val="50000"/>
                  </a:schemeClr>
                </a:solidFill>
                <a:latin typeface="+mn-lt"/>
                <a:cs typeface="Arial" charset="0"/>
              </a:rPr>
              <a:t>NOTE</a:t>
            </a:r>
            <a:r>
              <a:rPr lang="en-US" sz="1050" i="1" dirty="0">
                <a:solidFill>
                  <a:schemeClr val="tx1">
                    <a:lumMod val="50000"/>
                  </a:schemeClr>
                </a:solidFill>
                <a:latin typeface="+mn-lt"/>
                <a:cs typeface="Arial" charset="0"/>
              </a:rPr>
              <a:t>: CORE Pledge** can be submitted at any time (e.g., after testing has been completed).</a:t>
            </a:r>
          </a:p>
        </p:txBody>
      </p:sp>
      <p:sp>
        <p:nvSpPr>
          <p:cNvPr id="8" name="Rectangle 7"/>
          <p:cNvSpPr/>
          <p:nvPr/>
        </p:nvSpPr>
        <p:spPr>
          <a:xfrm>
            <a:off x="7208991" y="3263896"/>
            <a:ext cx="1698625" cy="2308225"/>
          </a:xfrm>
          <a:prstGeom prst="rect">
            <a:avLst/>
          </a:prstGeom>
          <a:solidFill>
            <a:schemeClr val="bg1"/>
          </a:solidFill>
          <a:ln w="19050">
            <a:solidFill>
              <a:srgbClr val="7D4081"/>
            </a:solid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200" dirty="0">
                <a:solidFill>
                  <a:schemeClr val="tx1">
                    <a:lumMod val="50000"/>
                  </a:schemeClr>
                </a:solidFill>
                <a:latin typeface="+mn-lt"/>
                <a:cs typeface="Arial" charset="0"/>
              </a:rPr>
              <a:t>Completed application must include:</a:t>
            </a:r>
          </a:p>
          <a:p>
            <a:pPr marL="111125" indent="-111125">
              <a:buFont typeface="Arial" pitchFamily="34" charset="0"/>
              <a:buChar char="•"/>
              <a:defRPr/>
            </a:pPr>
            <a:r>
              <a:rPr lang="en-US" sz="1200" dirty="0">
                <a:solidFill>
                  <a:schemeClr val="tx1">
                    <a:lumMod val="50000"/>
                  </a:schemeClr>
                </a:solidFill>
                <a:latin typeface="+mn-lt"/>
                <a:cs typeface="Arial" charset="0"/>
              </a:rPr>
              <a:t>CORE HIPAA Attestation Form**.</a:t>
            </a:r>
          </a:p>
          <a:p>
            <a:pPr marL="111125" indent="-111125">
              <a:buFont typeface="Arial" pitchFamily="34" charset="0"/>
              <a:buChar char="•"/>
              <a:defRPr/>
            </a:pPr>
            <a:r>
              <a:rPr lang="en-US" sz="1200" dirty="0">
                <a:solidFill>
                  <a:schemeClr val="tx1">
                    <a:lumMod val="50000"/>
                  </a:schemeClr>
                </a:solidFill>
                <a:latin typeface="+mn-lt"/>
                <a:cs typeface="Arial" charset="0"/>
              </a:rPr>
              <a:t>CORE Certification Seal Application &amp; appropriate Seal Fee (</a:t>
            </a:r>
            <a:r>
              <a:rPr lang="en-US" sz="1050" i="1" dirty="0">
                <a:solidFill>
                  <a:schemeClr val="tx1">
                    <a:lumMod val="50000"/>
                  </a:schemeClr>
                </a:solidFill>
                <a:latin typeface="+mn-lt"/>
                <a:cs typeface="Arial" charset="0"/>
              </a:rPr>
              <a:t>one-time fee per phase of certification</a:t>
            </a:r>
            <a:r>
              <a:rPr lang="en-US" sz="1200" dirty="0">
                <a:solidFill>
                  <a:schemeClr val="tx1">
                    <a:lumMod val="50000"/>
                  </a:schemeClr>
                </a:solidFill>
                <a:latin typeface="+mn-lt"/>
                <a:cs typeface="Arial" charset="0"/>
              </a:rPr>
              <a:t>).</a:t>
            </a:r>
          </a:p>
          <a:p>
            <a:pPr marL="111125" indent="-111125">
              <a:buFont typeface="Arial" pitchFamily="34" charset="0"/>
              <a:buChar char="•"/>
              <a:defRPr/>
            </a:pPr>
            <a:r>
              <a:rPr lang="en-US" sz="1200" dirty="0">
                <a:solidFill>
                  <a:schemeClr val="tx1">
                    <a:lumMod val="50000"/>
                  </a:schemeClr>
                </a:solidFill>
                <a:latin typeface="+mn-lt"/>
                <a:cs typeface="Arial" charset="0"/>
              </a:rPr>
              <a:t>Health Plan IT System Exemption Form (</a:t>
            </a:r>
            <a:r>
              <a:rPr lang="en-US" sz="1100" i="1" dirty="0">
                <a:solidFill>
                  <a:schemeClr val="tx1">
                    <a:lumMod val="50000"/>
                  </a:schemeClr>
                </a:solidFill>
                <a:latin typeface="+mn-lt"/>
                <a:cs typeface="Arial" charset="0"/>
              </a:rPr>
              <a:t>if applicable</a:t>
            </a:r>
            <a:r>
              <a:rPr lang="en-US" sz="1200" dirty="0">
                <a:solidFill>
                  <a:schemeClr val="tx1">
                    <a:lumMod val="50000"/>
                  </a:schemeClr>
                </a:solidFill>
                <a:latin typeface="+mn-lt"/>
                <a:cs typeface="Arial" charset="0"/>
              </a:rPr>
              <a:t>)**.</a:t>
            </a:r>
          </a:p>
        </p:txBody>
      </p:sp>
      <p:sp>
        <p:nvSpPr>
          <p:cNvPr id="9" name="Rectangle 8"/>
          <p:cNvSpPr/>
          <p:nvPr/>
        </p:nvSpPr>
        <p:spPr>
          <a:xfrm>
            <a:off x="9048305" y="3263896"/>
            <a:ext cx="1446212" cy="1385887"/>
          </a:xfrm>
          <a:prstGeom prst="rect">
            <a:avLst/>
          </a:prstGeom>
          <a:solidFill>
            <a:schemeClr val="bg1"/>
          </a:solidFill>
          <a:ln w="19050">
            <a:solidFill>
              <a:srgbClr val="7D4081"/>
            </a:solid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200" dirty="0">
                <a:solidFill>
                  <a:schemeClr val="tx1">
                    <a:lumMod val="50000"/>
                  </a:schemeClr>
                </a:solidFill>
                <a:latin typeface="+mn-lt"/>
                <a:cs typeface="Arial" charset="0"/>
              </a:rPr>
              <a:t>CORE reserves </a:t>
            </a:r>
            <a:r>
              <a:rPr lang="en-US" sz="1200" b="1" dirty="0">
                <a:solidFill>
                  <a:schemeClr val="tx1">
                    <a:lumMod val="50000"/>
                  </a:schemeClr>
                </a:solidFill>
                <a:latin typeface="+mn-lt"/>
                <a:cs typeface="Arial" charset="0"/>
              </a:rPr>
              <a:t>30 business days </a:t>
            </a:r>
            <a:r>
              <a:rPr lang="en-US" sz="1200" dirty="0">
                <a:solidFill>
                  <a:schemeClr val="tx1">
                    <a:lumMod val="50000"/>
                  </a:schemeClr>
                </a:solidFill>
                <a:latin typeface="+mn-lt"/>
                <a:cs typeface="Arial" charset="0"/>
              </a:rPr>
              <a:t>from receipt of </a:t>
            </a:r>
            <a:r>
              <a:rPr lang="en-US" sz="1200" b="1" i="1" dirty="0">
                <a:solidFill>
                  <a:schemeClr val="tx1">
                    <a:lumMod val="50000"/>
                  </a:schemeClr>
                </a:solidFill>
                <a:latin typeface="+mn-lt"/>
                <a:cs typeface="Arial" charset="0"/>
              </a:rPr>
              <a:t>complete </a:t>
            </a:r>
            <a:r>
              <a:rPr lang="en-US" sz="1200" dirty="0">
                <a:solidFill>
                  <a:schemeClr val="tx1">
                    <a:lumMod val="50000"/>
                  </a:schemeClr>
                </a:solidFill>
                <a:latin typeface="+mn-lt"/>
                <a:cs typeface="Arial" charset="0"/>
              </a:rPr>
              <a:t>application to review and approve.</a:t>
            </a:r>
          </a:p>
        </p:txBody>
      </p:sp>
      <p:sp>
        <p:nvSpPr>
          <p:cNvPr id="10" name="TextBox 19"/>
          <p:cNvSpPr txBox="1"/>
          <p:nvPr/>
        </p:nvSpPr>
        <p:spPr>
          <a:xfrm>
            <a:off x="7859187" y="5710439"/>
            <a:ext cx="4028013" cy="507831"/>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900" dirty="0">
                <a:solidFill>
                  <a:schemeClr val="tx1">
                    <a:lumMod val="50000"/>
                  </a:schemeClr>
                </a:solidFill>
                <a:latin typeface="+mn-lt"/>
                <a:cs typeface="Arial" charset="0"/>
              </a:rPr>
              <a:t>*Timeframe varies by stakeholder type and by individual organization.</a:t>
            </a:r>
          </a:p>
          <a:p>
            <a:pPr>
              <a:defRPr/>
            </a:pPr>
            <a:r>
              <a:rPr lang="en-US" sz="900" dirty="0">
                <a:solidFill>
                  <a:schemeClr val="tx1">
                    <a:lumMod val="50000"/>
                  </a:schemeClr>
                </a:solidFill>
                <a:latin typeface="+mn-lt"/>
                <a:cs typeface="Arial" charset="0"/>
              </a:rPr>
              <a:t> </a:t>
            </a:r>
          </a:p>
          <a:p>
            <a:pPr>
              <a:defRPr/>
            </a:pPr>
            <a:r>
              <a:rPr lang="en-US" sz="900" dirty="0">
                <a:solidFill>
                  <a:schemeClr val="tx1">
                    <a:lumMod val="50000"/>
                  </a:schemeClr>
                </a:solidFill>
                <a:latin typeface="+mn-lt"/>
                <a:cs typeface="Arial" charset="0"/>
              </a:rPr>
              <a:t>**Must be signed by an authorized executive.</a:t>
            </a:r>
          </a:p>
        </p:txBody>
      </p:sp>
      <p:sp>
        <p:nvSpPr>
          <p:cNvPr id="11" name="TextBox 20"/>
          <p:cNvSpPr txBox="1"/>
          <p:nvPr/>
        </p:nvSpPr>
        <p:spPr>
          <a:xfrm>
            <a:off x="3498675" y="1216002"/>
            <a:ext cx="4903787" cy="368300"/>
          </a:xfrm>
          <a:prstGeom prst="rect">
            <a:avLst/>
          </a:prstGeom>
          <a:solidFill>
            <a:schemeClr val="bg1">
              <a:lumMod val="85000"/>
            </a:schemeClr>
          </a:solidFill>
          <a:ln>
            <a:solidFill>
              <a:srgbClr val="7D4081"/>
            </a:solid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800" b="1">
                <a:solidFill>
                  <a:schemeClr val="tx1">
                    <a:lumMod val="50000"/>
                  </a:schemeClr>
                </a:solidFill>
                <a:latin typeface="+mn-lt"/>
                <a:cs typeface="Arial" charset="0"/>
              </a:rPr>
              <a:t>Average Start to Finish: 3-6 months*</a:t>
            </a:r>
          </a:p>
        </p:txBody>
      </p:sp>
      <p:cxnSp>
        <p:nvCxnSpPr>
          <p:cNvPr id="12" name="Straight Connector 11"/>
          <p:cNvCxnSpPr>
            <a:cxnSpLocks noChangeShapeType="1"/>
            <a:endCxn id="6" idx="0"/>
          </p:cNvCxnSpPr>
          <p:nvPr/>
        </p:nvCxnSpPr>
        <p:spPr bwMode="auto">
          <a:xfrm flipH="1">
            <a:off x="2355405" y="2764321"/>
            <a:ext cx="6350" cy="508000"/>
          </a:xfrm>
          <a:prstGeom prst="line">
            <a:avLst/>
          </a:prstGeom>
          <a:noFill/>
          <a:ln w="38100" algn="ctr">
            <a:solidFill>
              <a:srgbClr val="7D4081"/>
            </a:solidFill>
            <a:round/>
            <a:headEnd/>
            <a:tailEnd/>
          </a:ln>
        </p:spPr>
      </p:cxnSp>
      <p:cxnSp>
        <p:nvCxnSpPr>
          <p:cNvPr id="13" name="Straight Connector 12"/>
          <p:cNvCxnSpPr>
            <a:cxnSpLocks noChangeShapeType="1"/>
            <a:endCxn id="7" idx="0"/>
          </p:cNvCxnSpPr>
          <p:nvPr/>
        </p:nvCxnSpPr>
        <p:spPr bwMode="auto">
          <a:xfrm>
            <a:off x="4174546" y="2764323"/>
            <a:ext cx="8228" cy="507998"/>
          </a:xfrm>
          <a:prstGeom prst="line">
            <a:avLst/>
          </a:prstGeom>
          <a:noFill/>
          <a:ln w="38100" algn="ctr">
            <a:solidFill>
              <a:srgbClr val="7D4081"/>
            </a:solidFill>
            <a:round/>
            <a:headEnd/>
            <a:tailEnd/>
          </a:ln>
        </p:spPr>
      </p:cxnSp>
      <p:cxnSp>
        <p:nvCxnSpPr>
          <p:cNvPr id="14" name="Straight Connector 13"/>
          <p:cNvCxnSpPr>
            <a:cxnSpLocks noChangeShapeType="1"/>
            <a:endCxn id="9" idx="0"/>
          </p:cNvCxnSpPr>
          <p:nvPr/>
        </p:nvCxnSpPr>
        <p:spPr bwMode="auto">
          <a:xfrm>
            <a:off x="9757917" y="2843208"/>
            <a:ext cx="14288" cy="420688"/>
          </a:xfrm>
          <a:prstGeom prst="line">
            <a:avLst/>
          </a:prstGeom>
          <a:noFill/>
          <a:ln w="38100" algn="ctr">
            <a:solidFill>
              <a:srgbClr val="7D4081"/>
            </a:solidFill>
            <a:round/>
            <a:headEnd/>
            <a:tailEnd/>
          </a:ln>
        </p:spPr>
      </p:cxnSp>
      <p:cxnSp>
        <p:nvCxnSpPr>
          <p:cNvPr id="15" name="Straight Connector 14"/>
          <p:cNvCxnSpPr>
            <a:cxnSpLocks noChangeShapeType="1"/>
          </p:cNvCxnSpPr>
          <p:nvPr/>
        </p:nvCxnSpPr>
        <p:spPr bwMode="auto">
          <a:xfrm>
            <a:off x="8049757" y="2785001"/>
            <a:ext cx="4580" cy="478895"/>
          </a:xfrm>
          <a:prstGeom prst="line">
            <a:avLst/>
          </a:prstGeom>
          <a:noFill/>
          <a:ln w="38100" algn="ctr">
            <a:solidFill>
              <a:srgbClr val="7D4081"/>
            </a:solidFill>
            <a:round/>
            <a:headEnd/>
            <a:tailEnd/>
          </a:ln>
        </p:spPr>
      </p:cxnSp>
      <p:cxnSp>
        <p:nvCxnSpPr>
          <p:cNvPr id="16" name="Straight Connector 15"/>
          <p:cNvCxnSpPr>
            <a:cxnSpLocks noChangeShapeType="1"/>
            <a:endCxn id="5" idx="0"/>
          </p:cNvCxnSpPr>
          <p:nvPr/>
        </p:nvCxnSpPr>
        <p:spPr bwMode="auto">
          <a:xfrm>
            <a:off x="6144377" y="2769083"/>
            <a:ext cx="0" cy="494813"/>
          </a:xfrm>
          <a:prstGeom prst="line">
            <a:avLst/>
          </a:prstGeom>
          <a:noFill/>
          <a:ln w="38100" algn="ctr">
            <a:solidFill>
              <a:srgbClr val="7D4081"/>
            </a:solidFill>
            <a:round/>
            <a:headEnd/>
            <a:tailEnd/>
          </a:ln>
        </p:spPr>
      </p:cxnSp>
    </p:spTree>
    <p:extLst>
      <p:ext uri="{BB962C8B-B14F-4D97-AF65-F5344CB8AC3E}">
        <p14:creationId xmlns:p14="http://schemas.microsoft.com/office/powerpoint/2010/main" val="3647758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p:txBody>
          <a:bodyPr/>
          <a:lstStyle/>
          <a:p>
            <a:r>
              <a:rPr lang="en-US" altLang="en-US" b="1" dirty="0"/>
              <a:t>Voluntary CORE Certification: Resources</a:t>
            </a:r>
          </a:p>
        </p:txBody>
      </p:sp>
      <p:sp>
        <p:nvSpPr>
          <p:cNvPr id="7170" name="Content Placeholder 1"/>
          <p:cNvSpPr>
            <a:spLocks noGrp="1"/>
          </p:cNvSpPr>
          <p:nvPr>
            <p:ph idx="4294967295"/>
          </p:nvPr>
        </p:nvSpPr>
        <p:spPr>
          <a:xfrm>
            <a:off x="0" y="1449388"/>
            <a:ext cx="11499850" cy="4711700"/>
          </a:xfrm>
        </p:spPr>
        <p:txBody>
          <a:bodyPr/>
          <a:lstStyle/>
          <a:p>
            <a:pPr marL="628650">
              <a:defRPr/>
            </a:pPr>
            <a:r>
              <a:rPr lang="en-US" altLang="en-US" sz="2000" dirty="0">
                <a:hlinkClick r:id="rId3"/>
              </a:rPr>
              <a:t>CAQH CORE Analysis and Planning Guides</a:t>
            </a:r>
            <a:r>
              <a:rPr lang="en-US" altLang="en-US" sz="2000" dirty="0">
                <a:solidFill>
                  <a:schemeClr val="tx1"/>
                </a:solidFill>
              </a:rPr>
              <a:t>:</a:t>
            </a:r>
            <a:r>
              <a:rPr lang="en-US" altLang="en-US" sz="2000" dirty="0"/>
              <a:t> </a:t>
            </a:r>
            <a:r>
              <a:rPr lang="en-US" altLang="en-US" sz="2000" dirty="0">
                <a:solidFill>
                  <a:schemeClr val="tx1"/>
                </a:solidFill>
              </a:rPr>
              <a:t>Identifies system/software gaps and helps create a project plan to complete any necessary system remediation.</a:t>
            </a:r>
          </a:p>
          <a:p>
            <a:pPr marL="628650">
              <a:defRPr/>
            </a:pPr>
            <a:r>
              <a:rPr lang="en-US" altLang="en-US" sz="2000" dirty="0">
                <a:hlinkClick r:id="rId4"/>
              </a:rPr>
              <a:t>CAQH CORE Certification Test Suites </a:t>
            </a:r>
            <a:r>
              <a:rPr lang="en-US" altLang="en-US" sz="2000" dirty="0"/>
              <a:t>&amp; </a:t>
            </a:r>
            <a:r>
              <a:rPr lang="en-US" altLang="en-US" sz="2000" dirty="0">
                <a:hlinkClick r:id="rId4"/>
              </a:rPr>
              <a:t>CAQH CORE Master Test Bed Data</a:t>
            </a:r>
            <a:r>
              <a:rPr lang="en-US" altLang="en-US" sz="2000" dirty="0">
                <a:solidFill>
                  <a:schemeClr val="tx1"/>
                </a:solidFill>
              </a:rPr>
              <a:t>:</a:t>
            </a:r>
            <a:r>
              <a:rPr lang="en-US" altLang="en-US" sz="2000" dirty="0"/>
              <a:t> </a:t>
            </a:r>
            <a:r>
              <a:rPr lang="en-US" altLang="en-US" sz="2000" dirty="0">
                <a:solidFill>
                  <a:schemeClr val="tx1"/>
                </a:solidFill>
              </a:rPr>
              <a:t>Identifies stakeholder-specific conformance testing requirements of the CAQH CORE Operating Rules for voluntary CAQH CORE Certification.</a:t>
            </a:r>
          </a:p>
          <a:p>
            <a:pPr marL="628650">
              <a:defRPr/>
            </a:pPr>
            <a:r>
              <a:rPr lang="en-US" altLang="en-US" sz="2000" dirty="0">
                <a:solidFill>
                  <a:schemeClr val="tx1"/>
                </a:solidFill>
              </a:rPr>
              <a:t>CAQH CORE staff support via phone (202.517.0375) and email (</a:t>
            </a:r>
            <a:r>
              <a:rPr lang="en-US" altLang="en-US" sz="2000" dirty="0">
                <a:hlinkClick r:id="rId5"/>
              </a:rPr>
              <a:t>CORE@CAQH.org</a:t>
            </a:r>
            <a:r>
              <a:rPr lang="en-US" altLang="en-US" sz="2000" dirty="0">
                <a:solidFill>
                  <a:schemeClr val="tx1"/>
                </a:solidFill>
              </a:rPr>
              <a:t>).</a:t>
            </a:r>
          </a:p>
          <a:p>
            <a:pPr marL="628650">
              <a:defRPr/>
            </a:pPr>
            <a:r>
              <a:rPr lang="en-US" altLang="en-US" sz="2000" dirty="0">
                <a:solidFill>
                  <a:schemeClr val="tx1"/>
                </a:solidFill>
              </a:rPr>
              <a:t>Free resources from </a:t>
            </a:r>
            <a:r>
              <a:rPr lang="en-US" altLang="en-US" sz="2000" dirty="0" err="1">
                <a:solidFill>
                  <a:schemeClr val="tx1"/>
                </a:solidFill>
              </a:rPr>
              <a:t>Edifecs</a:t>
            </a:r>
            <a:r>
              <a:rPr lang="en-US" altLang="en-US" sz="2000" dirty="0">
                <a:solidFill>
                  <a:schemeClr val="tx1"/>
                </a:solidFill>
              </a:rPr>
              <a:t>, CORE-authorized Testing Vendor </a:t>
            </a:r>
            <a:r>
              <a:rPr lang="en-US" altLang="en-US" sz="2000" dirty="0"/>
              <a:t>(</a:t>
            </a:r>
            <a:r>
              <a:rPr lang="en-US" altLang="en-US" sz="2000" dirty="0">
                <a:hlinkClick r:id="rId6"/>
              </a:rPr>
              <a:t>Info.CoreCertification@edifecs.com</a:t>
            </a:r>
            <a:r>
              <a:rPr lang="en-US" altLang="en-US" sz="2000" dirty="0">
                <a:solidFill>
                  <a:schemeClr val="tx1"/>
                </a:solidFill>
              </a:rPr>
              <a:t>).</a:t>
            </a:r>
            <a:r>
              <a:rPr lang="en-US" altLang="en-US" sz="2000" dirty="0"/>
              <a:t> </a:t>
            </a:r>
          </a:p>
          <a:p>
            <a:pPr marL="628650">
              <a:defRPr/>
            </a:pPr>
            <a:r>
              <a:rPr lang="en-US" altLang="en-US" sz="2000" dirty="0">
                <a:hlinkClick r:id="rId7"/>
              </a:rPr>
              <a:t>CAQH CORE FAQs</a:t>
            </a:r>
            <a:r>
              <a:rPr lang="en-US" altLang="en-US" sz="2000" dirty="0">
                <a:solidFill>
                  <a:schemeClr val="tx1"/>
                </a:solidFill>
              </a:rPr>
              <a:t>: Addresses questions pertaining to technical rule requirements and stakeholder specific implementation on the CAQH CORE Operating Rules.</a:t>
            </a:r>
          </a:p>
          <a:p>
            <a:pPr marL="628650">
              <a:defRPr/>
            </a:pPr>
            <a:r>
              <a:rPr lang="en-US" altLang="en-US" sz="2000" dirty="0">
                <a:solidFill>
                  <a:schemeClr val="tx1"/>
                </a:solidFill>
                <a:hlinkClick r:id="rId8"/>
              </a:rPr>
              <a:t>e-Learning Tools</a:t>
            </a:r>
            <a:r>
              <a:rPr lang="en-US" altLang="en-US" sz="2000" dirty="0">
                <a:solidFill>
                  <a:schemeClr val="tx1"/>
                </a:solidFill>
              </a:rPr>
              <a:t>: Provides interactive dashboards and modules to learn                            about Voluntary CORE Certification.</a:t>
            </a:r>
          </a:p>
          <a:p>
            <a:pPr marL="1028700" lvl="1">
              <a:buFont typeface="Arial" panose="020B0604020202020204" pitchFamily="34" charset="0"/>
              <a:buChar char="•"/>
              <a:defRPr/>
            </a:pPr>
            <a:endParaRPr lang="en-US" altLang="en-US" sz="1400" dirty="0"/>
          </a:p>
          <a:p>
            <a:pPr marL="1028700" lvl="1">
              <a:buFont typeface="Arial" panose="020B0604020202020204" pitchFamily="34" charset="0"/>
              <a:buChar char="•"/>
              <a:defRPr/>
            </a:pPr>
            <a:endParaRPr lang="en-US" altLang="en-US" sz="1400"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7465" y="4955888"/>
            <a:ext cx="1421740" cy="1421740"/>
          </a:xfrm>
          <a:prstGeom prst="rect">
            <a:avLst/>
          </a:prstGeom>
        </p:spPr>
      </p:pic>
      <p:sp>
        <p:nvSpPr>
          <p:cNvPr id="6" name="Slide Number Placeholder 3"/>
          <p:cNvSpPr txBox="1">
            <a:spLocks/>
          </p:cNvSpPr>
          <p:nvPr/>
        </p:nvSpPr>
        <p:spPr>
          <a:xfrm>
            <a:off x="4791075" y="6489858"/>
            <a:ext cx="2627312" cy="233363"/>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fld id="{0ED2649B-F8E2-4A8F-B6F4-7C76AC6399F6}" type="slidenum">
              <a:rPr lang="en-US" sz="800">
                <a:solidFill>
                  <a:schemeClr val="bg1">
                    <a:lumMod val="50000"/>
                  </a:schemeClr>
                </a:solidFill>
                <a:latin typeface="+mn-lt"/>
              </a:rPr>
              <a:pPr algn="ctr">
                <a:defRPr/>
              </a:pPr>
              <a:t>49</a:t>
            </a:fld>
            <a:endParaRPr lang="en-US" sz="800" dirty="0">
              <a:solidFill>
                <a:schemeClr val="bg1">
                  <a:lumMod val="50000"/>
                </a:schemeClr>
              </a:solidFill>
              <a:latin typeface="+mn-lt"/>
            </a:endParaRPr>
          </a:p>
        </p:txBody>
      </p:sp>
    </p:spTree>
    <p:extLst>
      <p:ext uri="{BB962C8B-B14F-4D97-AF65-F5344CB8AC3E}">
        <p14:creationId xmlns:p14="http://schemas.microsoft.com/office/powerpoint/2010/main" val="105715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CAQH Solutions</a:t>
            </a:r>
          </a:p>
        </p:txBody>
      </p:sp>
      <p:sp>
        <p:nvSpPr>
          <p:cNvPr id="4" name="Slide Number Placeholder 3"/>
          <p:cNvSpPr>
            <a:spLocks noGrp="1"/>
          </p:cNvSpPr>
          <p:nvPr>
            <p:ph type="sldNum" sz="quarter" idx="4294967295"/>
          </p:nvPr>
        </p:nvSpPr>
        <p:spPr>
          <a:xfrm>
            <a:off x="0" y="0"/>
            <a:ext cx="0" cy="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2D6B392-2311-4D85-A582-D1976F1A3194}" type="slidenum">
              <a:rPr kumimoji="0" lang="en-US" sz="800" b="0" i="0" u="none" strike="noStrike" kern="1200" cap="none" spc="0" normalizeH="0" baseline="0" noProof="0" smtClean="0">
                <a:ln>
                  <a:noFill/>
                </a:ln>
                <a:solidFill>
                  <a:srgbClr val="323E48">
                    <a:tint val="75000"/>
                  </a:srgb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323E48">
                  <a:tint val="75000"/>
                </a:srgbClr>
              </a:solidFill>
              <a:effectLst/>
              <a:uLnTx/>
              <a:uFillTx/>
              <a:latin typeface="Arial"/>
              <a:ea typeface="+mn-ea"/>
              <a:cs typeface="+mn-cs"/>
            </a:endParaRPr>
          </a:p>
        </p:txBody>
      </p:sp>
      <p:sp>
        <p:nvSpPr>
          <p:cNvPr id="5" name="Content Placeholder 12"/>
          <p:cNvSpPr txBox="1">
            <a:spLocks/>
          </p:cNvSpPr>
          <p:nvPr/>
        </p:nvSpPr>
        <p:spPr>
          <a:xfrm>
            <a:off x="223707" y="1451820"/>
            <a:ext cx="11859756" cy="4703762"/>
          </a:xfrm>
          <a:prstGeom prst="rect">
            <a:avLst/>
          </a:prstGeom>
        </p:spPr>
        <p:txBody>
          <a:bodyPr/>
          <a:lstStyle>
            <a:lvl1pPr marL="342900" indent="-342900" algn="l" rtl="0" eaLnBrk="1" fontAlgn="base" hangingPunct="1">
              <a:lnSpc>
                <a:spcPct val="114000"/>
              </a:lnSpc>
              <a:spcBef>
                <a:spcPts val="600"/>
              </a:spcBef>
              <a:spcAft>
                <a:spcPct val="0"/>
              </a:spcAft>
              <a:buClr>
                <a:srgbClr val="606060"/>
              </a:buClr>
              <a:buFont typeface="Wingdings" panose="05000000000000000000" pitchFamily="2" charset="2"/>
              <a:buChar char="§"/>
              <a:defRPr>
                <a:solidFill>
                  <a:srgbClr val="606060"/>
                </a:solidFill>
                <a:latin typeface="+mn-lt"/>
                <a:ea typeface="+mn-ea"/>
                <a:cs typeface="+mn-cs"/>
              </a:defRPr>
            </a:lvl1pPr>
            <a:lvl2pPr marL="742950" indent="-285750" algn="l" rtl="0" eaLnBrk="1" fontAlgn="base" hangingPunct="1">
              <a:lnSpc>
                <a:spcPct val="100000"/>
              </a:lnSpc>
              <a:spcBef>
                <a:spcPts val="0"/>
              </a:spcBef>
              <a:spcAft>
                <a:spcPct val="0"/>
              </a:spcAft>
              <a:buClr>
                <a:srgbClr val="606060"/>
              </a:buClr>
              <a:buFont typeface="Courier New" panose="02070309020205020404" pitchFamily="49" charset="0"/>
              <a:buChar char="­"/>
              <a:defRPr sz="1600">
                <a:solidFill>
                  <a:srgbClr val="606060"/>
                </a:solidFill>
                <a:latin typeface="+mn-lt"/>
              </a:defRPr>
            </a:lvl2pPr>
            <a:lvl3pPr marL="1200150" indent="-285750" algn="l" rtl="0" eaLnBrk="1" fontAlgn="base" hangingPunct="1">
              <a:lnSpc>
                <a:spcPct val="100000"/>
              </a:lnSpc>
              <a:spcBef>
                <a:spcPts val="0"/>
              </a:spcBef>
              <a:spcAft>
                <a:spcPct val="0"/>
              </a:spcAft>
              <a:buClr>
                <a:srgbClr val="606060"/>
              </a:buClr>
              <a:buFont typeface="Arial" panose="020B0604020202020204" pitchFamily="34" charset="0"/>
              <a:buChar char="&gt;"/>
              <a:defRPr sz="1400">
                <a:solidFill>
                  <a:srgbClr val="606060"/>
                </a:solidFill>
                <a:latin typeface="+mn-lt"/>
              </a:defRPr>
            </a:lvl3pPr>
            <a:lvl4pPr marL="1600200" indent="-228600" algn="l" rtl="0" eaLnBrk="1" fontAlgn="base" hangingPunct="1">
              <a:spcBef>
                <a:spcPts val="300"/>
              </a:spcBef>
              <a:spcAft>
                <a:spcPct val="0"/>
              </a:spcAft>
              <a:buClr>
                <a:srgbClr val="05023E"/>
              </a:buClr>
              <a:buChar char="–"/>
              <a:defRPr sz="1400">
                <a:solidFill>
                  <a:srgbClr val="606060"/>
                </a:solidFill>
                <a:latin typeface="+mn-lt"/>
              </a:defRPr>
            </a:lvl4pPr>
            <a:lvl5pPr marL="2057400" indent="-228600" algn="l" rtl="0" eaLnBrk="1" fontAlgn="base" hangingPunct="1">
              <a:spcBef>
                <a:spcPts val="300"/>
              </a:spcBef>
              <a:spcAft>
                <a:spcPct val="0"/>
              </a:spcAft>
              <a:buClr>
                <a:srgbClr val="05023E"/>
              </a:buClr>
              <a:buChar char="»"/>
              <a:defRPr sz="1400">
                <a:solidFill>
                  <a:srgbClr val="606060"/>
                </a:solidFill>
                <a:latin typeface="+mn-lt"/>
              </a:defRPr>
            </a:lvl5pPr>
            <a:lvl6pPr marL="2514600" indent="-228600" algn="l" rtl="0" eaLnBrk="1" fontAlgn="base" hangingPunct="1">
              <a:spcBef>
                <a:spcPct val="20000"/>
              </a:spcBef>
              <a:spcAft>
                <a:spcPct val="0"/>
              </a:spcAft>
              <a:buClr>
                <a:srgbClr val="05023E"/>
              </a:buClr>
              <a:buChar char="»"/>
              <a:defRPr sz="1200">
                <a:solidFill>
                  <a:srgbClr val="070359"/>
                </a:solidFill>
                <a:latin typeface="+mn-lt"/>
              </a:defRPr>
            </a:lvl6pPr>
            <a:lvl7pPr marL="2971800" indent="-228600" algn="l" rtl="0" eaLnBrk="1" fontAlgn="base" hangingPunct="1">
              <a:spcBef>
                <a:spcPct val="20000"/>
              </a:spcBef>
              <a:spcAft>
                <a:spcPct val="0"/>
              </a:spcAft>
              <a:buClr>
                <a:srgbClr val="05023E"/>
              </a:buClr>
              <a:buChar char="»"/>
              <a:defRPr sz="1200">
                <a:solidFill>
                  <a:srgbClr val="070359"/>
                </a:solidFill>
                <a:latin typeface="+mn-lt"/>
              </a:defRPr>
            </a:lvl7pPr>
            <a:lvl8pPr marL="3429000" indent="-228600" algn="l" rtl="0" eaLnBrk="1" fontAlgn="base" hangingPunct="1">
              <a:spcBef>
                <a:spcPct val="20000"/>
              </a:spcBef>
              <a:spcAft>
                <a:spcPct val="0"/>
              </a:spcAft>
              <a:buClr>
                <a:srgbClr val="05023E"/>
              </a:buClr>
              <a:buChar char="»"/>
              <a:defRPr sz="1200">
                <a:solidFill>
                  <a:srgbClr val="070359"/>
                </a:solidFill>
                <a:latin typeface="+mn-lt"/>
              </a:defRPr>
            </a:lvl8pPr>
            <a:lvl9pPr marL="3886200" indent="-228600" algn="l" rtl="0" eaLnBrk="1" fontAlgn="base" hangingPunct="1">
              <a:spcBef>
                <a:spcPct val="20000"/>
              </a:spcBef>
              <a:spcAft>
                <a:spcPct val="0"/>
              </a:spcAft>
              <a:buClr>
                <a:srgbClr val="05023E"/>
              </a:buClr>
              <a:buChar char="»"/>
              <a:defRPr sz="1200">
                <a:solidFill>
                  <a:srgbClr val="070359"/>
                </a:solidFill>
                <a:latin typeface="+mn-lt"/>
              </a:defRPr>
            </a:lvl9pPr>
          </a:lstStyle>
          <a:p>
            <a:pPr marL="0" marR="0" lvl="0" indent="0" algn="l" defTabSz="914400" rtl="0" eaLnBrk="1" fontAlgn="base" latinLnBrk="0" hangingPunct="1">
              <a:lnSpc>
                <a:spcPct val="114000"/>
              </a:lnSpc>
              <a:spcBef>
                <a:spcPts val="300"/>
              </a:spcBef>
              <a:spcAft>
                <a:spcPts val="300"/>
              </a:spcAft>
              <a:buClr>
                <a:srgbClr val="606060"/>
              </a:buClr>
              <a:buSzTx/>
              <a:buFont typeface="Wingdings" panose="05000000000000000000" pitchFamily="2" charset="2"/>
              <a:buNone/>
              <a:tabLst/>
              <a:defRPr/>
            </a:pPr>
            <a:r>
              <a:rPr kumimoji="0" lang="en-US" sz="2400" b="1" i="0" u="none" strike="noStrike" kern="0" cap="none" spc="0" normalizeH="0" baseline="0" noProof="0" dirty="0">
                <a:ln>
                  <a:noFill/>
                </a:ln>
                <a:solidFill>
                  <a:srgbClr val="A32136"/>
                </a:solidFill>
                <a:effectLst/>
                <a:uLnTx/>
                <a:uFillTx/>
                <a:latin typeface="Arial"/>
                <a:ea typeface="+mn-ea"/>
                <a:cs typeface="+mn-cs"/>
              </a:rPr>
              <a:t>Solutions</a:t>
            </a:r>
            <a:r>
              <a:rPr kumimoji="0" lang="en-US" sz="2400" b="1" i="0" u="none" strike="noStrike" kern="0" cap="none" spc="0" normalizeH="0" baseline="0" noProof="0" dirty="0">
                <a:ln>
                  <a:noFill/>
                </a:ln>
                <a:solidFill>
                  <a:srgbClr val="323E48"/>
                </a:solidFill>
                <a:effectLst/>
                <a:uLnTx/>
                <a:uFillTx/>
                <a:latin typeface="Arial"/>
                <a:ea typeface="+mn-ea"/>
                <a:cs typeface="+mn-cs"/>
              </a:rPr>
              <a:t> for Healthcare Provider Data:</a:t>
            </a:r>
          </a:p>
          <a:p>
            <a:pPr marL="342900" marR="0" lvl="0" indent="-342900" algn="l" defTabSz="914400" rtl="0" eaLnBrk="1" fontAlgn="base" latinLnBrk="0" hangingPunct="1">
              <a:lnSpc>
                <a:spcPct val="114000"/>
              </a:lnSpc>
              <a:spcBef>
                <a:spcPts val="300"/>
              </a:spcBef>
              <a:spcAft>
                <a:spcPts val="300"/>
              </a:spcAft>
              <a:buClr>
                <a:srgbClr val="60606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323E48"/>
                </a:solidFill>
                <a:effectLst/>
                <a:uLnTx/>
                <a:uFillTx/>
                <a:latin typeface="Arial"/>
                <a:ea typeface="+mn-ea"/>
                <a:cs typeface="+mn-cs"/>
              </a:rPr>
              <a:t>CAQH ProView</a:t>
            </a:r>
            <a:r>
              <a:rPr kumimoji="0" lang="en-US" sz="1600" b="1" i="0" u="none" strike="noStrike" kern="0" cap="none" spc="0" normalizeH="0" baseline="52000" noProof="0" dirty="0">
                <a:ln>
                  <a:noFill/>
                </a:ln>
                <a:solidFill>
                  <a:srgbClr val="323E48"/>
                </a:solidFill>
                <a:effectLst/>
                <a:uLnTx/>
                <a:uFillTx/>
                <a:latin typeface="Arial"/>
                <a:ea typeface="+mn-ea"/>
                <a:cs typeface="+mn-cs"/>
              </a:rPr>
              <a:t>®</a:t>
            </a:r>
            <a:r>
              <a:rPr kumimoji="0" lang="en-US" sz="2000" b="0" i="0" u="none" strike="noStrike" kern="0" cap="none" spc="0" normalizeH="0" baseline="0" noProof="0" dirty="0">
                <a:ln>
                  <a:noFill/>
                </a:ln>
                <a:solidFill>
                  <a:srgbClr val="323E48"/>
                </a:solidFill>
                <a:effectLst/>
                <a:uLnTx/>
                <a:uFillTx/>
                <a:latin typeface="Arial"/>
                <a:ea typeface="+mn-ea"/>
                <a:cs typeface="+mn-cs"/>
              </a:rPr>
              <a:t> is the industry standard for provider data collection and distribution.</a:t>
            </a:r>
          </a:p>
          <a:p>
            <a:pPr marL="342900" marR="0" lvl="0" indent="-342900" algn="l" defTabSz="914400" rtl="0" eaLnBrk="1" fontAlgn="base" latinLnBrk="0" hangingPunct="1">
              <a:lnSpc>
                <a:spcPct val="114000"/>
              </a:lnSpc>
              <a:spcBef>
                <a:spcPts val="300"/>
              </a:spcBef>
              <a:spcAft>
                <a:spcPts val="300"/>
              </a:spcAft>
              <a:buClr>
                <a:srgbClr val="60606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323E48"/>
                </a:solidFill>
                <a:effectLst/>
                <a:uLnTx/>
                <a:uFillTx/>
                <a:latin typeface="Arial"/>
                <a:ea typeface="+mn-ea"/>
                <a:cs typeface="+mn-cs"/>
              </a:rPr>
              <a:t>DirectAssure</a:t>
            </a:r>
            <a:r>
              <a:rPr kumimoji="0" lang="en-US" sz="1600" b="1" i="0" u="none" strike="noStrike" kern="0" cap="none" spc="0" normalizeH="0" baseline="50000" noProof="0" dirty="0">
                <a:ln>
                  <a:noFill/>
                </a:ln>
                <a:solidFill>
                  <a:srgbClr val="323E48"/>
                </a:solidFill>
                <a:effectLst/>
                <a:uLnTx/>
                <a:uFillTx/>
                <a:latin typeface="Arial"/>
                <a:ea typeface="+mn-ea"/>
                <a:cs typeface="+mn-cs"/>
              </a:rPr>
              <a:t>®</a:t>
            </a:r>
            <a:r>
              <a:rPr kumimoji="0" lang="en-US" sz="2000" b="0" i="0" u="none" strike="noStrike" kern="0" cap="none" spc="0" normalizeH="0" baseline="30000" noProof="0" dirty="0">
                <a:ln>
                  <a:noFill/>
                </a:ln>
                <a:solidFill>
                  <a:srgbClr val="323E48"/>
                </a:solidFill>
                <a:effectLst/>
                <a:uLnTx/>
                <a:uFillTx/>
                <a:latin typeface="Arial"/>
                <a:ea typeface="+mn-ea"/>
                <a:cs typeface="+mn-cs"/>
              </a:rPr>
              <a:t> </a:t>
            </a:r>
            <a:r>
              <a:rPr kumimoji="0" lang="en-US" sz="2000" b="0" i="0" u="none" strike="noStrike" kern="0" cap="none" spc="0" normalizeH="0" baseline="0" noProof="0" dirty="0">
                <a:ln>
                  <a:noFill/>
                </a:ln>
                <a:solidFill>
                  <a:srgbClr val="323E48"/>
                </a:solidFill>
                <a:effectLst/>
                <a:uLnTx/>
                <a:uFillTx/>
                <a:latin typeface="Arial"/>
                <a:ea typeface="+mn-ea"/>
                <a:cs typeface="+mn-cs"/>
              </a:rPr>
              <a:t>increases the accuracy of provider directories.</a:t>
            </a:r>
          </a:p>
          <a:p>
            <a:pPr marL="342900" marR="0" lvl="0" indent="-342900" algn="l" defTabSz="914400" rtl="0" eaLnBrk="1" fontAlgn="base" latinLnBrk="0" hangingPunct="1">
              <a:lnSpc>
                <a:spcPct val="114000"/>
              </a:lnSpc>
              <a:spcBef>
                <a:spcPts val="300"/>
              </a:spcBef>
              <a:spcAft>
                <a:spcPts val="300"/>
              </a:spcAft>
              <a:buClr>
                <a:srgbClr val="60606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323E48"/>
                </a:solidFill>
                <a:effectLst/>
                <a:uLnTx/>
                <a:uFillTx/>
                <a:latin typeface="Arial"/>
                <a:ea typeface="+mn-ea"/>
                <a:cs typeface="+mn-cs"/>
              </a:rPr>
              <a:t>VeriFide</a:t>
            </a:r>
            <a:r>
              <a:rPr kumimoji="0" lang="en-US" sz="2000" b="1" i="0" u="none" strike="noStrike" kern="0" cap="none" spc="0" normalizeH="0" baseline="30000" noProof="0" dirty="0">
                <a:ln>
                  <a:noFill/>
                </a:ln>
                <a:solidFill>
                  <a:srgbClr val="323E48"/>
                </a:solidFill>
                <a:effectLst/>
                <a:uLnTx/>
                <a:uFillTx/>
                <a:latin typeface="Arial"/>
                <a:ea typeface="+mn-ea"/>
                <a:cs typeface="+mn-cs"/>
              </a:rPr>
              <a:t>™</a:t>
            </a:r>
            <a:r>
              <a:rPr kumimoji="0" lang="en-US" sz="2000" b="0" i="0" u="none" strike="noStrike" kern="0" cap="none" spc="0" normalizeH="0" baseline="30000" noProof="0" dirty="0">
                <a:ln>
                  <a:noFill/>
                </a:ln>
                <a:solidFill>
                  <a:srgbClr val="323E48"/>
                </a:solidFill>
                <a:effectLst/>
                <a:uLnTx/>
                <a:uFillTx/>
                <a:latin typeface="Arial"/>
                <a:ea typeface="+mn-ea"/>
                <a:cs typeface="+mn-cs"/>
              </a:rPr>
              <a:t> </a:t>
            </a:r>
            <a:r>
              <a:rPr kumimoji="0" lang="en-US" sz="2000" b="0" i="0" u="none" strike="noStrike" kern="0" cap="none" spc="0" normalizeH="0" baseline="0" noProof="0" dirty="0">
                <a:ln>
                  <a:noFill/>
                </a:ln>
                <a:solidFill>
                  <a:srgbClr val="323E48"/>
                </a:solidFill>
                <a:effectLst/>
                <a:uLnTx/>
                <a:uFillTx/>
                <a:latin typeface="Arial"/>
                <a:ea typeface="+mn-ea"/>
                <a:cs typeface="+mn-cs"/>
              </a:rPr>
              <a:t> streamlines provider credentialing by standardizing and </a:t>
            </a:r>
            <a:r>
              <a:rPr kumimoji="0" lang="en-US" sz="2000" b="0" i="0" u="none" strike="noStrike" kern="0" cap="none" spc="0" normalizeH="0" baseline="0" noProof="0">
                <a:ln>
                  <a:noFill/>
                </a:ln>
                <a:solidFill>
                  <a:srgbClr val="323E48"/>
                </a:solidFill>
                <a:effectLst/>
                <a:uLnTx/>
                <a:uFillTx/>
                <a:latin typeface="Arial"/>
                <a:ea typeface="+mn-ea"/>
                <a:cs typeface="+mn-cs"/>
              </a:rPr>
              <a:t>automating dat</a:t>
            </a:r>
            <a:r>
              <a:rPr lang="en-US" sz="2000" kern="0" dirty="0">
                <a:solidFill>
                  <a:srgbClr val="323E48"/>
                </a:solidFill>
                <a:latin typeface="Arial"/>
              </a:rPr>
              <a:t>a verification</a:t>
            </a:r>
            <a:r>
              <a:rPr kumimoji="0" lang="en-US" sz="2000" b="0" i="0" u="none" strike="noStrike" kern="0" cap="none" spc="0" normalizeH="0" baseline="0" noProof="0" dirty="0">
                <a:ln>
                  <a:noFill/>
                </a:ln>
                <a:solidFill>
                  <a:srgbClr val="323E48"/>
                </a:solidFill>
                <a:effectLst/>
                <a:uLnTx/>
                <a:uFillTx/>
                <a:latin typeface="Arial"/>
                <a:ea typeface="+mn-ea"/>
                <a:cs typeface="+mn-cs"/>
              </a:rPr>
              <a:t>.</a:t>
            </a:r>
          </a:p>
          <a:p>
            <a:pPr marL="342900" marR="0" lvl="0" indent="-342900" algn="l" defTabSz="914400" rtl="0" eaLnBrk="1" fontAlgn="base" latinLnBrk="0" hangingPunct="1">
              <a:lnSpc>
                <a:spcPct val="114000"/>
              </a:lnSpc>
              <a:spcBef>
                <a:spcPts val="300"/>
              </a:spcBef>
              <a:spcAft>
                <a:spcPts val="300"/>
              </a:spcAft>
              <a:buClr>
                <a:srgbClr val="60606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323E48"/>
                </a:solidFill>
                <a:effectLst/>
                <a:uLnTx/>
                <a:uFillTx/>
                <a:latin typeface="Arial"/>
                <a:ea typeface="+mn-ea"/>
                <a:cs typeface="+mn-cs"/>
              </a:rPr>
              <a:t>SanctionsTrack</a:t>
            </a:r>
            <a:r>
              <a:rPr kumimoji="0" lang="en-US" sz="1600" b="1" i="0" u="none" strike="noStrike" kern="0" cap="none" spc="0" normalizeH="0" baseline="50000" noProof="0" dirty="0">
                <a:ln>
                  <a:noFill/>
                </a:ln>
                <a:solidFill>
                  <a:srgbClr val="323E48"/>
                </a:solidFill>
                <a:effectLst/>
                <a:uLnTx/>
                <a:uFillTx/>
                <a:latin typeface="Arial"/>
                <a:ea typeface="+mn-ea"/>
                <a:cs typeface="+mn-cs"/>
              </a:rPr>
              <a:t>®</a:t>
            </a:r>
            <a:r>
              <a:rPr kumimoji="0" lang="en-US" sz="2000" b="0" i="0" u="none" strike="noStrike" kern="0" cap="none" spc="0" normalizeH="0" baseline="0" noProof="0" dirty="0">
                <a:ln>
                  <a:noFill/>
                </a:ln>
                <a:solidFill>
                  <a:srgbClr val="323E48"/>
                </a:solidFill>
                <a:effectLst/>
                <a:uLnTx/>
                <a:uFillTx/>
                <a:latin typeface="Arial"/>
                <a:ea typeface="+mn-ea"/>
                <a:cs typeface="+mn-cs"/>
              </a:rPr>
              <a:t> delivers comprehensive, multi-state information on provider licensure disciplinary actions.</a:t>
            </a:r>
          </a:p>
          <a:p>
            <a:pPr marL="342900" marR="0" lvl="0" indent="-342900" algn="l" defTabSz="914400" rtl="0" eaLnBrk="1" fontAlgn="base" latinLnBrk="0" hangingPunct="1">
              <a:lnSpc>
                <a:spcPct val="114000"/>
              </a:lnSpc>
              <a:spcBef>
                <a:spcPts val="600"/>
              </a:spcBef>
              <a:spcAft>
                <a:spcPts val="600"/>
              </a:spcAft>
              <a:buClr>
                <a:srgbClr val="60606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323E48"/>
                </a:solidFill>
                <a:effectLst/>
                <a:uLnTx/>
                <a:uFillTx/>
                <a:latin typeface="Arial"/>
                <a:ea typeface="+mn-ea"/>
                <a:cs typeface="+mn-cs"/>
              </a:rPr>
              <a:t>EnrollHub</a:t>
            </a:r>
            <a:r>
              <a:rPr kumimoji="0" lang="en-US" sz="1600" b="1" i="0" u="none" strike="noStrike" kern="0" cap="none" spc="0" normalizeH="0" baseline="50000" noProof="0" dirty="0">
                <a:ln>
                  <a:noFill/>
                </a:ln>
                <a:solidFill>
                  <a:srgbClr val="323E48"/>
                </a:solidFill>
                <a:effectLst/>
                <a:uLnTx/>
                <a:uFillTx/>
                <a:latin typeface="Arial"/>
                <a:ea typeface="+mn-ea"/>
                <a:cs typeface="+mn-cs"/>
              </a:rPr>
              <a:t>®</a:t>
            </a:r>
            <a:r>
              <a:rPr kumimoji="0" lang="en-US" sz="2000" b="0" i="0" u="none" strike="noStrike" kern="0" cap="none" spc="0" normalizeH="0" baseline="0" noProof="0" dirty="0">
                <a:ln>
                  <a:noFill/>
                </a:ln>
                <a:solidFill>
                  <a:srgbClr val="323E48"/>
                </a:solidFill>
                <a:effectLst/>
                <a:uLnTx/>
                <a:uFillTx/>
                <a:latin typeface="Arial"/>
                <a:ea typeface="+mn-ea"/>
                <a:cs typeface="+mn-cs"/>
              </a:rPr>
              <a:t> reduces costly paper checks with provider enrollment for EFT and ERA.</a:t>
            </a:r>
          </a:p>
          <a:p>
            <a:pPr marL="0" marR="0" lvl="0" indent="0" algn="l" defTabSz="914400" rtl="0" eaLnBrk="1" fontAlgn="base" latinLnBrk="0" hangingPunct="1">
              <a:lnSpc>
                <a:spcPct val="114000"/>
              </a:lnSpc>
              <a:spcBef>
                <a:spcPts val="600"/>
              </a:spcBef>
              <a:spcAft>
                <a:spcPts val="300"/>
              </a:spcAft>
              <a:buClr>
                <a:srgbClr val="606060"/>
              </a:buClr>
              <a:buSzTx/>
              <a:buFont typeface="Wingdings" panose="05000000000000000000" pitchFamily="2" charset="2"/>
              <a:buNone/>
              <a:tabLst/>
              <a:defRPr/>
            </a:pPr>
            <a:r>
              <a:rPr kumimoji="0" lang="en-US" sz="2400" b="1" i="0" u="none" strike="noStrike" kern="0" cap="none" spc="0" normalizeH="0" baseline="0" noProof="0" dirty="0">
                <a:ln>
                  <a:noFill/>
                </a:ln>
                <a:solidFill>
                  <a:srgbClr val="A80000"/>
                </a:solidFill>
                <a:effectLst/>
                <a:uLnTx/>
                <a:uFillTx/>
                <a:latin typeface="Arial"/>
                <a:ea typeface="+mn-ea"/>
                <a:cs typeface="+mn-cs"/>
              </a:rPr>
              <a:t>Solution</a:t>
            </a:r>
            <a:r>
              <a:rPr kumimoji="0" lang="en-US" sz="2400" b="1" i="0" u="none" strike="noStrike" kern="0" cap="none" spc="0" normalizeH="0" baseline="0" noProof="0" dirty="0">
                <a:ln>
                  <a:noFill/>
                </a:ln>
                <a:solidFill>
                  <a:srgbClr val="606060"/>
                </a:solidFill>
                <a:effectLst/>
                <a:uLnTx/>
                <a:uFillTx/>
                <a:latin typeface="Arial"/>
                <a:ea typeface="+mn-ea"/>
                <a:cs typeface="+mn-cs"/>
              </a:rPr>
              <a:t> </a:t>
            </a:r>
            <a:r>
              <a:rPr kumimoji="0" lang="en-US" sz="2400" b="1" i="0" u="none" strike="noStrike" kern="0" cap="none" spc="0" normalizeH="0" baseline="0" noProof="0" dirty="0">
                <a:ln>
                  <a:noFill/>
                </a:ln>
                <a:solidFill>
                  <a:srgbClr val="323E48"/>
                </a:solidFill>
                <a:effectLst/>
                <a:uLnTx/>
                <a:uFillTx/>
                <a:latin typeface="Arial"/>
                <a:ea typeface="+mn-ea"/>
                <a:cs typeface="+mn-cs"/>
              </a:rPr>
              <a:t>for Coordination of Benefits:</a:t>
            </a:r>
          </a:p>
          <a:p>
            <a:pPr marL="342900" marR="0" lvl="0" indent="-342900" algn="l" defTabSz="914400" rtl="0" eaLnBrk="1" fontAlgn="base" latinLnBrk="0" hangingPunct="1">
              <a:lnSpc>
                <a:spcPct val="114000"/>
              </a:lnSpc>
              <a:spcBef>
                <a:spcPts val="600"/>
              </a:spcBef>
              <a:spcAft>
                <a:spcPts val="1200"/>
              </a:spcAft>
              <a:buClr>
                <a:srgbClr val="60606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323E48"/>
                </a:solidFill>
                <a:effectLst/>
                <a:uLnTx/>
                <a:uFillTx/>
                <a:latin typeface="Arial"/>
                <a:ea typeface="+mn-ea"/>
                <a:cs typeface="+mn-cs"/>
              </a:rPr>
              <a:t>COB Smart</a:t>
            </a:r>
            <a:r>
              <a:rPr kumimoji="0" lang="en-US" sz="1600" b="1" i="0" u="none" strike="noStrike" kern="0" cap="none" spc="0" normalizeH="0" baseline="50000" noProof="0" dirty="0">
                <a:ln>
                  <a:noFill/>
                </a:ln>
                <a:solidFill>
                  <a:srgbClr val="323E48"/>
                </a:solidFill>
                <a:effectLst/>
                <a:uLnTx/>
                <a:uFillTx/>
                <a:latin typeface="Arial"/>
                <a:ea typeface="+mn-ea"/>
                <a:cs typeface="+mn-cs"/>
              </a:rPr>
              <a:t>®</a:t>
            </a:r>
            <a:r>
              <a:rPr kumimoji="0" lang="en-US" sz="2000" b="0" i="0" u="none" strike="noStrike" kern="0" cap="none" spc="0" normalizeH="0" baseline="0" noProof="0" dirty="0">
                <a:ln>
                  <a:noFill/>
                </a:ln>
                <a:solidFill>
                  <a:srgbClr val="323E48"/>
                </a:solidFill>
                <a:effectLst/>
                <a:uLnTx/>
                <a:uFillTx/>
                <a:latin typeface="Arial"/>
                <a:ea typeface="+mn-ea"/>
                <a:cs typeface="+mn-cs"/>
              </a:rPr>
              <a:t> identifies health plan members with overlapping coverage.</a:t>
            </a:r>
          </a:p>
          <a:p>
            <a:pPr marL="342900" marR="0" lvl="0" indent="-342900" algn="l" defTabSz="914400" rtl="0" eaLnBrk="1" fontAlgn="base" latinLnBrk="0" hangingPunct="1">
              <a:lnSpc>
                <a:spcPct val="114000"/>
              </a:lnSpc>
              <a:spcBef>
                <a:spcPts val="600"/>
              </a:spcBef>
              <a:spcAft>
                <a:spcPts val="1200"/>
              </a:spcAft>
              <a:buClr>
                <a:srgbClr val="606060"/>
              </a:buClr>
              <a:buSzTx/>
              <a:buFont typeface="Wingdings" panose="05000000000000000000" pitchFamily="2" charset="2"/>
              <a:buChar char="§"/>
              <a:tabLst/>
              <a:defRPr/>
            </a:pPr>
            <a:endParaRPr kumimoji="0" lang="en-US" sz="1800" b="0" i="0" u="none" strike="noStrike" kern="0" cap="none" spc="0" normalizeH="0" baseline="0" noProof="0" dirty="0">
              <a:ln>
                <a:noFill/>
              </a:ln>
              <a:solidFill>
                <a:srgbClr val="323E48"/>
              </a:solidFill>
              <a:effectLst/>
              <a:uLnTx/>
              <a:uFillTx/>
              <a:latin typeface="Arial"/>
              <a:ea typeface="+mn-ea"/>
              <a:cs typeface="+mn-cs"/>
            </a:endParaRPr>
          </a:p>
        </p:txBody>
      </p:sp>
      <p:sp>
        <p:nvSpPr>
          <p:cNvPr id="6" name="Footer Placeholder 2">
            <a:extLst>
              <a:ext uri="{FF2B5EF4-FFF2-40B4-BE49-F238E27FC236}">
                <a16:creationId xmlns:a16="http://schemas.microsoft.com/office/drawing/2014/main" id="{5A8D4D25-9729-40FA-A39D-215B7EBB93F7}"/>
              </a:ext>
            </a:extLst>
          </p:cNvPr>
          <p:cNvSpPr txBox="1">
            <a:spLocks/>
          </p:cNvSpPr>
          <p:nvPr/>
        </p:nvSpPr>
        <p:spPr>
          <a:xfrm>
            <a:off x="4356103" y="6502405"/>
            <a:ext cx="3503084" cy="233363"/>
          </a:xfr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fld id="{9A9C8C3D-11FD-4B77-B1DE-9B8741B75A84}" type="slidenum">
              <a:rPr lang="en-US" sz="800" smtClean="0">
                <a:solidFill>
                  <a:srgbClr val="FFFFFF">
                    <a:lumMod val="50000"/>
                  </a:srgbClr>
                </a:solidFill>
                <a:latin typeface="Arial"/>
                <a:cs typeface="Arial" panose="020B0604020202020204" pitchFamily="34" charset="0"/>
              </a:rPr>
              <a:pPr algn="ctr" eaLnBrk="0" hangingPunct="0"/>
              <a:t>5</a:t>
            </a:fld>
            <a:endParaRPr lang="en-US" sz="800" dirty="0">
              <a:solidFill>
                <a:srgbClr val="FFFFFF">
                  <a:lumMod val="50000"/>
                </a:srgbClr>
              </a:solidFill>
              <a:latin typeface="Arial"/>
              <a:cs typeface="Arial" panose="020B0604020202020204" pitchFamily="34" charset="0"/>
            </a:endParaRPr>
          </a:p>
        </p:txBody>
      </p:sp>
    </p:spTree>
    <p:extLst>
      <p:ext uri="{BB962C8B-B14F-4D97-AF65-F5344CB8AC3E}">
        <p14:creationId xmlns:p14="http://schemas.microsoft.com/office/powerpoint/2010/main" val="3392828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Implementing Mandated Operating Rules:</a:t>
            </a:r>
            <a:br>
              <a:rPr lang="en-US" b="1" dirty="0"/>
            </a:br>
            <a:r>
              <a:rPr lang="en-US" sz="2000" i="1" dirty="0"/>
              <a:t>The Importance of Trading Partner Collaboration</a:t>
            </a:r>
            <a:endParaRPr lang="en-US" sz="2000" dirty="0"/>
          </a:p>
        </p:txBody>
      </p:sp>
      <p:sp>
        <p:nvSpPr>
          <p:cNvPr id="4" name="Slide Number Placeholder 3"/>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50</a:t>
            </a:fld>
            <a:endParaRPr lang="en-US">
              <a:solidFill>
                <a:prstClr val="white">
                  <a:lumMod val="50000"/>
                </a:prstClr>
              </a:solidFill>
            </a:endParaRPr>
          </a:p>
        </p:txBody>
      </p:sp>
      <p:sp>
        <p:nvSpPr>
          <p:cNvPr id="5" name="Rectangle 4"/>
          <p:cNvSpPr/>
          <p:nvPr/>
        </p:nvSpPr>
        <p:spPr>
          <a:xfrm>
            <a:off x="968743" y="3599398"/>
            <a:ext cx="10275682" cy="2308324"/>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dirty="0"/>
              <a:t>Dental providers, dental plans and clearinghouses work together in a variety of ways to exchange transaction data</a:t>
            </a:r>
          </a:p>
          <a:p>
            <a:pPr marL="285750" indent="-285750">
              <a:spcAft>
                <a:spcPts val="600"/>
              </a:spcAft>
              <a:buFont typeface="Wingdings" panose="05000000000000000000" pitchFamily="2" charset="2"/>
              <a:buChar char="§"/>
              <a:defRPr/>
            </a:pPr>
            <a:endParaRPr lang="en-US" sz="800" dirty="0"/>
          </a:p>
          <a:p>
            <a:pPr marL="342900" indent="-342900">
              <a:spcAft>
                <a:spcPts val="600"/>
              </a:spcAft>
              <a:buFont typeface="Wingdings" panose="05000000000000000000" pitchFamily="2" charset="2"/>
              <a:buChar char="§"/>
              <a:defRPr/>
            </a:pPr>
            <a:r>
              <a:rPr lang="en-US" dirty="0"/>
              <a:t>The scope of a dental plan’s operating rules implementation project will depend upon the electronic data flows between its trading partners; understand your agreements</a:t>
            </a:r>
          </a:p>
          <a:p>
            <a:pPr marL="342900" indent="-342900">
              <a:spcAft>
                <a:spcPts val="600"/>
              </a:spcAft>
              <a:buFont typeface="Wingdings" panose="05000000000000000000" pitchFamily="2" charset="2"/>
              <a:buChar char="§"/>
              <a:defRPr/>
            </a:pPr>
            <a:endParaRPr lang="en-US" sz="800" dirty="0"/>
          </a:p>
          <a:p>
            <a:pPr marL="342900" lvl="1" indent="-342900">
              <a:spcAft>
                <a:spcPts val="600"/>
              </a:spcAft>
              <a:buFont typeface="Wingdings" panose="05000000000000000000" pitchFamily="2" charset="2"/>
              <a:buChar char="§"/>
              <a:defRPr/>
            </a:pPr>
            <a:r>
              <a:rPr lang="en-US" dirty="0"/>
              <a:t>Vendors play a crucial role in enabling dental providers to realize the  benefits of industry adoption of CAQH CORE Operating Rules; </a:t>
            </a:r>
            <a:r>
              <a:rPr lang="en-US" u="sng" dirty="0"/>
              <a:t>engage them</a:t>
            </a:r>
            <a:r>
              <a:rPr lang="en-US" u="sng" dirty="0">
                <a:solidFill>
                  <a:srgbClr val="07035D"/>
                </a:solidFill>
              </a:rPr>
              <a:t>.</a:t>
            </a:r>
            <a:endParaRPr lang="en-US" u="sng" dirty="0"/>
          </a:p>
        </p:txBody>
      </p:sp>
      <p:grpSp>
        <p:nvGrpSpPr>
          <p:cNvPr id="6" name="Group 19"/>
          <p:cNvGrpSpPr>
            <a:grpSpLocks/>
          </p:cNvGrpSpPr>
          <p:nvPr/>
        </p:nvGrpSpPr>
        <p:grpSpPr bwMode="auto">
          <a:xfrm>
            <a:off x="2105247" y="1039604"/>
            <a:ext cx="8243998" cy="2294694"/>
            <a:chOff x="808074" y="1333499"/>
            <a:chExt cx="7676707" cy="1749426"/>
          </a:xfrm>
        </p:grpSpPr>
        <p:sp>
          <p:nvSpPr>
            <p:cNvPr id="7" name="Rounded Rectangle 18"/>
            <p:cNvSpPr/>
            <p:nvPr/>
          </p:nvSpPr>
          <p:spPr bwMode="auto">
            <a:xfrm>
              <a:off x="808074" y="1616075"/>
              <a:ext cx="7676707" cy="1466850"/>
            </a:xfrm>
            <a:prstGeom prst="roundRect">
              <a:avLst>
                <a:gd name="adj" fmla="val 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solidFill>
                  <a:srgbClr val="BBD2E3"/>
                </a:solidFill>
              </a:endParaRPr>
            </a:p>
          </p:txBody>
        </p:sp>
        <p:grpSp>
          <p:nvGrpSpPr>
            <p:cNvPr id="8" name="Group 26"/>
            <p:cNvGrpSpPr>
              <a:grpSpLocks/>
            </p:cNvGrpSpPr>
            <p:nvPr/>
          </p:nvGrpSpPr>
          <p:grpSpPr bwMode="auto">
            <a:xfrm>
              <a:off x="985863" y="1333499"/>
              <a:ext cx="7241758" cy="1742767"/>
              <a:chOff x="1739214" y="3335580"/>
              <a:chExt cx="5488003" cy="1713497"/>
            </a:xfrm>
          </p:grpSpPr>
          <p:sp>
            <p:nvSpPr>
              <p:cNvPr id="9" name="Left Arrow 28"/>
              <p:cNvSpPr/>
              <p:nvPr/>
            </p:nvSpPr>
            <p:spPr bwMode="auto">
              <a:xfrm>
                <a:off x="6132503" y="3685208"/>
                <a:ext cx="1075466" cy="1059809"/>
              </a:xfrm>
              <a:prstGeom prst="leftArrow">
                <a:avLst>
                  <a:gd name="adj1" fmla="val 50000"/>
                  <a:gd name="adj2" fmla="val 33598"/>
                </a:avLst>
              </a:prstGeom>
              <a:solidFill>
                <a:schemeClr val="accent5"/>
              </a:solidFill>
              <a:ln w="28575"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chor="ctr"/>
              <a:lstStyle/>
              <a:p>
                <a:pPr>
                  <a:defRPr/>
                </a:pPr>
                <a:endParaRPr lang="en-US" kern="0" dirty="0">
                  <a:solidFill>
                    <a:sysClr val="window" lastClr="FFFFFF"/>
                  </a:solidFill>
                </a:endParaRPr>
              </a:p>
            </p:txBody>
          </p:sp>
          <p:sp>
            <p:nvSpPr>
              <p:cNvPr id="10" name="TextBox 15"/>
              <p:cNvSpPr txBox="1">
                <a:spLocks noChangeArrowheads="1"/>
              </p:cNvSpPr>
              <p:nvPr/>
            </p:nvSpPr>
            <p:spPr bwMode="auto">
              <a:xfrm>
                <a:off x="1905828" y="3335580"/>
                <a:ext cx="5214926" cy="163888"/>
              </a:xfrm>
              <a:prstGeom prst="rect">
                <a:avLst/>
              </a:prstGeom>
              <a:noFill/>
              <a:ln w="9525">
                <a:noFill/>
                <a:miter lim="800000"/>
                <a:headEnd/>
                <a:tailEnd/>
              </a:ln>
            </p:spPr>
            <p:txBody>
              <a:bodyPr wrap="none"/>
              <a:lstStyle/>
              <a:p>
                <a:pPr algn="ctr">
                  <a:defRPr/>
                </a:pPr>
                <a:r>
                  <a:rPr lang="en-US" b="1" dirty="0"/>
                  <a:t>STREAMLINED ADMINISTRATIVE DATA EXCHANGE</a:t>
                </a:r>
              </a:p>
            </p:txBody>
          </p:sp>
          <p:grpSp>
            <p:nvGrpSpPr>
              <p:cNvPr id="11" name="Group 33"/>
              <p:cNvGrpSpPr>
                <a:grpSpLocks/>
              </p:cNvGrpSpPr>
              <p:nvPr/>
            </p:nvGrpSpPr>
            <p:grpSpPr bwMode="auto">
              <a:xfrm>
                <a:off x="5195380" y="3920894"/>
                <a:ext cx="933514" cy="672720"/>
                <a:chOff x="2088662" y="3416519"/>
                <a:chExt cx="1422787" cy="1382822"/>
              </a:xfrm>
            </p:grpSpPr>
            <p:sp>
              <p:nvSpPr>
                <p:cNvPr id="20" name="Flowchart: Terminator 34"/>
                <p:cNvSpPr>
                  <a:spLocks noChangeArrowheads="1"/>
                </p:cNvSpPr>
                <p:nvPr/>
              </p:nvSpPr>
              <p:spPr bwMode="auto">
                <a:xfrm>
                  <a:off x="2149168" y="3429353"/>
                  <a:ext cx="1294443" cy="1369988"/>
                </a:xfrm>
                <a:prstGeom prst="flowChartTerminator">
                  <a:avLst/>
                </a:prstGeom>
                <a:ln>
                  <a:headEnd/>
                  <a:tailEnd/>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21" name="TextBox 35"/>
                <p:cNvSpPr txBox="1">
                  <a:spLocks noChangeArrowheads="1"/>
                </p:cNvSpPr>
                <p:nvPr/>
              </p:nvSpPr>
              <p:spPr bwMode="auto">
                <a:xfrm>
                  <a:off x="2088662" y="3416519"/>
                  <a:ext cx="1422787" cy="1305818"/>
                </a:xfrm>
                <a:prstGeom prst="rect">
                  <a:avLst/>
                </a:prstGeom>
                <a:noFill/>
                <a:ln w="9525">
                  <a:noFill/>
                  <a:miter lim="800000"/>
                  <a:headEnd/>
                  <a:tailEnd/>
                </a:ln>
              </p:spPr>
              <p:txBody>
                <a:bodyPr>
                  <a:spAutoFit/>
                </a:bodyPr>
                <a:lstStyle/>
                <a:p>
                  <a:pPr algn="ctr">
                    <a:defRPr/>
                  </a:pPr>
                  <a:r>
                    <a:rPr lang="en-US" sz="1200" dirty="0">
                      <a:solidFill>
                        <a:schemeClr val="bg1"/>
                      </a:solidFill>
                    </a:rPr>
                    <a:t>CORE- </a:t>
                  </a:r>
                </a:p>
                <a:p>
                  <a:pPr algn="ctr">
                    <a:defRPr/>
                  </a:pPr>
                  <a:r>
                    <a:rPr lang="en-US" sz="1200" dirty="0">
                      <a:solidFill>
                        <a:schemeClr val="bg1"/>
                      </a:solidFill>
                    </a:rPr>
                    <a:t>Required</a:t>
                  </a:r>
                </a:p>
                <a:p>
                  <a:pPr algn="ctr">
                    <a:defRPr/>
                  </a:pPr>
                  <a:r>
                    <a:rPr lang="en-US" sz="1200" dirty="0">
                      <a:solidFill>
                        <a:schemeClr val="bg1"/>
                      </a:solidFill>
                    </a:rPr>
                    <a:t>Data &amp; Infrastructure</a:t>
                  </a:r>
                </a:p>
              </p:txBody>
            </p:sp>
          </p:grpSp>
          <p:sp>
            <p:nvSpPr>
              <p:cNvPr id="12" name="TextBox 11"/>
              <p:cNvSpPr txBox="1"/>
              <p:nvPr/>
            </p:nvSpPr>
            <p:spPr bwMode="auto">
              <a:xfrm>
                <a:off x="2026727" y="4818375"/>
                <a:ext cx="4999592" cy="230702"/>
              </a:xfrm>
              <a:prstGeom prst="rect">
                <a:avLst/>
              </a:prstGeom>
              <a:noFill/>
            </p:spPr>
            <p:txBody>
              <a:bodyPr>
                <a:spAutoFit/>
              </a:bodyPr>
              <a:lstStyle/>
              <a:p>
                <a:pPr algn="ctr">
                  <a:defRPr/>
                </a:pPr>
                <a:r>
                  <a:rPr lang="en-US" sz="1400" b="1" spc="820" dirty="0">
                    <a:ea typeface="ＭＳ Ｐゴシック" pitchFamily="-28" charset="-128"/>
                  </a:rPr>
                  <a:t>Vendor-Agnostic Rules</a:t>
                </a:r>
              </a:p>
            </p:txBody>
          </p:sp>
          <p:sp>
            <p:nvSpPr>
              <p:cNvPr id="13" name="Left-Right Arrow 32"/>
              <p:cNvSpPr/>
              <p:nvPr/>
            </p:nvSpPr>
            <p:spPr bwMode="auto">
              <a:xfrm>
                <a:off x="3762630" y="3674282"/>
                <a:ext cx="1399067" cy="1164385"/>
              </a:xfrm>
              <a:prstGeom prst="leftRightArrow">
                <a:avLst>
                  <a:gd name="adj1" fmla="val 51422"/>
                  <a:gd name="adj2" fmla="val 29380"/>
                </a:avLst>
              </a:prstGeom>
              <a:ln>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anchor="ctr"/>
              <a:lstStyle/>
              <a:p>
                <a:pPr>
                  <a:defRPr/>
                </a:pPr>
                <a:endParaRPr lang="en-US" kern="0" dirty="0">
                  <a:solidFill>
                    <a:sysClr val="window" lastClr="FFFFFF"/>
                  </a:solidFill>
                </a:endParaRPr>
              </a:p>
            </p:txBody>
          </p:sp>
          <p:sp>
            <p:nvSpPr>
              <p:cNvPr id="14" name="Flowchart: Terminator 34"/>
              <p:cNvSpPr>
                <a:spLocks noChangeArrowheads="1"/>
              </p:cNvSpPr>
              <p:nvPr/>
            </p:nvSpPr>
            <p:spPr bwMode="auto">
              <a:xfrm>
                <a:off x="2873626" y="3895921"/>
                <a:ext cx="850508" cy="668038"/>
              </a:xfrm>
              <a:prstGeom prst="flowChartTerminator">
                <a:avLst/>
              </a:prstGeom>
              <a:ln>
                <a:headEnd/>
                <a:tailEnd/>
              </a:ln>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15" name="Right Arrow 34"/>
              <p:cNvSpPr/>
              <p:nvPr/>
            </p:nvSpPr>
            <p:spPr bwMode="auto">
              <a:xfrm>
                <a:off x="1745229" y="3707059"/>
                <a:ext cx="1077872" cy="1073856"/>
              </a:xfrm>
              <a:prstGeom prst="rightArrow">
                <a:avLst>
                  <a:gd name="adj1" fmla="val 50000"/>
                  <a:gd name="adj2" fmla="val 32916"/>
                </a:avLst>
              </a:prstGeom>
              <a:solidFill>
                <a:schemeClr val="accent4"/>
              </a:solidFill>
              <a:ln w="2857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chor="ctr"/>
              <a:lstStyle/>
              <a:p>
                <a:pPr>
                  <a:defRPr/>
                </a:pPr>
                <a:endParaRPr lang="en-US" sz="1200" kern="0" dirty="0">
                  <a:solidFill>
                    <a:srgbClr val="1F497D">
                      <a:lumMod val="75000"/>
                    </a:srgbClr>
                  </a:solidFill>
                  <a:ea typeface="ＭＳ Ｐゴシック" pitchFamily="-28" charset="-128"/>
                </a:endParaRPr>
              </a:p>
              <a:p>
                <a:pPr>
                  <a:defRPr/>
                </a:pPr>
                <a:endParaRPr lang="en-US" sz="1200" kern="0" dirty="0">
                  <a:solidFill>
                    <a:srgbClr val="1F497D">
                      <a:lumMod val="75000"/>
                    </a:srgbClr>
                  </a:solidFill>
                  <a:ea typeface="ＭＳ Ｐゴシック" pitchFamily="-28" charset="-128"/>
                </a:endParaRPr>
              </a:p>
              <a:p>
                <a:pPr>
                  <a:defRPr/>
                </a:pPr>
                <a:endParaRPr lang="en-US" sz="1200" kern="0" dirty="0">
                  <a:solidFill>
                    <a:srgbClr val="1F497D">
                      <a:lumMod val="75000"/>
                    </a:srgbClr>
                  </a:solidFill>
                  <a:ea typeface="ＭＳ Ｐゴシック" pitchFamily="-28" charset="-128"/>
                </a:endParaRPr>
              </a:p>
            </p:txBody>
          </p:sp>
          <p:sp>
            <p:nvSpPr>
              <p:cNvPr id="16" name="TextBox 15"/>
              <p:cNvSpPr txBox="1"/>
              <p:nvPr/>
            </p:nvSpPr>
            <p:spPr bwMode="auto">
              <a:xfrm>
                <a:off x="6219118" y="4089465"/>
                <a:ext cx="1008099" cy="230702"/>
              </a:xfrm>
              <a:prstGeom prst="rect">
                <a:avLst/>
              </a:prstGeom>
              <a:noFill/>
            </p:spPr>
            <p:txBody>
              <a:bodyPr>
                <a:spAutoFit/>
              </a:bodyPr>
              <a:lstStyle/>
              <a:p>
                <a:pPr algn="ctr">
                  <a:defRPr/>
                </a:pPr>
                <a:r>
                  <a:rPr lang="en-US" sz="1200" kern="0" dirty="0">
                    <a:solidFill>
                      <a:schemeClr val="bg1"/>
                    </a:solidFill>
                    <a:ea typeface="ＭＳ Ｐゴシック" pitchFamily="-28" charset="-128"/>
                  </a:rPr>
                  <a:t>Dental </a:t>
                </a:r>
                <a:r>
                  <a:rPr lang="en-US" sz="1400" kern="0" dirty="0">
                    <a:solidFill>
                      <a:schemeClr val="bg1"/>
                    </a:solidFill>
                    <a:ea typeface="ＭＳ Ｐゴシック" pitchFamily="-28" charset="-128"/>
                  </a:rPr>
                  <a:t>Providers</a:t>
                </a:r>
              </a:p>
            </p:txBody>
          </p:sp>
          <p:sp>
            <p:nvSpPr>
              <p:cNvPr id="17" name="TextBox 16"/>
              <p:cNvSpPr txBox="1"/>
              <p:nvPr/>
            </p:nvSpPr>
            <p:spPr bwMode="auto">
              <a:xfrm>
                <a:off x="3775862" y="3986450"/>
                <a:ext cx="1399068" cy="519078"/>
              </a:xfrm>
              <a:prstGeom prst="rect">
                <a:avLst/>
              </a:prstGeom>
              <a:noFill/>
            </p:spPr>
            <p:txBody>
              <a:bodyPr>
                <a:spAutoFit/>
              </a:bodyPr>
              <a:lstStyle/>
              <a:p>
                <a:pPr algn="ctr">
                  <a:defRPr/>
                </a:pPr>
                <a:r>
                  <a:rPr lang="en-US" sz="1400" kern="0" dirty="0">
                    <a:solidFill>
                      <a:schemeClr val="bg1"/>
                    </a:solidFill>
                    <a:ea typeface="ＭＳ Ｐゴシック" pitchFamily="-28" charset="-128"/>
                  </a:rPr>
                  <a:t>Dental Vendors and Clearinghouses</a:t>
                </a:r>
                <a:r>
                  <a:rPr lang="en-US" sz="1100" kern="0" dirty="0">
                    <a:solidFill>
                      <a:schemeClr val="bg1"/>
                    </a:solidFill>
                    <a:ea typeface="ＭＳ Ｐゴシック" pitchFamily="-28" charset="-128"/>
                  </a:rPr>
                  <a:t> </a:t>
                </a:r>
              </a:p>
              <a:p>
                <a:pPr algn="ctr">
                  <a:defRPr/>
                </a:pPr>
                <a:r>
                  <a:rPr lang="en-US" sz="1100" b="1" kern="0" dirty="0">
                    <a:solidFill>
                      <a:schemeClr val="bg1"/>
                    </a:solidFill>
                    <a:ea typeface="ＭＳ Ｐゴシック" pitchFamily="-28" charset="-128"/>
                  </a:rPr>
                  <a:t>(includes TPAs)</a:t>
                </a:r>
              </a:p>
            </p:txBody>
          </p:sp>
          <p:sp>
            <p:nvSpPr>
              <p:cNvPr id="18" name="TextBox 35"/>
              <p:cNvSpPr txBox="1">
                <a:spLocks noChangeArrowheads="1"/>
              </p:cNvSpPr>
              <p:nvPr/>
            </p:nvSpPr>
            <p:spPr bwMode="auto">
              <a:xfrm>
                <a:off x="2844754" y="3920894"/>
                <a:ext cx="929905" cy="635260"/>
              </a:xfrm>
              <a:prstGeom prst="rect">
                <a:avLst/>
              </a:prstGeom>
              <a:noFill/>
              <a:ln w="9525">
                <a:noFill/>
                <a:miter lim="800000"/>
                <a:headEnd/>
                <a:tailEnd/>
              </a:ln>
            </p:spPr>
            <p:txBody>
              <a:bodyPr>
                <a:spAutoFit/>
              </a:bodyPr>
              <a:lstStyle>
                <a:defPPr>
                  <a:defRPr lang="en-US"/>
                </a:defPPr>
                <a:lvl1pPr algn="ctr">
                  <a:defRPr sz="1200">
                    <a:solidFill>
                      <a:schemeClr val="bg1"/>
                    </a:solidFill>
                  </a:defRPr>
                </a:lvl1pPr>
              </a:lstStyle>
              <a:p>
                <a:r>
                  <a:rPr lang="en-US" dirty="0"/>
                  <a:t>CORE- </a:t>
                </a:r>
              </a:p>
              <a:p>
                <a:r>
                  <a:rPr lang="en-US" dirty="0"/>
                  <a:t>Required</a:t>
                </a:r>
              </a:p>
              <a:p>
                <a:r>
                  <a:rPr lang="en-US" dirty="0"/>
                  <a:t>Data &amp; Infrastructure</a:t>
                </a:r>
              </a:p>
            </p:txBody>
          </p:sp>
          <p:sp>
            <p:nvSpPr>
              <p:cNvPr id="19" name="TextBox 18"/>
              <p:cNvSpPr txBox="1"/>
              <p:nvPr/>
            </p:nvSpPr>
            <p:spPr bwMode="auto">
              <a:xfrm>
                <a:off x="1739214" y="4045761"/>
                <a:ext cx="928702" cy="392192"/>
              </a:xfrm>
              <a:prstGeom prst="rect">
                <a:avLst/>
              </a:prstGeom>
              <a:noFill/>
            </p:spPr>
            <p:txBody>
              <a:bodyPr>
                <a:spAutoFit/>
              </a:bodyPr>
              <a:lstStyle/>
              <a:p>
                <a:pPr algn="ctr">
                  <a:defRPr/>
                </a:pPr>
                <a:r>
                  <a:rPr lang="en-US" sz="1400" kern="0" dirty="0">
                    <a:solidFill>
                      <a:schemeClr val="bg1"/>
                    </a:solidFill>
                    <a:ea typeface="ＭＳ Ｐゴシック" pitchFamily="-28" charset="-128"/>
                  </a:rPr>
                  <a:t>Dental Health</a:t>
                </a:r>
              </a:p>
              <a:p>
                <a:pPr algn="ctr">
                  <a:defRPr/>
                </a:pPr>
                <a:r>
                  <a:rPr lang="en-US" sz="1400" kern="0" dirty="0">
                    <a:solidFill>
                      <a:schemeClr val="bg1"/>
                    </a:solidFill>
                    <a:ea typeface="ＭＳ Ｐゴシック" pitchFamily="-28" charset="-128"/>
                  </a:rPr>
                  <a:t>Plans</a:t>
                </a:r>
              </a:p>
            </p:txBody>
          </p:sp>
        </p:grpSp>
      </p:grpSp>
    </p:spTree>
    <p:extLst>
      <p:ext uri="{BB962C8B-B14F-4D97-AF65-F5344CB8AC3E}">
        <p14:creationId xmlns:p14="http://schemas.microsoft.com/office/powerpoint/2010/main" val="1221133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FA3F3A0-C34F-4B85-AFD4-B690ED0116B2}"/>
              </a:ext>
            </a:extLst>
          </p:cNvPr>
          <p:cNvSpPr>
            <a:spLocks noGrp="1"/>
          </p:cNvSpPr>
          <p:nvPr>
            <p:ph type="title"/>
          </p:nvPr>
        </p:nvSpPr>
        <p:spPr>
          <a:xfrm>
            <a:off x="223707" y="134112"/>
            <a:ext cx="11709675" cy="743712"/>
          </a:xfrm>
        </p:spPr>
        <p:txBody>
          <a:bodyPr/>
          <a:lstStyle/>
          <a:p>
            <a:r>
              <a:rPr lang="en-US" b="1"/>
              <a:t>HHS Centers for Medicare &amp; Medicaid Services (CMS) </a:t>
            </a:r>
            <a:br>
              <a:rPr lang="en-US" b="1"/>
            </a:br>
            <a:r>
              <a:rPr lang="en-US" sz="2000" i="1"/>
              <a:t>Administrative Simplification Compliance</a:t>
            </a:r>
          </a:p>
        </p:txBody>
      </p:sp>
      <p:sp>
        <p:nvSpPr>
          <p:cNvPr id="4" name="Slide Number Placeholder 3">
            <a:extLst>
              <a:ext uri="{FF2B5EF4-FFF2-40B4-BE49-F238E27FC236}">
                <a16:creationId xmlns:a16="http://schemas.microsoft.com/office/drawing/2014/main" id="{FA81D301-070D-438E-9387-45C60A0BAE8D}"/>
              </a:ext>
            </a:extLst>
          </p:cNvPr>
          <p:cNvSpPr>
            <a:spLocks noGrp="1"/>
          </p:cNvSpPr>
          <p:nvPr>
            <p:ph type="sldNum" sz="quarter" idx="10"/>
          </p:nvPr>
        </p:nvSpPr>
        <p:spPr/>
        <p:txBody>
          <a:bodyPr/>
          <a:lstStyle/>
          <a:p>
            <a:pPr>
              <a:defRPr/>
            </a:pPr>
            <a:fld id="{E2D6B392-2311-4D85-A582-D1976F1A3194}" type="slidenum">
              <a:rPr lang="en-US" smtClean="0">
                <a:solidFill>
                  <a:srgbClr val="323E48">
                    <a:tint val="75000"/>
                  </a:srgbClr>
                </a:solidFill>
              </a:rPr>
              <a:pPr>
                <a:defRPr/>
              </a:pPr>
              <a:t>51</a:t>
            </a:fld>
            <a:endParaRPr lang="en-US">
              <a:solidFill>
                <a:srgbClr val="323E48">
                  <a:tint val="75000"/>
                </a:srgbClr>
              </a:solidFill>
            </a:endParaRPr>
          </a:p>
        </p:txBody>
      </p:sp>
      <p:graphicFrame>
        <p:nvGraphicFramePr>
          <p:cNvPr id="6" name="Table 5">
            <a:extLst>
              <a:ext uri="{FF2B5EF4-FFF2-40B4-BE49-F238E27FC236}">
                <a16:creationId xmlns:a16="http://schemas.microsoft.com/office/drawing/2014/main" id="{15F54874-0593-46CC-9E50-A2F8C9177025}"/>
              </a:ext>
            </a:extLst>
          </p:cNvPr>
          <p:cNvGraphicFramePr>
            <a:graphicFrameLocks noGrp="1"/>
          </p:cNvGraphicFramePr>
          <p:nvPr>
            <p:extLst/>
          </p:nvPr>
        </p:nvGraphicFramePr>
        <p:xfrm>
          <a:off x="540056" y="1310134"/>
          <a:ext cx="11133056" cy="4698780"/>
        </p:xfrm>
        <a:graphic>
          <a:graphicData uri="http://schemas.openxmlformats.org/drawingml/2006/table">
            <a:tbl>
              <a:tblPr firstRow="1" bandRow="1">
                <a:tableStyleId>{F5AB1C69-6EDB-4FF4-983F-18BD219EF322}</a:tableStyleId>
              </a:tblPr>
              <a:tblGrid>
                <a:gridCol w="1820759">
                  <a:extLst>
                    <a:ext uri="{9D8B030D-6E8A-4147-A177-3AD203B41FA5}">
                      <a16:colId xmlns:a16="http://schemas.microsoft.com/office/drawing/2014/main" val="20000"/>
                    </a:ext>
                  </a:extLst>
                </a:gridCol>
                <a:gridCol w="9312297">
                  <a:extLst>
                    <a:ext uri="{9D8B030D-6E8A-4147-A177-3AD203B41FA5}">
                      <a16:colId xmlns:a16="http://schemas.microsoft.com/office/drawing/2014/main" val="20001"/>
                    </a:ext>
                  </a:extLst>
                </a:gridCol>
              </a:tblGrid>
              <a:tr h="378425">
                <a:tc>
                  <a:txBody>
                    <a:bodyPr/>
                    <a:lstStyle/>
                    <a:p>
                      <a:r>
                        <a:rPr lang="en-US"/>
                        <a:t>Topic</a:t>
                      </a:r>
                    </a:p>
                  </a:txBody>
                  <a:tcPr/>
                </a:tc>
                <a:tc>
                  <a:txBody>
                    <a:bodyPr/>
                    <a:lstStyle/>
                    <a:p>
                      <a:pPr>
                        <a:buNone/>
                      </a:pPr>
                      <a:r>
                        <a:rPr lang="en-US"/>
                        <a:t>CMS Action</a:t>
                      </a:r>
                    </a:p>
                  </a:txBody>
                  <a:tcPr/>
                </a:tc>
                <a:extLst>
                  <a:ext uri="{0D108BD9-81ED-4DB2-BD59-A6C34878D82A}">
                    <a16:rowId xmlns:a16="http://schemas.microsoft.com/office/drawing/2014/main" val="10000"/>
                  </a:ext>
                </a:extLst>
              </a:tr>
              <a:tr h="1513701">
                <a:tc>
                  <a:txBody>
                    <a:bodyPr/>
                    <a:lstStyle/>
                    <a:p>
                      <a:r>
                        <a:rPr lang="en-US" b="1"/>
                        <a:t>Certification of Compliance NRPM Withdrawal</a:t>
                      </a:r>
                    </a:p>
                    <a:p>
                      <a:r>
                        <a:rPr lang="en-US" b="0"/>
                        <a:t>(10/14/17)</a:t>
                      </a:r>
                    </a:p>
                  </a:txBody>
                  <a:tcPr/>
                </a:tc>
                <a:tc>
                  <a:txBody>
                    <a:bodyPr/>
                    <a:lstStyle/>
                    <a:p>
                      <a:pPr marL="285750" lvl="0" indent="-285750">
                        <a:buFont typeface="Wingdings" panose="05000000000000000000" pitchFamily="2" charset="2"/>
                        <a:buChar char="§"/>
                      </a:pPr>
                      <a:r>
                        <a:rPr lang="en-US" sz="1800">
                          <a:solidFill>
                            <a:srgbClr val="323E48"/>
                          </a:solidFill>
                          <a:cs typeface="Arial" panose="020B0604020202020204" pitchFamily="34" charset="0"/>
                        </a:rPr>
                        <a:t>HHS </a:t>
                      </a:r>
                      <a:r>
                        <a:rPr lang="en-US" sz="1800" b="1">
                          <a:solidFill>
                            <a:srgbClr val="323E48"/>
                          </a:solidFill>
                          <a:cs typeface="Arial" panose="020B0604020202020204" pitchFamily="34" charset="0"/>
                        </a:rPr>
                        <a:t>published a </a:t>
                      </a:r>
                      <a:r>
                        <a:rPr lang="en-US" sz="1800" b="1">
                          <a:solidFill>
                            <a:srgbClr val="323E48"/>
                          </a:solidFill>
                          <a:cs typeface="Arial" panose="020B0604020202020204" pitchFamily="34" charset="0"/>
                          <a:hlinkClick r:id="rId2"/>
                        </a:rPr>
                        <a:t>notice</a:t>
                      </a:r>
                      <a:r>
                        <a:rPr lang="en-US" sz="1800" b="1">
                          <a:solidFill>
                            <a:srgbClr val="323E48"/>
                          </a:solidFill>
                          <a:cs typeface="Arial" panose="020B0604020202020204" pitchFamily="34" charset="0"/>
                        </a:rPr>
                        <a:t> withdrawing </a:t>
                      </a:r>
                      <a:r>
                        <a:rPr lang="en-US" sz="1800">
                          <a:solidFill>
                            <a:srgbClr val="323E48"/>
                          </a:solidFill>
                          <a:cs typeface="Arial" panose="020B0604020202020204" pitchFamily="34" charset="0"/>
                        </a:rPr>
                        <a:t>the January 2014 Health Plan Certification of Compliance NPRM. </a:t>
                      </a:r>
                    </a:p>
                    <a:p>
                      <a:pPr marL="285750" lvl="0" indent="-285750">
                        <a:buFont typeface="Wingdings" panose="05000000000000000000" pitchFamily="2" charset="2"/>
                        <a:buChar char="§"/>
                      </a:pPr>
                      <a:r>
                        <a:rPr lang="en-US" sz="1800" b="1">
                          <a:solidFill>
                            <a:srgbClr val="323E48"/>
                          </a:solidFill>
                          <a:cs typeface="Arial" panose="020B0604020202020204" pitchFamily="34" charset="0"/>
                        </a:rPr>
                        <a:t>Health plans must still comply </a:t>
                      </a:r>
                      <a:r>
                        <a:rPr lang="en-US" sz="1800" b="0">
                          <a:solidFill>
                            <a:srgbClr val="323E48"/>
                          </a:solidFill>
                          <a:cs typeface="Arial" panose="020B0604020202020204" pitchFamily="34" charset="0"/>
                        </a:rPr>
                        <a:t>with HIPAA-mandated standards and operating rules </a:t>
                      </a:r>
                      <a:r>
                        <a:rPr lang="en-US" sz="1800">
                          <a:solidFill>
                            <a:srgbClr val="323E48"/>
                          </a:solidFill>
                          <a:cs typeface="Arial" panose="020B0604020202020204" pitchFamily="34" charset="0"/>
                        </a:rPr>
                        <a:t>for electronic transactions.</a:t>
                      </a:r>
                    </a:p>
                  </a:txBody>
                  <a:tcPr/>
                </a:tc>
                <a:extLst>
                  <a:ext uri="{0D108BD9-81ED-4DB2-BD59-A6C34878D82A}">
                    <a16:rowId xmlns:a16="http://schemas.microsoft.com/office/drawing/2014/main" val="10001"/>
                  </a:ext>
                </a:extLst>
              </a:tr>
              <a:tr h="2806654">
                <a:tc>
                  <a:txBody>
                    <a:bodyPr/>
                    <a:lstStyle/>
                    <a:p>
                      <a:r>
                        <a:rPr lang="en-US" b="1"/>
                        <a:t>CMS Compliance Review Activity</a:t>
                      </a:r>
                    </a:p>
                    <a:p>
                      <a:r>
                        <a:rPr lang="en-US" b="0"/>
                        <a:t>(11/29/17)</a:t>
                      </a:r>
                    </a:p>
                  </a:txBody>
                  <a:tcPr/>
                </a:tc>
                <a:tc>
                  <a:txBody>
                    <a:bodyPr/>
                    <a:lstStyle/>
                    <a:p>
                      <a:pPr marL="285750" indent="-285750">
                        <a:buFont typeface="Wingdings" panose="05000000000000000000" pitchFamily="2" charset="2"/>
                        <a:buChar char="§"/>
                      </a:pPr>
                      <a:r>
                        <a:rPr lang="en-US" sz="1800" dirty="0">
                          <a:solidFill>
                            <a:schemeClr val="tx1"/>
                          </a:solidFill>
                        </a:rPr>
                        <a:t>CMS announced it</a:t>
                      </a:r>
                      <a:r>
                        <a:rPr lang="en-US" sz="1800" b="1" dirty="0">
                          <a:solidFill>
                            <a:schemeClr val="tx1"/>
                          </a:solidFill>
                        </a:rPr>
                        <a:t> </a:t>
                      </a:r>
                      <a:r>
                        <a:rPr lang="en-US" sz="1800" b="0" dirty="0">
                          <a:solidFill>
                            <a:schemeClr val="tx1"/>
                          </a:solidFill>
                        </a:rPr>
                        <a:t>will </a:t>
                      </a:r>
                      <a:r>
                        <a:rPr lang="en-US" sz="1800" b="1" dirty="0">
                          <a:solidFill>
                            <a:schemeClr val="tx1"/>
                          </a:solidFill>
                        </a:rPr>
                        <a:t>pursue proactive compliance reviews of health plans and clearinghouses for </a:t>
                      </a:r>
                      <a:r>
                        <a:rPr lang="en-US" sz="1800" dirty="0">
                          <a:solidFill>
                            <a:schemeClr val="tx1"/>
                          </a:solidFill>
                        </a:rPr>
                        <a:t>Administrative Simplification transaction standards, including adopted standards, code sets, unique identifiers and operating rules. </a:t>
                      </a:r>
                    </a:p>
                    <a:p>
                      <a:pPr marL="742950" lvl="1" indent="-285750">
                        <a:buFont typeface="Arial" panose="020B0604020202020204" pitchFamily="34" charset="0"/>
                        <a:buChar char="•"/>
                      </a:pPr>
                      <a:r>
                        <a:rPr lang="en-US" sz="1600" dirty="0">
                          <a:solidFill>
                            <a:schemeClr val="tx1"/>
                          </a:solidFill>
                        </a:rPr>
                        <a:t>Note: Fifty-six complaints of non-compliance submitted to CMS between January and November 2017; six on </a:t>
                      </a:r>
                      <a:r>
                        <a:rPr lang="en-US" sz="1600" dirty="0">
                          <a:solidFill>
                            <a:schemeClr val="tx1"/>
                          </a:solidFill>
                          <a:hlinkClick r:id="rId3"/>
                        </a:rPr>
                        <a:t>operating rules.</a:t>
                      </a:r>
                      <a:endParaRPr lang="en-US" sz="1600" dirty="0">
                        <a:solidFill>
                          <a:schemeClr val="tx1"/>
                        </a:solidFill>
                      </a:endParaRPr>
                    </a:p>
                    <a:p>
                      <a:pPr marL="285750" indent="-285750">
                        <a:buFont typeface="Wingdings" panose="05000000000000000000" pitchFamily="2" charset="2"/>
                        <a:buChar char="§"/>
                      </a:pPr>
                      <a:r>
                        <a:rPr lang="en-US" sz="1800" dirty="0">
                          <a:solidFill>
                            <a:schemeClr val="tx1"/>
                          </a:solidFill>
                        </a:rPr>
                        <a:t>Proactive approach implements a progressive penalty process with the goal of remediation. However, </a:t>
                      </a:r>
                      <a:r>
                        <a:rPr lang="en-US" sz="1800" b="0" dirty="0">
                          <a:solidFill>
                            <a:schemeClr val="tx1"/>
                          </a:solidFill>
                        </a:rPr>
                        <a:t>the</a:t>
                      </a:r>
                      <a:r>
                        <a:rPr lang="en-US" sz="1800" b="1" dirty="0">
                          <a:solidFill>
                            <a:schemeClr val="tx1"/>
                          </a:solidFill>
                        </a:rPr>
                        <a:t> full array of enforcement actions are also possible, </a:t>
                      </a:r>
                      <a:r>
                        <a:rPr lang="en-US" sz="1800" b="0" dirty="0">
                          <a:solidFill>
                            <a:schemeClr val="tx1"/>
                          </a:solidFill>
                        </a:rPr>
                        <a:t>including financial penalties.</a:t>
                      </a:r>
                      <a:endParaRPr lang="en-US" sz="1800" b="1" dirty="0">
                        <a:solidFill>
                          <a:schemeClr val="tx1"/>
                        </a:solidFill>
                      </a:endParaRPr>
                    </a:p>
                    <a:p>
                      <a:pPr marL="742950" lvl="1" indent="-285750">
                        <a:buFont typeface="Arial" panose="05000000000000000000" pitchFamily="2" charset="2"/>
                        <a:buChar char="•"/>
                      </a:pPr>
                      <a:r>
                        <a:rPr lang="en-US" sz="1600" kern="0" dirty="0">
                          <a:solidFill>
                            <a:schemeClr val="tx1"/>
                          </a:solidFill>
                        </a:rPr>
                        <a:t>First step is the </a:t>
                      </a:r>
                      <a:r>
                        <a:rPr lang="en-US" sz="1600" b="0" kern="0" dirty="0">
                          <a:solidFill>
                            <a:schemeClr val="tx1"/>
                          </a:solidFill>
                          <a:hlinkClick r:id="rId4"/>
                        </a:rPr>
                        <a:t>HHS Administrative Simplification Optimization Project Pilo</a:t>
                      </a:r>
                      <a:r>
                        <a:rPr lang="en-US" sz="1600" b="1" kern="0" dirty="0">
                          <a:solidFill>
                            <a:schemeClr val="tx1"/>
                          </a:solidFill>
                          <a:hlinkClick r:id="rId4"/>
                        </a:rPr>
                        <a:t>t</a:t>
                      </a:r>
                      <a:r>
                        <a:rPr lang="en-US" sz="1600" b="1" kern="0" dirty="0">
                          <a:solidFill>
                            <a:schemeClr val="tx1"/>
                          </a:solidFill>
                        </a:rPr>
                        <a:t> </a:t>
                      </a:r>
                      <a:r>
                        <a:rPr lang="en-US" sz="1600" b="0" kern="0" dirty="0">
                          <a:solidFill>
                            <a:schemeClr val="tx1"/>
                          </a:solidFill>
                        </a:rPr>
                        <a:t>early this year which </a:t>
                      </a:r>
                      <a:r>
                        <a:rPr lang="en-US" sz="1600" kern="0" dirty="0">
                          <a:solidFill>
                            <a:schemeClr val="tx1"/>
                          </a:solidFill>
                        </a:rPr>
                        <a:t>will inform the rollout of the </a:t>
                      </a:r>
                      <a:r>
                        <a:rPr lang="en-US" sz="1600" b="1" kern="0" dirty="0">
                          <a:solidFill>
                            <a:schemeClr val="tx1"/>
                          </a:solidFill>
                        </a:rPr>
                        <a:t>Administrative Simplification Optimization Program</a:t>
                      </a:r>
                      <a:r>
                        <a:rPr lang="en-US" sz="1600" kern="0" dirty="0">
                          <a:solidFill>
                            <a:schemeClr val="tx1"/>
                          </a:solidFill>
                        </a:rPr>
                        <a: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1528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4E18A-48B2-48E9-B5FF-8836C194672F}"/>
              </a:ext>
            </a:extLst>
          </p:cNvPr>
          <p:cNvSpPr>
            <a:spLocks noGrp="1"/>
          </p:cNvSpPr>
          <p:nvPr>
            <p:ph type="title"/>
          </p:nvPr>
        </p:nvSpPr>
        <p:spPr/>
        <p:txBody>
          <a:bodyPr/>
          <a:lstStyle/>
          <a:p>
            <a:r>
              <a:rPr lang="en-US" b="1"/>
              <a:t>Demonstrate Due Diligence with CORE Certification</a:t>
            </a:r>
            <a:br>
              <a:rPr lang="en-US" b="1">
                <a:highlight>
                  <a:srgbClr val="FFFF00"/>
                </a:highlight>
              </a:rPr>
            </a:br>
            <a:r>
              <a:rPr lang="en-US" sz="2000" i="1"/>
              <a:t>Prepare for Potential Compliance Reviews</a:t>
            </a:r>
            <a:endParaRPr lang="en-US"/>
          </a:p>
        </p:txBody>
      </p:sp>
      <p:sp>
        <p:nvSpPr>
          <p:cNvPr id="4" name="Slide Number Placeholder 3">
            <a:extLst>
              <a:ext uri="{FF2B5EF4-FFF2-40B4-BE49-F238E27FC236}">
                <a16:creationId xmlns:a16="http://schemas.microsoft.com/office/drawing/2014/main" id="{42F637D7-8FEA-4C48-9D79-63EF08FCF1EB}"/>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52</a:t>
            </a:fld>
            <a:endParaRPr lang="en-US">
              <a:solidFill>
                <a:prstClr val="white">
                  <a:lumMod val="50000"/>
                </a:prstClr>
              </a:solidFill>
            </a:endParaRPr>
          </a:p>
        </p:txBody>
      </p:sp>
      <p:graphicFrame>
        <p:nvGraphicFramePr>
          <p:cNvPr id="2" name="Table 1">
            <a:extLst>
              <a:ext uri="{FF2B5EF4-FFF2-40B4-BE49-F238E27FC236}">
                <a16:creationId xmlns:a16="http://schemas.microsoft.com/office/drawing/2014/main" id="{022D1F73-C200-4BE4-A2DB-7690EC394456}"/>
              </a:ext>
            </a:extLst>
          </p:cNvPr>
          <p:cNvGraphicFramePr>
            <a:graphicFrameLocks noGrp="1"/>
          </p:cNvGraphicFramePr>
          <p:nvPr>
            <p:extLst/>
          </p:nvPr>
        </p:nvGraphicFramePr>
        <p:xfrm>
          <a:off x="556573" y="1248004"/>
          <a:ext cx="11100022" cy="4864846"/>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5550011">
                  <a:extLst>
                    <a:ext uri="{9D8B030D-6E8A-4147-A177-3AD203B41FA5}">
                      <a16:colId xmlns:a16="http://schemas.microsoft.com/office/drawing/2014/main" val="1248313383"/>
                    </a:ext>
                  </a:extLst>
                </a:gridCol>
                <a:gridCol w="5550011">
                  <a:extLst>
                    <a:ext uri="{9D8B030D-6E8A-4147-A177-3AD203B41FA5}">
                      <a16:colId xmlns:a16="http://schemas.microsoft.com/office/drawing/2014/main" val="1285609348"/>
                    </a:ext>
                  </a:extLst>
                </a:gridCol>
              </a:tblGrid>
              <a:tr h="61134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a:t>Conformance with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a:t>Federal Mandates</a:t>
                      </a:r>
                      <a:endParaRPr lang="en-US" sz="1800" b="1">
                        <a:latin typeface="Calibri" panose="020F0502020204030204" pitchFamily="34" charset="0"/>
                        <a:ea typeface="Calibri" panose="020F0502020204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a:t>CORE Certification Prepares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a:t>Industry for Compliance Reviews</a:t>
                      </a:r>
                      <a:endParaRPr lang="en-US" sz="1800" b="1">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465093843"/>
                  </a:ext>
                </a:extLst>
              </a:tr>
              <a:tr h="4224766">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a:t>Compliance with Administrative Simplification requirements yields benefits to the healthcare industry; </a:t>
                      </a:r>
                      <a:r>
                        <a:rPr lang="en-US" sz="1500" b="1"/>
                        <a:t>$9.4 billion in potential savings</a:t>
                      </a:r>
                      <a:r>
                        <a:rPr lang="en-US" sz="1500"/>
                        <a:t> according to the </a:t>
                      </a:r>
                      <a:r>
                        <a:rPr lang="en-US" sz="1500" u="sng">
                          <a:hlinkClick r:id="rId3"/>
                        </a:rPr>
                        <a:t>CAQH Index</a:t>
                      </a:r>
                      <a:r>
                        <a:rPr lang="en-US" sz="1500"/>
                        <a:t>.</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500">
                        <a:latin typeface="Calibri" panose="020F0502020204030204" pitchFamily="34" charset="0"/>
                        <a:ea typeface="Calibri" panose="020F0502020204030204" pitchFamily="34" charset="0"/>
                      </a:endParaRP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a:t>Healthcare providers, health plans, payers and other </a:t>
                      </a:r>
                      <a:r>
                        <a:rPr lang="en-US" sz="1500" u="sng">
                          <a:hlinkClick r:id="rId4"/>
                        </a:rPr>
                        <a:t>HIPAA-covered entities</a:t>
                      </a:r>
                      <a:r>
                        <a:rPr lang="en-US" sz="1500"/>
                        <a:t> </a:t>
                      </a:r>
                      <a:r>
                        <a:rPr lang="en-US" sz="1500" b="1"/>
                        <a:t>must comply with operating rules and adopted standards</a:t>
                      </a:r>
                      <a:r>
                        <a:rPr lang="en-US" sz="1500"/>
                        <a:t> according to </a:t>
                      </a:r>
                      <a:r>
                        <a:rPr lang="en-US" sz="1500" u="sng">
                          <a:hlinkClick r:id="rId5"/>
                        </a:rPr>
                        <a:t>federal regulation</a:t>
                      </a:r>
                      <a:r>
                        <a:rPr lang="en-US" sz="1500"/>
                        <a:t>.</a:t>
                      </a:r>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500"/>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a:t>CORE Certification provides a way for organizations to </a:t>
                      </a:r>
                      <a:r>
                        <a:rPr lang="en-US" sz="1500" b="1"/>
                        <a:t>demonstrate their IT system or product is operating in conformance </a:t>
                      </a:r>
                      <a:r>
                        <a:rPr lang="en-US" sz="1500"/>
                        <a:t>with applicable requirements of a specific phase(s) of the CAQH CORE Operating Rules.</a:t>
                      </a:r>
                    </a:p>
                    <a:p>
                      <a:endParaRPr lang="en-US" sz="150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8D6D6"/>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a:t>CORE Certification helps organizations demonstrate, document and certify conformance with federally mandated operating rules and standards, </a:t>
                      </a:r>
                      <a:r>
                        <a:rPr lang="en-US" sz="1500" b="1"/>
                        <a:t>positioning entities for potential external audits and penalties. </a:t>
                      </a:r>
                    </a:p>
                    <a:p>
                      <a:pPr marL="285750" indent="-285750">
                        <a:buFont typeface="Wingdings" panose="05000000000000000000" pitchFamily="2" charset="2"/>
                        <a:buChar char="§"/>
                      </a:pPr>
                      <a:endParaRPr lang="en-US" sz="1500"/>
                    </a:p>
                    <a:p>
                      <a:pPr marL="285750" marR="0" lvl="0" indent="-285750" algn="l" defTabSz="91437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a:t>It allows the industry to monitor, regulate and correct itself enabling preparation for enforcement audits and associated penalties where </a:t>
                      </a:r>
                      <a:r>
                        <a:rPr lang="en-US" sz="1500" b="1"/>
                        <a:t>instances of non-compliance could cost up to $1.5 million. </a:t>
                      </a:r>
                    </a:p>
                    <a:p>
                      <a:endParaRPr lang="en-US" sz="150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D8D6D6"/>
                    </a:solidFill>
                  </a:tcPr>
                </a:tc>
                <a:extLst>
                  <a:ext uri="{0D108BD9-81ED-4DB2-BD59-A6C34878D82A}">
                    <a16:rowId xmlns:a16="http://schemas.microsoft.com/office/drawing/2014/main" val="3060552089"/>
                  </a:ext>
                </a:extLst>
              </a:tr>
            </a:tbl>
          </a:graphicData>
        </a:graphic>
      </p:graphicFrame>
      <p:pic>
        <p:nvPicPr>
          <p:cNvPr id="8" name="Graphic 7" descr="Checklist">
            <a:extLst>
              <a:ext uri="{FF2B5EF4-FFF2-40B4-BE49-F238E27FC236}">
                <a16:creationId xmlns:a16="http://schemas.microsoft.com/office/drawing/2014/main" id="{9CDACD9B-9E11-48C2-AB85-64497044CF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25172" y="4867691"/>
            <a:ext cx="1245159" cy="1245159"/>
          </a:xfrm>
          <a:prstGeom prst="rect">
            <a:avLst/>
          </a:prstGeom>
        </p:spPr>
      </p:pic>
      <p:pic>
        <p:nvPicPr>
          <p:cNvPr id="10" name="Graphic 9" descr="Meeting">
            <a:extLst>
              <a:ext uri="{FF2B5EF4-FFF2-40B4-BE49-F238E27FC236}">
                <a16:creationId xmlns:a16="http://schemas.microsoft.com/office/drawing/2014/main" id="{E51FD27A-D56E-4F59-AC81-9C02E91D94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38561" y="4867691"/>
            <a:ext cx="1245159" cy="1245159"/>
          </a:xfrm>
          <a:prstGeom prst="rect">
            <a:avLst/>
          </a:prstGeom>
        </p:spPr>
      </p:pic>
      <p:pic>
        <p:nvPicPr>
          <p:cNvPr id="12" name="Graphic 11" descr="Gavel">
            <a:extLst>
              <a:ext uri="{FF2B5EF4-FFF2-40B4-BE49-F238E27FC236}">
                <a16:creationId xmlns:a16="http://schemas.microsoft.com/office/drawing/2014/main" id="{941AFA1D-2BEF-4BEC-894D-94F3493B09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5974" y="4867691"/>
            <a:ext cx="1245159" cy="1245159"/>
          </a:xfrm>
          <a:prstGeom prst="rect">
            <a:avLst/>
          </a:prstGeom>
        </p:spPr>
      </p:pic>
      <p:pic>
        <p:nvPicPr>
          <p:cNvPr id="14" name="Graphic 13" descr="Computer">
            <a:extLst>
              <a:ext uri="{FF2B5EF4-FFF2-40B4-BE49-F238E27FC236}">
                <a16:creationId xmlns:a16="http://schemas.microsoft.com/office/drawing/2014/main" id="{6D8CC236-26A0-4849-90E5-7EE6B59FE1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65961" y="4933206"/>
            <a:ext cx="1244885" cy="1244885"/>
          </a:xfrm>
          <a:prstGeom prst="rect">
            <a:avLst/>
          </a:prstGeom>
        </p:spPr>
      </p:pic>
    </p:spTree>
    <p:extLst>
      <p:ext uri="{BB962C8B-B14F-4D97-AF65-F5344CB8AC3E}">
        <p14:creationId xmlns:p14="http://schemas.microsoft.com/office/powerpoint/2010/main" val="1118305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53</a:t>
            </a:fld>
            <a:endParaRPr lang="en-US" sz="800" dirty="0">
              <a:solidFill>
                <a:srgbClr val="FFFFFF">
                  <a:lumMod val="50000"/>
                </a:srgbClr>
              </a:solidFill>
              <a:latin typeface="Arial"/>
              <a:cs typeface="Arial" panose="020B0604020202020204" pitchFamily="34" charset="0"/>
            </a:endParaRPr>
          </a:p>
        </p:txBody>
      </p:sp>
      <p:grpSp>
        <p:nvGrpSpPr>
          <p:cNvPr id="5" name="Group 4"/>
          <p:cNvGrpSpPr/>
          <p:nvPr/>
        </p:nvGrpSpPr>
        <p:grpSpPr>
          <a:xfrm>
            <a:off x="1" y="1115684"/>
            <a:ext cx="3196205" cy="5218004"/>
            <a:chOff x="1" y="1115684"/>
            <a:chExt cx="2582337" cy="4669895"/>
          </a:xfrm>
        </p:grpSpPr>
        <p:pic>
          <p:nvPicPr>
            <p:cNvPr id="12"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dirty="0">
                <a:solidFill>
                  <a:srgbClr val="000000"/>
                </a:solidFill>
              </a:endParaRPr>
            </a:p>
          </p:txBody>
        </p:sp>
      </p:grpSp>
      <p:sp>
        <p:nvSpPr>
          <p:cNvPr id="9" name="Rectangle 8"/>
          <p:cNvSpPr/>
          <p:nvPr/>
        </p:nvSpPr>
        <p:spPr>
          <a:xfrm>
            <a:off x="3196206" y="3432297"/>
            <a:ext cx="8417710" cy="584775"/>
          </a:xfrm>
          <a:prstGeom prst="rect">
            <a:avLst/>
          </a:prstGeom>
        </p:spPr>
        <p:txBody>
          <a:bodyPr wrap="square">
            <a:spAutoFit/>
          </a:bodyPr>
          <a:lstStyle/>
          <a:p>
            <a:pPr algn="r"/>
            <a:r>
              <a:rPr lang="en-US" sz="3200" b="1" dirty="0"/>
              <a:t>CAQH CORE Future Focus</a:t>
            </a:r>
          </a:p>
        </p:txBody>
      </p:sp>
    </p:spTree>
    <p:extLst>
      <p:ext uri="{BB962C8B-B14F-4D97-AF65-F5344CB8AC3E}">
        <p14:creationId xmlns:p14="http://schemas.microsoft.com/office/powerpoint/2010/main" val="92411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C046E0A-50D9-4EEF-B289-74762594D27A}"/>
              </a:ext>
            </a:extLst>
          </p:cNvPr>
          <p:cNvSpPr/>
          <p:nvPr/>
        </p:nvSpPr>
        <p:spPr bwMode="auto">
          <a:xfrm>
            <a:off x="8264635" y="2292109"/>
            <a:ext cx="3654158" cy="3713186"/>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800">
              <a:solidFill>
                <a:srgbClr val="323E48"/>
              </a:solidFill>
              <a:latin typeface="Times New Roman" pitchFamily="18" charset="0"/>
            </a:endParaRPr>
          </a:p>
        </p:txBody>
      </p:sp>
      <p:sp>
        <p:nvSpPr>
          <p:cNvPr id="31" name="Rectangle 30">
            <a:extLst>
              <a:ext uri="{FF2B5EF4-FFF2-40B4-BE49-F238E27FC236}">
                <a16:creationId xmlns:a16="http://schemas.microsoft.com/office/drawing/2014/main" id="{990B8AA1-DCED-4195-A4E8-95455996FC50}"/>
              </a:ext>
            </a:extLst>
          </p:cNvPr>
          <p:cNvSpPr/>
          <p:nvPr/>
        </p:nvSpPr>
        <p:spPr bwMode="auto">
          <a:xfrm>
            <a:off x="4334948" y="2274815"/>
            <a:ext cx="3588449" cy="3718064"/>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800">
              <a:solidFill>
                <a:srgbClr val="323E48"/>
              </a:solidFill>
              <a:latin typeface="Times New Roman" pitchFamily="18" charset="0"/>
            </a:endParaRPr>
          </a:p>
        </p:txBody>
      </p:sp>
      <p:sp>
        <p:nvSpPr>
          <p:cNvPr id="30" name="Rectangle 29">
            <a:extLst>
              <a:ext uri="{FF2B5EF4-FFF2-40B4-BE49-F238E27FC236}">
                <a16:creationId xmlns:a16="http://schemas.microsoft.com/office/drawing/2014/main" id="{14619004-0BED-44E1-8433-5A594E786881}"/>
              </a:ext>
            </a:extLst>
          </p:cNvPr>
          <p:cNvSpPr/>
          <p:nvPr/>
        </p:nvSpPr>
        <p:spPr bwMode="auto">
          <a:xfrm>
            <a:off x="318301" y="2274815"/>
            <a:ext cx="3663935" cy="3730479"/>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800">
              <a:solidFill>
                <a:srgbClr val="323E48"/>
              </a:solidFill>
              <a:latin typeface="Times New Roman" pitchFamily="18" charset="0"/>
            </a:endParaRPr>
          </a:p>
        </p:txBody>
      </p:sp>
      <p:grpSp>
        <p:nvGrpSpPr>
          <p:cNvPr id="8" name="Group 7"/>
          <p:cNvGrpSpPr/>
          <p:nvPr/>
        </p:nvGrpSpPr>
        <p:grpSpPr>
          <a:xfrm>
            <a:off x="274012" y="1897567"/>
            <a:ext cx="3708225" cy="364733"/>
            <a:chOff x="337916" y="2111743"/>
            <a:chExt cx="3658193" cy="364733"/>
          </a:xfrm>
          <a:effectLst>
            <a:outerShdw blurRad="63500" sx="102000" sy="102000" algn="ctr" rotWithShape="0">
              <a:prstClr val="black">
                <a:alpha val="40000"/>
              </a:prstClr>
            </a:outerShdw>
          </a:effectLst>
        </p:grpSpPr>
        <p:sp>
          <p:nvSpPr>
            <p:cNvPr id="6" name="Rectangle 5"/>
            <p:cNvSpPr/>
            <p:nvPr/>
          </p:nvSpPr>
          <p:spPr bwMode="auto">
            <a:xfrm>
              <a:off x="379108" y="2111743"/>
              <a:ext cx="3617001" cy="364733"/>
            </a:xfrm>
            <a:prstGeom prst="rect">
              <a:avLst/>
            </a:prstGeom>
            <a:solidFill>
              <a:srgbClr val="E5CCE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323E48"/>
                </a:solidFill>
                <a:effectLst/>
                <a:uLnTx/>
                <a:uFillTx/>
                <a:latin typeface="Times New Roman" pitchFamily="18" charset="0"/>
                <a:ea typeface="+mn-ea"/>
                <a:cs typeface="+mn-cs"/>
              </a:endParaRPr>
            </a:p>
          </p:txBody>
        </p:sp>
        <p:sp>
          <p:nvSpPr>
            <p:cNvPr id="7" name="TextBox 6"/>
            <p:cNvSpPr txBox="1"/>
            <p:nvPr/>
          </p:nvSpPr>
          <p:spPr>
            <a:xfrm>
              <a:off x="337916" y="2123770"/>
              <a:ext cx="3617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23E48"/>
                  </a:solidFill>
                  <a:effectLst/>
                  <a:uLnTx/>
                  <a:uFillTx/>
                  <a:latin typeface="Arial"/>
                  <a:ea typeface="+mn-ea"/>
                  <a:cs typeface="+mn-cs"/>
                </a:rPr>
                <a:t>Identify Opportunities</a:t>
              </a:r>
            </a:p>
          </p:txBody>
        </p:sp>
      </p:grpSp>
      <p:grpSp>
        <p:nvGrpSpPr>
          <p:cNvPr id="4" name="Group 3"/>
          <p:cNvGrpSpPr/>
          <p:nvPr/>
        </p:nvGrpSpPr>
        <p:grpSpPr>
          <a:xfrm>
            <a:off x="4336173" y="1897375"/>
            <a:ext cx="3587226" cy="364923"/>
            <a:chOff x="4584032" y="2111553"/>
            <a:chExt cx="3472524" cy="364733"/>
          </a:xfrm>
          <a:effectLst>
            <a:outerShdw blurRad="63500" sx="102000" sy="102000" algn="ctr" rotWithShape="0">
              <a:prstClr val="black">
                <a:alpha val="40000"/>
              </a:prstClr>
            </a:outerShdw>
          </a:effectLst>
        </p:grpSpPr>
        <p:sp>
          <p:nvSpPr>
            <p:cNvPr id="17" name="Rectangle 16"/>
            <p:cNvSpPr/>
            <p:nvPr/>
          </p:nvSpPr>
          <p:spPr bwMode="auto">
            <a:xfrm>
              <a:off x="4584032" y="2111553"/>
              <a:ext cx="3472524" cy="364733"/>
            </a:xfrm>
            <a:prstGeom prst="rect">
              <a:avLst/>
            </a:prstGeom>
            <a:solidFill>
              <a:srgbClr val="A98FAB"/>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323E48"/>
                </a:solidFill>
                <a:effectLst/>
                <a:uLnTx/>
                <a:uFillTx/>
                <a:latin typeface="Times New Roman" pitchFamily="18" charset="0"/>
                <a:ea typeface="+mn-ea"/>
                <a:cs typeface="+mn-cs"/>
              </a:endParaRPr>
            </a:p>
          </p:txBody>
        </p:sp>
        <p:sp>
          <p:nvSpPr>
            <p:cNvPr id="18" name="TextBox 17"/>
            <p:cNvSpPr txBox="1"/>
            <p:nvPr/>
          </p:nvSpPr>
          <p:spPr>
            <a:xfrm>
              <a:off x="4747016" y="2124790"/>
              <a:ext cx="3309539" cy="338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Develop Rules</a:t>
              </a:r>
            </a:p>
          </p:txBody>
        </p:sp>
      </p:grpSp>
      <p:grpSp>
        <p:nvGrpSpPr>
          <p:cNvPr id="3" name="Group 2"/>
          <p:cNvGrpSpPr/>
          <p:nvPr/>
        </p:nvGrpSpPr>
        <p:grpSpPr>
          <a:xfrm>
            <a:off x="8264635" y="1892299"/>
            <a:ext cx="3654158" cy="382515"/>
            <a:chOff x="8540789" y="2117474"/>
            <a:chExt cx="3149671" cy="351404"/>
          </a:xfrm>
          <a:effectLst>
            <a:outerShdw blurRad="63500" sx="102000" sy="102000" algn="ctr" rotWithShape="0">
              <a:prstClr val="black">
                <a:alpha val="40000"/>
              </a:prstClr>
            </a:outerShdw>
          </a:effectLst>
        </p:grpSpPr>
        <p:sp>
          <p:nvSpPr>
            <p:cNvPr id="19" name="Rectangle 18"/>
            <p:cNvSpPr/>
            <p:nvPr/>
          </p:nvSpPr>
          <p:spPr bwMode="auto">
            <a:xfrm>
              <a:off x="8540789" y="2117474"/>
              <a:ext cx="3149671" cy="351404"/>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20" name="TextBox 19"/>
            <p:cNvSpPr txBox="1"/>
            <p:nvPr/>
          </p:nvSpPr>
          <p:spPr>
            <a:xfrm>
              <a:off x="8651369" y="2133362"/>
              <a:ext cx="2947446" cy="3110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Maintain &amp; Enhance Rules</a:t>
              </a:r>
            </a:p>
          </p:txBody>
        </p:sp>
      </p:grpSp>
      <p:sp>
        <p:nvSpPr>
          <p:cNvPr id="32" name="Title 2"/>
          <p:cNvSpPr txBox="1">
            <a:spLocks/>
          </p:cNvSpPr>
          <p:nvPr/>
        </p:nvSpPr>
        <p:spPr bwMode="auto">
          <a:xfrm>
            <a:off x="223106" y="168060"/>
            <a:ext cx="11766956" cy="74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189" algn="l" rtl="0" fontAlgn="base">
              <a:spcBef>
                <a:spcPct val="0"/>
              </a:spcBef>
              <a:spcAft>
                <a:spcPct val="0"/>
              </a:spcAft>
              <a:defRPr sz="2800">
                <a:solidFill>
                  <a:srgbClr val="070359"/>
                </a:solidFill>
                <a:latin typeface="Times New Roman" pitchFamily="18" charset="0"/>
              </a:defRPr>
            </a:lvl6pPr>
            <a:lvl7pPr marL="914377" algn="l" rtl="0" fontAlgn="base">
              <a:spcBef>
                <a:spcPct val="0"/>
              </a:spcBef>
              <a:spcAft>
                <a:spcPct val="0"/>
              </a:spcAft>
              <a:defRPr sz="2800">
                <a:solidFill>
                  <a:srgbClr val="070359"/>
                </a:solidFill>
                <a:latin typeface="Times New Roman" pitchFamily="18" charset="0"/>
              </a:defRPr>
            </a:lvl7pPr>
            <a:lvl8pPr marL="1371566" algn="l" rtl="0" fontAlgn="base">
              <a:spcBef>
                <a:spcPct val="0"/>
              </a:spcBef>
              <a:spcAft>
                <a:spcPct val="0"/>
              </a:spcAft>
              <a:defRPr sz="2800">
                <a:solidFill>
                  <a:srgbClr val="070359"/>
                </a:solidFill>
                <a:latin typeface="Times New Roman" pitchFamily="18" charset="0"/>
              </a:defRPr>
            </a:lvl8pPr>
            <a:lvl9pPr marL="1828754" algn="l" rtl="0" fontAlgn="base">
              <a:spcBef>
                <a:spcPct val="0"/>
              </a:spcBef>
              <a:spcAft>
                <a:spcPct val="0"/>
              </a:spcAft>
              <a:defRPr sz="2800">
                <a:solidFill>
                  <a:srgbClr val="070359"/>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CAQH CORE  </a:t>
            </a:r>
            <a:br>
              <a:rPr kumimoji="0" lang="en-US" sz="2400" b="1"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br>
            <a:r>
              <a:rPr lang="en-US" sz="2000" i="1" dirty="0">
                <a:latin typeface="Arial"/>
                <a:cs typeface="Arial"/>
              </a:rPr>
              <a:t>Current Projects </a:t>
            </a:r>
          </a:p>
        </p:txBody>
      </p:sp>
      <p:sp>
        <p:nvSpPr>
          <p:cNvPr id="45" name="TextBox 44"/>
          <p:cNvSpPr txBox="1"/>
          <p:nvPr/>
        </p:nvSpPr>
        <p:spPr>
          <a:xfrm>
            <a:off x="396924" y="2444390"/>
            <a:ext cx="35853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23E48"/>
                </a:solidFill>
                <a:effectLst/>
                <a:uLnTx/>
                <a:uFillTx/>
                <a:latin typeface="Arial"/>
                <a:ea typeface="+mn-ea"/>
                <a:cs typeface="+mn-cs"/>
              </a:rPr>
              <a:t>Attachments (Additional Documentation) Environmental Scan </a:t>
            </a:r>
          </a:p>
        </p:txBody>
      </p:sp>
      <p:sp>
        <p:nvSpPr>
          <p:cNvPr id="48" name="TextBox 47"/>
          <p:cNvSpPr txBox="1"/>
          <p:nvPr/>
        </p:nvSpPr>
        <p:spPr>
          <a:xfrm>
            <a:off x="4519220" y="4129454"/>
            <a:ext cx="33828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23E48"/>
                </a:solidFill>
                <a:effectLst/>
                <a:uLnTx/>
                <a:uFillTx/>
                <a:latin typeface="Arial"/>
                <a:ea typeface="+mn-ea"/>
                <a:cs typeface="+mn-cs"/>
              </a:rPr>
              <a:t>Prior Authorization (PA) Subgroup </a:t>
            </a:r>
          </a:p>
        </p:txBody>
      </p:sp>
      <p:sp>
        <p:nvSpPr>
          <p:cNvPr id="49" name="TextBox 48"/>
          <p:cNvSpPr txBox="1"/>
          <p:nvPr/>
        </p:nvSpPr>
        <p:spPr>
          <a:xfrm>
            <a:off x="8336278" y="4040224"/>
            <a:ext cx="35551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23E48"/>
                </a:solidFill>
                <a:effectLst/>
                <a:uLnTx/>
                <a:uFillTx/>
                <a:latin typeface="Arial"/>
                <a:ea typeface="+mn-ea"/>
                <a:cs typeface="+mn-cs"/>
              </a:rPr>
              <a:t>CORE Code Combinations Maintenance (Claim Payment Denials &amp; Adjustments)</a:t>
            </a:r>
          </a:p>
        </p:txBody>
      </p:sp>
      <p:sp>
        <p:nvSpPr>
          <p:cNvPr id="50" name="TextBox 49"/>
          <p:cNvSpPr txBox="1"/>
          <p:nvPr/>
        </p:nvSpPr>
        <p:spPr>
          <a:xfrm>
            <a:off x="8413003" y="2422812"/>
            <a:ext cx="347843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23E48"/>
                </a:solidFill>
                <a:effectLst/>
                <a:uLnTx/>
                <a:uFillTx/>
                <a:latin typeface="Arial"/>
                <a:ea typeface="+mn-ea"/>
                <a:cs typeface="+mn-cs"/>
              </a:rPr>
              <a:t>EFT/ERA Enrollment Data Sets Maintenance Questionnaire </a:t>
            </a: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srgbClr val="323E48"/>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323E48"/>
                </a:solidFill>
                <a:effectLst/>
                <a:uLnTx/>
                <a:uFillTx/>
                <a:latin typeface="Arial"/>
                <a:ea typeface="+mn-ea"/>
                <a:cs typeface="+mn-cs"/>
              </a:rPr>
              <a:t>Soliciting feedback from all CAQH CORE Participants </a:t>
            </a:r>
            <a:r>
              <a:rPr kumimoji="0" lang="en-US" sz="1200" b="0" i="0" u="none" strike="noStrike" kern="1200" cap="none" spc="0" normalizeH="0" baseline="0" noProof="0" dirty="0">
                <a:ln>
                  <a:noFill/>
                </a:ln>
                <a:solidFill>
                  <a:srgbClr val="323E48"/>
                </a:solidFill>
                <a:effectLst/>
                <a:uLnTx/>
                <a:uFillTx/>
                <a:latin typeface="Arial"/>
                <a:ea typeface="+mn-ea"/>
                <a:cs typeface="+mn-cs"/>
              </a:rPr>
              <a:t>on the Data Sets to ensure that future maintenance efforts target industry-identified issues.</a:t>
            </a:r>
          </a:p>
        </p:txBody>
      </p:sp>
      <p:sp>
        <p:nvSpPr>
          <p:cNvPr id="51" name="TextBox 50"/>
          <p:cNvSpPr txBox="1"/>
          <p:nvPr/>
        </p:nvSpPr>
        <p:spPr>
          <a:xfrm>
            <a:off x="404012" y="4381113"/>
            <a:ext cx="32027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23E48"/>
                </a:solidFill>
                <a:effectLst/>
                <a:uLnTx/>
                <a:uFillTx/>
                <a:latin typeface="Arial"/>
                <a:ea typeface="+mn-ea"/>
                <a:cs typeface="+mn-cs"/>
              </a:rPr>
              <a:t>Value-based Payments (VBP) Action Group</a:t>
            </a:r>
          </a:p>
        </p:txBody>
      </p:sp>
      <p:sp>
        <p:nvSpPr>
          <p:cNvPr id="9" name="Rectangle 8"/>
          <p:cNvSpPr/>
          <p:nvPr/>
        </p:nvSpPr>
        <p:spPr>
          <a:xfrm>
            <a:off x="4519220" y="4483488"/>
            <a:ext cx="3392703" cy="138499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323E48"/>
                </a:solidFill>
                <a:effectLst/>
                <a:uLnTx/>
                <a:uFillTx/>
                <a:latin typeface="Arial"/>
                <a:ea typeface="+mn-ea"/>
                <a:cs typeface="+mn-cs"/>
              </a:rPr>
              <a:t>Over 50 CAQH CORE Participating Organizations</a:t>
            </a:r>
            <a:r>
              <a:rPr kumimoji="0" lang="en-US" sz="1200" b="0" i="0" u="none" strike="noStrike" kern="1200" cap="none" spc="0" normalizeH="0" baseline="0" noProof="0" dirty="0">
                <a:ln>
                  <a:noFill/>
                </a:ln>
                <a:solidFill>
                  <a:srgbClr val="323E48"/>
                </a:solidFill>
                <a:effectLst/>
                <a:uLnTx/>
                <a:uFillTx/>
                <a:latin typeface="Arial"/>
                <a:ea typeface="+mn-ea"/>
                <a:cs typeface="+mn-cs"/>
              </a:rPr>
              <a:t> working to draft potential rules that move the needle towards a more efficient PA process. Focusing on how to </a:t>
            </a:r>
            <a:r>
              <a:rPr kumimoji="0" lang="en-US" sz="1200" b="1" i="0" u="none" strike="noStrike" kern="1200" cap="none" spc="0" normalizeH="0" baseline="0" noProof="0" dirty="0">
                <a:ln>
                  <a:noFill/>
                </a:ln>
                <a:solidFill>
                  <a:srgbClr val="323E48"/>
                </a:solidFill>
                <a:effectLst/>
                <a:uLnTx/>
                <a:uFillTx/>
                <a:latin typeface="Arial"/>
                <a:ea typeface="+mn-ea"/>
                <a:cs typeface="+mn-cs"/>
              </a:rPr>
              <a:t>clarify and enhance the information exchanged </a:t>
            </a:r>
            <a:r>
              <a:rPr kumimoji="0" lang="en-US" sz="1200" b="0" i="0" u="none" strike="noStrike" kern="1200" cap="none" spc="0" normalizeH="0" baseline="0" noProof="0" dirty="0">
                <a:ln>
                  <a:noFill/>
                </a:ln>
                <a:solidFill>
                  <a:srgbClr val="323E48"/>
                </a:solidFill>
                <a:effectLst/>
                <a:uLnTx/>
                <a:uFillTx/>
                <a:latin typeface="Arial"/>
                <a:ea typeface="+mn-ea"/>
                <a:cs typeface="+mn-cs"/>
              </a:rPr>
              <a:t>between a health plan and provider to request and respond to a prior authorization. </a:t>
            </a:r>
          </a:p>
        </p:txBody>
      </p:sp>
      <p:sp>
        <p:nvSpPr>
          <p:cNvPr id="11" name="Rectangle 10">
            <a:extLst>
              <a:ext uri="{FF2B5EF4-FFF2-40B4-BE49-F238E27FC236}">
                <a16:creationId xmlns:a16="http://schemas.microsoft.com/office/drawing/2014/main" id="{7E2876EB-B506-423E-9336-75FB5BC658B0}"/>
              </a:ext>
            </a:extLst>
          </p:cNvPr>
          <p:cNvSpPr/>
          <p:nvPr/>
        </p:nvSpPr>
        <p:spPr>
          <a:xfrm>
            <a:off x="8367297" y="4576144"/>
            <a:ext cx="3524138" cy="120032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323E48"/>
                </a:solidFill>
                <a:effectLst/>
                <a:uLnTx/>
                <a:uFillTx/>
                <a:latin typeface="Arial"/>
                <a:ea typeface="+mn-ea"/>
                <a:cs typeface="+mn-cs"/>
              </a:rPr>
              <a:t>Task Group of </a:t>
            </a:r>
            <a:r>
              <a:rPr kumimoji="0" lang="en-US" sz="1200" b="1" i="0" u="none" strike="noStrike" kern="1200" cap="none" spc="0" normalizeH="0" baseline="0" noProof="0" dirty="0">
                <a:ln>
                  <a:noFill/>
                </a:ln>
                <a:solidFill>
                  <a:srgbClr val="323E48"/>
                </a:solidFill>
                <a:effectLst/>
                <a:uLnTx/>
                <a:uFillTx/>
                <a:latin typeface="Arial"/>
                <a:ea typeface="+mn-ea"/>
                <a:cs typeface="+mn-cs"/>
              </a:rPr>
              <a:t>31 Participating Organizations </a:t>
            </a:r>
            <a:r>
              <a:rPr kumimoji="0" lang="en-US" sz="1200" b="0" i="0" u="none" strike="noStrike" kern="1200" cap="none" spc="0" normalizeH="0" baseline="0" noProof="0" dirty="0">
                <a:ln>
                  <a:noFill/>
                </a:ln>
                <a:solidFill>
                  <a:srgbClr val="323E48"/>
                </a:solidFill>
                <a:effectLst/>
                <a:uLnTx/>
                <a:uFillTx/>
                <a:latin typeface="Arial"/>
                <a:ea typeface="+mn-ea"/>
                <a:cs typeface="+mn-cs"/>
              </a:rPr>
              <a:t>meets regularly to ensure compliance with the base standard code list. Conducts annual industry survey to </a:t>
            </a:r>
            <a:r>
              <a:rPr kumimoji="0" lang="en-US" sz="1200" b="1" i="0" u="none" strike="noStrike" kern="1200" cap="none" spc="0" normalizeH="0" baseline="0" noProof="0" dirty="0">
                <a:ln>
                  <a:noFill/>
                </a:ln>
                <a:solidFill>
                  <a:srgbClr val="323E48"/>
                </a:solidFill>
                <a:effectLst/>
                <a:uLnTx/>
                <a:uFillTx/>
                <a:latin typeface="Arial"/>
                <a:ea typeface="+mn-ea"/>
                <a:cs typeface="+mn-cs"/>
              </a:rPr>
              <a:t>collect suggestions for potential market-driven adjustments </a:t>
            </a:r>
            <a:r>
              <a:rPr kumimoji="0" lang="en-US" sz="1200" b="0" i="0" u="none" strike="noStrike" kern="1200" cap="none" spc="0" normalizeH="0" baseline="0" noProof="0" dirty="0">
                <a:ln>
                  <a:noFill/>
                </a:ln>
                <a:solidFill>
                  <a:srgbClr val="323E48"/>
                </a:solidFill>
                <a:effectLst/>
                <a:uLnTx/>
                <a:uFillTx/>
                <a:latin typeface="Arial"/>
                <a:ea typeface="+mn-ea"/>
                <a:cs typeface="+mn-cs"/>
              </a:rPr>
              <a:t>to code combinations. </a:t>
            </a:r>
            <a:endParaRPr kumimoji="0" lang="en-US" sz="1400" b="1" i="0" u="none" strike="noStrike" kern="0" cap="none" spc="0" normalizeH="0" baseline="0" noProof="0" dirty="0">
              <a:ln>
                <a:noFill/>
              </a:ln>
              <a:solidFill>
                <a:srgbClr val="323E48"/>
              </a:solidFill>
              <a:effectLst/>
              <a:uLnTx/>
              <a:uFillTx/>
              <a:latin typeface="Arial"/>
              <a:ea typeface="+mn-ea"/>
              <a:cs typeface="+mn-cs"/>
            </a:endParaRPr>
          </a:p>
        </p:txBody>
      </p:sp>
      <p:pic>
        <p:nvPicPr>
          <p:cNvPr id="36" name="Picture 35">
            <a:extLst>
              <a:ext uri="{FF2B5EF4-FFF2-40B4-BE49-F238E27FC236}">
                <a16:creationId xmlns:a16="http://schemas.microsoft.com/office/drawing/2014/main" id="{415FF634-9D1C-4D56-A9F2-D49ED5FA4EED}"/>
              </a:ext>
            </a:extLst>
          </p:cNvPr>
          <p:cNvPicPr>
            <a:picLocks noChangeAspect="1"/>
          </p:cNvPicPr>
          <p:nvPr/>
        </p:nvPicPr>
        <p:blipFill>
          <a:blip r:embed="rId3"/>
          <a:stretch>
            <a:fillRect/>
          </a:stretch>
        </p:blipFill>
        <p:spPr>
          <a:xfrm>
            <a:off x="4858080" y="2457931"/>
            <a:ext cx="2569304" cy="1550111"/>
          </a:xfrm>
          <a:prstGeom prst="rect">
            <a:avLst/>
          </a:prstGeom>
          <a:ln>
            <a:noFill/>
          </a:ln>
          <a:effectLst>
            <a:softEdge rad="112500"/>
          </a:effectLst>
        </p:spPr>
      </p:pic>
      <p:sp>
        <p:nvSpPr>
          <p:cNvPr id="27" name="TextBox 26">
            <a:extLst>
              <a:ext uri="{FF2B5EF4-FFF2-40B4-BE49-F238E27FC236}">
                <a16:creationId xmlns:a16="http://schemas.microsoft.com/office/drawing/2014/main" id="{931FB74C-B3DB-4222-8049-4BC8506897B9}"/>
              </a:ext>
            </a:extLst>
          </p:cNvPr>
          <p:cNvSpPr txBox="1"/>
          <p:nvPr/>
        </p:nvSpPr>
        <p:spPr>
          <a:xfrm>
            <a:off x="398952" y="1223910"/>
            <a:ext cx="114152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0" dirty="0">
                <a:latin typeface="Arial"/>
              </a:rPr>
              <a:t>CAQH CORE Participating Organizations play a critical role in shaping the healthcare landscape.</a:t>
            </a:r>
            <a:endParaRPr kumimoji="0" lang="en-US" b="1" i="0" u="none" strike="noStrike" kern="0" cap="none" spc="0" normalizeH="0" baseline="0" noProof="0" dirty="0">
              <a:ln>
                <a:noFill/>
              </a:ln>
              <a:effectLst/>
              <a:uLnTx/>
              <a:uFillTx/>
              <a:latin typeface="Arial"/>
            </a:endParaRPr>
          </a:p>
        </p:txBody>
      </p:sp>
      <p:sp>
        <p:nvSpPr>
          <p:cNvPr id="10" name="Rectangle 9">
            <a:extLst>
              <a:ext uri="{FF2B5EF4-FFF2-40B4-BE49-F238E27FC236}">
                <a16:creationId xmlns:a16="http://schemas.microsoft.com/office/drawing/2014/main" id="{9A918D7D-16C8-4AB8-83EC-0EECC4B3C729}"/>
              </a:ext>
            </a:extLst>
          </p:cNvPr>
          <p:cNvSpPr/>
          <p:nvPr/>
        </p:nvSpPr>
        <p:spPr>
          <a:xfrm>
            <a:off x="404012" y="2980125"/>
            <a:ext cx="3536471" cy="1200329"/>
          </a:xfrm>
          <a:prstGeom prst="rect">
            <a:avLst/>
          </a:prstGeom>
        </p:spPr>
        <p:txBody>
          <a:bodyPr wrap="square">
            <a:spAutoFit/>
          </a:bodyPr>
          <a:lstStyle/>
          <a:p>
            <a:pPr lvl="0">
              <a:defRPr/>
            </a:pPr>
            <a:r>
              <a:rPr lang="en-US" sz="1200" dirty="0">
                <a:solidFill>
                  <a:srgbClr val="323E48"/>
                </a:solidFill>
              </a:rPr>
              <a:t>Conducting an environmental scan to </a:t>
            </a:r>
            <a:r>
              <a:rPr lang="en-US" sz="1200" b="1" dirty="0">
                <a:solidFill>
                  <a:srgbClr val="323E48"/>
                </a:solidFill>
              </a:rPr>
              <a:t>monitor trends in the transition from manual to electronic attachments</a:t>
            </a:r>
            <a:r>
              <a:rPr lang="en-US" sz="1200" dirty="0">
                <a:solidFill>
                  <a:srgbClr val="323E48"/>
                </a:solidFill>
              </a:rPr>
              <a:t>, estimate cost savings of automation and identify opportunity areas to support provider adoption</a:t>
            </a:r>
            <a:r>
              <a:rPr lang="en-US" sz="1200" b="1" dirty="0">
                <a:solidFill>
                  <a:srgbClr val="323E48"/>
                </a:solidFill>
              </a:rPr>
              <a:t>. Multiple Participating Organizations providing input.</a:t>
            </a:r>
            <a:endParaRPr lang="en-US" sz="1200" b="1" dirty="0">
              <a:solidFill>
                <a:srgbClr val="323E48"/>
              </a:solidFill>
              <a:cs typeface="Arial"/>
            </a:endParaRPr>
          </a:p>
        </p:txBody>
      </p:sp>
      <p:sp>
        <p:nvSpPr>
          <p:cNvPr id="12" name="Rectangle 11">
            <a:extLst>
              <a:ext uri="{FF2B5EF4-FFF2-40B4-BE49-F238E27FC236}">
                <a16:creationId xmlns:a16="http://schemas.microsoft.com/office/drawing/2014/main" id="{08F75646-36DD-4A15-81B3-5DFA31BD43E3}"/>
              </a:ext>
            </a:extLst>
          </p:cNvPr>
          <p:cNvSpPr/>
          <p:nvPr/>
        </p:nvSpPr>
        <p:spPr>
          <a:xfrm>
            <a:off x="400761" y="4908138"/>
            <a:ext cx="3618480" cy="830997"/>
          </a:xfrm>
          <a:prstGeom prst="rect">
            <a:avLst/>
          </a:prstGeom>
        </p:spPr>
        <p:txBody>
          <a:bodyPr wrap="square">
            <a:spAutoFit/>
          </a:bodyPr>
          <a:lstStyle/>
          <a:p>
            <a:pPr lvl="0">
              <a:defRPr/>
            </a:pPr>
            <a:r>
              <a:rPr lang="en-US" sz="1200" dirty="0">
                <a:solidFill>
                  <a:srgbClr val="323E48"/>
                </a:solidFill>
              </a:rPr>
              <a:t>Planning to convene a </a:t>
            </a:r>
            <a:r>
              <a:rPr lang="en-US" sz="1200" b="1" dirty="0">
                <a:solidFill>
                  <a:srgbClr val="323E48"/>
                </a:solidFill>
              </a:rPr>
              <a:t>group of CORE Participants </a:t>
            </a:r>
            <a:r>
              <a:rPr lang="en-US" sz="1200" dirty="0">
                <a:solidFill>
                  <a:srgbClr val="323E48"/>
                </a:solidFill>
              </a:rPr>
              <a:t>to consider </a:t>
            </a:r>
            <a:r>
              <a:rPr lang="en-US" sz="1200" b="1" dirty="0">
                <a:solidFill>
                  <a:srgbClr val="323E48"/>
                </a:solidFill>
              </a:rPr>
              <a:t>potential operational areas for action to improve execution of VBP models. </a:t>
            </a:r>
          </a:p>
        </p:txBody>
      </p:sp>
      <p:sp>
        <p:nvSpPr>
          <p:cNvPr id="26" name="Slide Number Placeholder 3">
            <a:extLst>
              <a:ext uri="{FF2B5EF4-FFF2-40B4-BE49-F238E27FC236}">
                <a16:creationId xmlns:a16="http://schemas.microsoft.com/office/drawing/2014/main" id="{045DD573-4368-45C3-8204-2370F7E8E257}"/>
              </a:ext>
            </a:extLst>
          </p:cNvPr>
          <p:cNvSpPr>
            <a:spLocks noGrp="1"/>
          </p:cNvSpPr>
          <p:nvPr>
            <p:ph type="sldNum" sz="quarter" idx="10"/>
          </p:nvPr>
        </p:nvSpPr>
        <p:spPr>
          <a:xfrm>
            <a:off x="4791075" y="6489861"/>
            <a:ext cx="2627312" cy="233363"/>
          </a:xfrm>
          <a:prstGeom prst="rect">
            <a:avLst/>
          </a:prstGeom>
        </p:spPr>
        <p:txBody>
          <a:bodyPr anchor="ctr"/>
          <a:lstStyle/>
          <a:p>
            <a:pPr algn="ctr" eaLnBrk="0" hangingPunct="0">
              <a:defRPr/>
            </a:pPr>
            <a:fld id="{0ED2649B-F8E2-4A8F-B6F4-7C76AC6399F6}" type="slidenum">
              <a:rPr lang="en-US">
                <a:solidFill>
                  <a:srgbClr val="FFFFFF">
                    <a:lumMod val="50000"/>
                  </a:srgbClr>
                </a:solidFill>
                <a:latin typeface="Arial"/>
                <a:cs typeface="Arial" panose="020B0604020202020204" pitchFamily="34" charset="0"/>
              </a:rPr>
              <a:pPr algn="ctr" eaLnBrk="0" hangingPunct="0">
                <a:defRPr/>
              </a:pPr>
              <a:t>54</a:t>
            </a:fld>
            <a:endParaRPr lang="en-US" dirty="0">
              <a:solidFill>
                <a:srgbClr val="FFFFFF">
                  <a:lumMod val="50000"/>
                </a:srgbClr>
              </a:solidFill>
              <a:latin typeface="Arial"/>
              <a:cs typeface="Arial" panose="020B0604020202020204" pitchFamily="34" charset="0"/>
            </a:endParaRPr>
          </a:p>
        </p:txBody>
      </p:sp>
    </p:spTree>
    <p:extLst>
      <p:ext uri="{BB962C8B-B14F-4D97-AF65-F5344CB8AC3E}">
        <p14:creationId xmlns:p14="http://schemas.microsoft.com/office/powerpoint/2010/main" val="197709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99A13FC-54C1-4F50-95E0-694255FFB3C6}"/>
              </a:ext>
            </a:extLst>
          </p:cNvPr>
          <p:cNvSpPr>
            <a:spLocks noGrp="1"/>
          </p:cNvSpPr>
          <p:nvPr>
            <p:ph type="title"/>
          </p:nvPr>
        </p:nvSpPr>
        <p:spPr/>
        <p:txBody>
          <a:bodyPr/>
          <a:lstStyle/>
          <a:p>
            <a:r>
              <a:rPr lang="en-US" b="1" dirty="0"/>
              <a:t>CAQH CORE Efforts on Prior Authorization </a:t>
            </a:r>
            <a:endParaRPr lang="en-US" sz="2000" i="1" dirty="0"/>
          </a:p>
        </p:txBody>
      </p:sp>
      <p:sp>
        <p:nvSpPr>
          <p:cNvPr id="6" name="Content Placeholder 1">
            <a:extLst>
              <a:ext uri="{FF2B5EF4-FFF2-40B4-BE49-F238E27FC236}">
                <a16:creationId xmlns:a16="http://schemas.microsoft.com/office/drawing/2014/main" id="{80299CF5-6F39-49D1-95D7-390CA40A517E}"/>
              </a:ext>
            </a:extLst>
          </p:cNvPr>
          <p:cNvSpPr>
            <a:spLocks noGrp="1"/>
          </p:cNvSpPr>
          <p:nvPr>
            <p:ph idx="1"/>
          </p:nvPr>
        </p:nvSpPr>
        <p:spPr>
          <a:xfrm>
            <a:off x="2388089" y="4803995"/>
            <a:ext cx="3923696" cy="717096"/>
          </a:xfrm>
        </p:spPr>
        <p:txBody>
          <a:bodyPr/>
          <a:lstStyle/>
          <a:p>
            <a:pPr marL="0" indent="0">
              <a:buNone/>
            </a:pPr>
            <a:r>
              <a:rPr lang="en-US" sz="1400">
                <a:solidFill>
                  <a:schemeClr val="tx1"/>
                </a:solidFill>
              </a:rPr>
              <a:t>CAQH CORE not only develops operating rules to automate the PA process, but also drives adoption to realize meaningful change. </a:t>
            </a:r>
          </a:p>
        </p:txBody>
      </p:sp>
      <p:sp>
        <p:nvSpPr>
          <p:cNvPr id="4" name="Slide Number Placeholder 3">
            <a:extLst>
              <a:ext uri="{FF2B5EF4-FFF2-40B4-BE49-F238E27FC236}">
                <a16:creationId xmlns:a16="http://schemas.microsoft.com/office/drawing/2014/main" id="{DC38659C-E6E8-4BFB-A2E0-EAA67459D035}"/>
              </a:ext>
            </a:extLst>
          </p:cNvPr>
          <p:cNvSpPr>
            <a:spLocks noGrp="1"/>
          </p:cNvSpPr>
          <p:nvPr>
            <p:ph type="sldNum" sz="quarter" idx="10"/>
          </p:nvPr>
        </p:nvSpPr>
        <p:spPr/>
        <p:txBody>
          <a:bodyPr/>
          <a:lstStyle/>
          <a:p>
            <a:pPr>
              <a:defRPr/>
            </a:pPr>
            <a:fld id="{E2D6B392-2311-4D85-A582-D1976F1A3194}" type="slidenum">
              <a:rPr lang="en-US" smtClean="0">
                <a:solidFill>
                  <a:srgbClr val="323E48">
                    <a:tint val="75000"/>
                  </a:srgbClr>
                </a:solidFill>
              </a:rPr>
              <a:pPr>
                <a:defRPr/>
              </a:pPr>
              <a:t>55</a:t>
            </a:fld>
            <a:endParaRPr lang="en-US">
              <a:solidFill>
                <a:srgbClr val="323E48">
                  <a:tint val="75000"/>
                </a:srgbClr>
              </a:solidFill>
            </a:endParaRPr>
          </a:p>
        </p:txBody>
      </p:sp>
      <p:sp>
        <p:nvSpPr>
          <p:cNvPr id="5" name="Rectangle 4">
            <a:extLst>
              <a:ext uri="{FF2B5EF4-FFF2-40B4-BE49-F238E27FC236}">
                <a16:creationId xmlns:a16="http://schemas.microsoft.com/office/drawing/2014/main" id="{D8274419-603F-42FA-8463-2000E8FE420F}"/>
              </a:ext>
            </a:extLst>
          </p:cNvPr>
          <p:cNvSpPr/>
          <p:nvPr/>
        </p:nvSpPr>
        <p:spPr bwMode="auto">
          <a:xfrm>
            <a:off x="634827" y="1334076"/>
            <a:ext cx="10943514" cy="1003316"/>
          </a:xfrm>
          <a:prstGeom prst="rect">
            <a:avLst/>
          </a:prstGeom>
          <a:solidFill>
            <a:schemeClr val="bg1">
              <a:lumMod val="95000"/>
            </a:schemeClr>
          </a:solidFill>
          <a:ln w="28575">
            <a:solidFill>
              <a:schemeClr val="accent3"/>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3A3838"/>
                </a:solidFill>
                <a:effectLst/>
                <a:uLnTx/>
                <a:uFillTx/>
                <a:latin typeface="Times New Roman" pitchFamily="18" charset="0"/>
                <a:ea typeface="+mn-ea"/>
                <a:cs typeface="+mn-cs"/>
              </a:rPr>
              <a:t>     </a:t>
            </a:r>
          </a:p>
        </p:txBody>
      </p:sp>
      <p:sp>
        <p:nvSpPr>
          <p:cNvPr id="8" name="TextBox 7">
            <a:extLst>
              <a:ext uri="{FF2B5EF4-FFF2-40B4-BE49-F238E27FC236}">
                <a16:creationId xmlns:a16="http://schemas.microsoft.com/office/drawing/2014/main" id="{D888A86E-DA31-4A56-8CE5-7FEA57B5BE4F}"/>
              </a:ext>
            </a:extLst>
          </p:cNvPr>
          <p:cNvSpPr txBox="1"/>
          <p:nvPr/>
        </p:nvSpPr>
        <p:spPr>
          <a:xfrm>
            <a:off x="634827" y="1386607"/>
            <a:ext cx="10943514" cy="8925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A3838"/>
                </a:solidFill>
                <a:effectLst/>
                <a:uLnTx/>
                <a:uFillTx/>
                <a:latin typeface="Arial"/>
                <a:ea typeface="+mn-ea"/>
                <a:cs typeface="+mn-cs"/>
              </a:rPr>
              <a:t>CAQH CORE Vision for Prior Authorization (PA)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3A3838"/>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A3838"/>
                </a:solidFill>
                <a:effectLst/>
                <a:uLnTx/>
                <a:uFillTx/>
                <a:latin typeface="Arial"/>
                <a:ea typeface="+mn-ea"/>
                <a:cs typeface="+mn-cs"/>
              </a:rPr>
              <a:t>Introduce targeted change to propel the industry collectively forward to a PA Process optimized by automation, thereby reducing administrative burden on providers and health plans and enhancing timely delivery of patient care.</a:t>
            </a:r>
          </a:p>
        </p:txBody>
      </p:sp>
      <p:graphicFrame>
        <p:nvGraphicFramePr>
          <p:cNvPr id="9" name="Table 8">
            <a:extLst>
              <a:ext uri="{FF2B5EF4-FFF2-40B4-BE49-F238E27FC236}">
                <a16:creationId xmlns:a16="http://schemas.microsoft.com/office/drawing/2014/main" id="{BCA51C2A-275D-480A-8DAF-D042AD01F1F8}"/>
              </a:ext>
            </a:extLst>
          </p:cNvPr>
          <p:cNvGraphicFramePr>
            <a:graphicFrameLocks noGrp="1"/>
          </p:cNvGraphicFramePr>
          <p:nvPr>
            <p:extLst/>
          </p:nvPr>
        </p:nvGraphicFramePr>
        <p:xfrm>
          <a:off x="6866534" y="2893289"/>
          <a:ext cx="4245285" cy="2736570"/>
        </p:xfrm>
        <a:graphic>
          <a:graphicData uri="http://schemas.openxmlformats.org/drawingml/2006/table">
            <a:tbl>
              <a:tblPr firstRow="1" bandRow="1">
                <a:tableStyleId>{F5AB1C69-6EDB-4FF4-983F-18BD219EF322}</a:tableStyleId>
              </a:tblPr>
              <a:tblGrid>
                <a:gridCol w="4245285">
                  <a:extLst>
                    <a:ext uri="{9D8B030D-6E8A-4147-A177-3AD203B41FA5}">
                      <a16:colId xmlns:a16="http://schemas.microsoft.com/office/drawing/2014/main" val="20000"/>
                    </a:ext>
                  </a:extLst>
                </a:gridCol>
              </a:tblGrid>
              <a:tr h="33534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400"/>
                        <a:t>Highlights of Phase IV </a:t>
                      </a:r>
                    </a:p>
                    <a:p>
                      <a:pPr algn="ctr"/>
                      <a:r>
                        <a:rPr lang="en-US" sz="1400"/>
                        <a:t>Infrastructure</a:t>
                      </a:r>
                      <a:r>
                        <a:rPr lang="en-US" sz="1400" baseline="0"/>
                        <a:t> Requirements</a:t>
                      </a:r>
                      <a:endParaRPr lang="en-US" sz="1400" b="1">
                        <a:solidFill>
                          <a:schemeClr val="tx1"/>
                        </a:solidFill>
                      </a:endParaRPr>
                    </a:p>
                  </a:txBody>
                  <a:tcPr marL="94923" marR="94923" marT="47434" marB="47434" anchor="ctr"/>
                </a:tc>
                <a:extLst>
                  <a:ext uri="{0D108BD9-81ED-4DB2-BD59-A6C34878D82A}">
                    <a16:rowId xmlns:a16="http://schemas.microsoft.com/office/drawing/2014/main" val="10000"/>
                  </a:ext>
                </a:extLst>
              </a:tr>
              <a:tr h="3353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a:ln>
                            <a:noFill/>
                          </a:ln>
                          <a:effectLst/>
                          <a:uLnTx/>
                          <a:uFillTx/>
                        </a:rPr>
                        <a:t>Connectivity Requirements Facilitate Electronic Information Exchange between Providers and Health Plans</a:t>
                      </a:r>
                      <a:endParaRPr kumimoji="0" lang="en-US" sz="1400" b="0" i="0" u="none" strike="noStrike" kern="0" cap="none" spc="0" normalizeH="0" baseline="0" noProof="0">
                        <a:ln>
                          <a:noFill/>
                        </a:ln>
                        <a:solidFill>
                          <a:schemeClr val="bg1"/>
                        </a:solidFill>
                        <a:effectLst/>
                        <a:uLnTx/>
                        <a:uFillTx/>
                      </a:endParaRPr>
                    </a:p>
                  </a:txBody>
                  <a:tcPr marL="94923" marR="94923" marT="47434" marB="47434" anchor="ctr"/>
                </a:tc>
                <a:extLst>
                  <a:ext uri="{0D108BD9-81ED-4DB2-BD59-A6C34878D82A}">
                    <a16:rowId xmlns:a16="http://schemas.microsoft.com/office/drawing/2014/main" val="10001"/>
                  </a:ext>
                </a:extLst>
              </a:tr>
              <a:tr h="572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a:t>Real-time and Batch Processing of PA Requests</a:t>
                      </a:r>
                      <a:endParaRPr lang="en-US" sz="1400" b="0" kern="0">
                        <a:solidFill>
                          <a:schemeClr val="bg1"/>
                        </a:solidFill>
                      </a:endParaRPr>
                    </a:p>
                  </a:txBody>
                  <a:tcPr marL="94923" marR="94923" marT="47434" marB="47434" anchor="ctr"/>
                </a:tc>
                <a:extLst>
                  <a:ext uri="{0D108BD9-81ED-4DB2-BD59-A6C34878D82A}">
                    <a16:rowId xmlns:a16="http://schemas.microsoft.com/office/drawing/2014/main" val="10002"/>
                  </a:ext>
                </a:extLst>
              </a:tr>
              <a:tr h="33534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a:t>Acknowledgement of Receipt of PA Request</a:t>
                      </a:r>
                      <a:endParaRPr lang="en-US" sz="1400" b="0" kern="0">
                        <a:solidFill>
                          <a:schemeClr val="bg1"/>
                        </a:solidFill>
                      </a:endParaRPr>
                    </a:p>
                  </a:txBody>
                  <a:tcPr marL="94923" marR="94923" marT="47434" marB="47434" anchor="ctr"/>
                </a:tc>
                <a:extLst>
                  <a:ext uri="{0D108BD9-81ED-4DB2-BD59-A6C34878D82A}">
                    <a16:rowId xmlns:a16="http://schemas.microsoft.com/office/drawing/2014/main" val="10003"/>
                  </a:ext>
                </a:extLst>
              </a:tr>
              <a:tr h="5723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a:t>Responses within Specified Timeframe</a:t>
                      </a:r>
                      <a:r>
                        <a:rPr lang="en-US" sz="1400" baseline="0"/>
                        <a:t> </a:t>
                      </a:r>
                      <a:endParaRPr lang="en-US" sz="1400" b="0" baseline="0">
                        <a:solidFill>
                          <a:schemeClr val="bg1"/>
                        </a:solidFill>
                      </a:endParaRPr>
                    </a:p>
                  </a:txBody>
                  <a:tcPr marL="94923" marR="94923" marT="47434" marB="47434" anchor="ctr"/>
                </a:tc>
                <a:extLst>
                  <a:ext uri="{0D108BD9-81ED-4DB2-BD59-A6C34878D82A}">
                    <a16:rowId xmlns:a16="http://schemas.microsoft.com/office/drawing/2014/main" val="10004"/>
                  </a:ext>
                </a:extLst>
              </a:tr>
            </a:tbl>
          </a:graphicData>
        </a:graphic>
      </p:graphicFrame>
      <p:sp>
        <p:nvSpPr>
          <p:cNvPr id="10" name="TextBox 9">
            <a:extLst>
              <a:ext uri="{FF2B5EF4-FFF2-40B4-BE49-F238E27FC236}">
                <a16:creationId xmlns:a16="http://schemas.microsoft.com/office/drawing/2014/main" id="{C7CEBDE0-7D97-43F4-8BED-D1214D5D8738}"/>
              </a:ext>
            </a:extLst>
          </p:cNvPr>
          <p:cNvSpPr txBox="1"/>
          <p:nvPr/>
        </p:nvSpPr>
        <p:spPr>
          <a:xfrm>
            <a:off x="2388089" y="3060491"/>
            <a:ext cx="392369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A3838"/>
                </a:solidFill>
                <a:effectLst/>
                <a:uLnTx/>
                <a:uFillTx/>
                <a:latin typeface="Arial"/>
                <a:ea typeface="+mn-ea"/>
                <a:cs typeface="+mn-cs"/>
              </a:rPr>
              <a:t>The Phase IV Operating Rule* established foundational infrastructure requirements such as connectivity, response time, etc., and builds consistency with other mandated operating rules required for all HIPAA transactions.</a:t>
            </a:r>
          </a:p>
        </p:txBody>
      </p:sp>
      <p:pic>
        <p:nvPicPr>
          <p:cNvPr id="11" name="Picture 8" descr="https://d30y9cdsu7xlg0.cloudfront.net/png/160042-200.png">
            <a:extLst>
              <a:ext uri="{FF2B5EF4-FFF2-40B4-BE49-F238E27FC236}">
                <a16:creationId xmlns:a16="http://schemas.microsoft.com/office/drawing/2014/main" id="{E119FD95-05F0-4BE7-BFA8-8CE400C06D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334" y="4638528"/>
            <a:ext cx="1035521" cy="10355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15DB33C-59CE-4BAB-865B-3B3448972AB8}"/>
              </a:ext>
            </a:extLst>
          </p:cNvPr>
          <p:cNvSpPr txBox="1"/>
          <p:nvPr/>
        </p:nvSpPr>
        <p:spPr>
          <a:xfrm>
            <a:off x="777944" y="2754617"/>
            <a:ext cx="136430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0" cap="none" spc="0" normalizeH="0" baseline="0" noProof="0">
                <a:ln>
                  <a:noFill/>
                </a:ln>
                <a:solidFill>
                  <a:srgbClr val="3A3838"/>
                </a:solidFill>
                <a:effectLst/>
                <a:uLnTx/>
                <a:uFillTx/>
                <a:latin typeface="Arial"/>
                <a:ea typeface="+mn-ea"/>
                <a:cs typeface="+mn-cs"/>
                <a:sym typeface="Webdings" panose="05030102010509060703" pitchFamily="18" charset="2"/>
              </a:rPr>
              <a:t></a:t>
            </a:r>
            <a:endParaRPr kumimoji="0" lang="en-US" sz="10000" b="0" i="0" u="none" strike="noStrike" kern="0" cap="none" spc="0" normalizeH="0" baseline="0" noProof="0">
              <a:ln>
                <a:noFill/>
              </a:ln>
              <a:solidFill>
                <a:srgbClr val="3A3838"/>
              </a:solidFill>
              <a:effectLst/>
              <a:uLnTx/>
              <a:uFillTx/>
              <a:latin typeface="Arial"/>
              <a:ea typeface="+mn-ea"/>
              <a:cs typeface="+mn-cs"/>
            </a:endParaRPr>
          </a:p>
        </p:txBody>
      </p:sp>
      <p:sp>
        <p:nvSpPr>
          <p:cNvPr id="13" name="TextBox 12">
            <a:extLst>
              <a:ext uri="{FF2B5EF4-FFF2-40B4-BE49-F238E27FC236}">
                <a16:creationId xmlns:a16="http://schemas.microsoft.com/office/drawing/2014/main" id="{30978F12-DB68-49C9-9A88-2A4FA105F106}"/>
              </a:ext>
            </a:extLst>
          </p:cNvPr>
          <p:cNvSpPr txBox="1"/>
          <p:nvPr/>
        </p:nvSpPr>
        <p:spPr>
          <a:xfrm>
            <a:off x="634827" y="6091274"/>
            <a:ext cx="10408662" cy="230832"/>
          </a:xfrm>
          <a:prstGeom prst="rect">
            <a:avLst/>
          </a:prstGeom>
          <a:noFill/>
        </p:spPr>
        <p:txBody>
          <a:bodyPr wrap="square" rtlCol="0">
            <a:spAutoFit/>
          </a:bodyPr>
          <a:lstStyle/>
          <a:p>
            <a:pPr marL="52388" marR="0" lvl="0" indent="-52388"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3A3838"/>
                </a:solidFill>
                <a:effectLst/>
                <a:uLnTx/>
                <a:uFillTx/>
                <a:latin typeface="Arial"/>
                <a:ea typeface="+mn-ea"/>
                <a:cs typeface="+mn-cs"/>
              </a:rPr>
              <a:t>* Phase IV Rule is currently underway. Complete rule available here: </a:t>
            </a:r>
            <a:r>
              <a:rPr kumimoji="0" lang="en-US" sz="900" b="0" i="0" u="none" strike="noStrike" kern="0" cap="none" spc="0" normalizeH="0" baseline="0" noProof="0">
                <a:ln>
                  <a:noFill/>
                </a:ln>
                <a:solidFill>
                  <a:srgbClr val="FF0000"/>
                </a:solidFill>
                <a:effectLst/>
                <a:uLnTx/>
                <a:uFillTx/>
                <a:latin typeface="Arial"/>
                <a:ea typeface="+mn-ea"/>
                <a:cs typeface="+mn-cs"/>
              </a:rPr>
              <a:t> </a:t>
            </a:r>
            <a:r>
              <a:rPr kumimoji="0" lang="en-US" sz="900" b="0" i="0" u="none" strike="noStrike" kern="0" cap="none" spc="0" normalizeH="0" baseline="0" noProof="0">
                <a:ln>
                  <a:noFill/>
                </a:ln>
                <a:solidFill>
                  <a:srgbClr val="3A3838">
                    <a:lumMod val="50000"/>
                  </a:srgbClr>
                </a:solidFill>
                <a:effectLst/>
                <a:uLnTx/>
                <a:uFillTx/>
                <a:latin typeface="Arial"/>
                <a:ea typeface="+mn-ea"/>
                <a:cs typeface="+mn-cs"/>
                <a:hlinkClick r:id="rId3" tooltip="Phase IV CAQH CORE 452 Health Care Services Review – Request for Review and Res PIV Review and Response (278) Infrastructure Rule v4.0.0"/>
              </a:rPr>
              <a:t>Phase IV CAQH CORE 452 Health Care Services Review – Request for Review and Response (278) Infrastructure Rule v4.0.0</a:t>
            </a:r>
            <a:r>
              <a:rPr kumimoji="0" lang="en-US" sz="900" b="0" i="0" u="none" strike="noStrike" kern="0" cap="none" spc="0" normalizeH="0" baseline="0" noProof="0">
                <a:ln>
                  <a:noFill/>
                </a:ln>
                <a:solidFill>
                  <a:srgbClr val="3A3838">
                    <a:lumMod val="50000"/>
                  </a:srgbClr>
                </a:solidFill>
                <a:effectLst/>
                <a:uLnTx/>
                <a:uFillTx/>
                <a:latin typeface="Arial"/>
                <a:ea typeface="+mn-ea"/>
                <a:cs typeface="+mn-cs"/>
              </a:rPr>
              <a:t>.</a:t>
            </a:r>
          </a:p>
        </p:txBody>
      </p:sp>
    </p:spTree>
    <p:extLst>
      <p:ext uri="{BB962C8B-B14F-4D97-AF65-F5344CB8AC3E}">
        <p14:creationId xmlns:p14="http://schemas.microsoft.com/office/powerpoint/2010/main" val="3149129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a:extLst>
              <a:ext uri="{FF2B5EF4-FFF2-40B4-BE49-F238E27FC236}">
                <a16:creationId xmlns:a16="http://schemas.microsoft.com/office/drawing/2014/main" id="{0D8F901D-33EE-40F2-9465-5F255AA13047}"/>
              </a:ext>
            </a:extLst>
          </p:cNvPr>
          <p:cNvSpPr>
            <a:spLocks noGrp="1"/>
          </p:cNvSpPr>
          <p:nvPr>
            <p:ph type="title"/>
          </p:nvPr>
        </p:nvSpPr>
        <p:spPr/>
        <p:txBody>
          <a:bodyPr/>
          <a:lstStyle/>
          <a:p>
            <a:pPr marL="12700">
              <a:spcBef>
                <a:spcPts val="100"/>
              </a:spcBef>
            </a:pPr>
            <a:r>
              <a:rPr lang="en-US" b="1" spc="-5">
                <a:latin typeface="Arial"/>
                <a:cs typeface="Arial"/>
              </a:rPr>
              <a:t>CAQH </a:t>
            </a:r>
            <a:r>
              <a:rPr lang="en-US" b="1">
                <a:latin typeface="Arial"/>
                <a:cs typeface="Arial"/>
              </a:rPr>
              <a:t>CORE Efforts on </a:t>
            </a:r>
            <a:r>
              <a:rPr lang="en-US" b="1" spc="-5">
                <a:latin typeface="Arial"/>
                <a:cs typeface="Arial"/>
              </a:rPr>
              <a:t>Attachments</a:t>
            </a:r>
            <a:br>
              <a:rPr lang="en-US" b="1" spc="-5">
                <a:latin typeface="Arial"/>
                <a:cs typeface="Arial"/>
              </a:rPr>
            </a:br>
            <a:r>
              <a:rPr lang="en-US" sz="2000" i="1" spc="-5">
                <a:latin typeface="Arial"/>
                <a:cs typeface="Arial"/>
              </a:rPr>
              <a:t>Scope of Work</a:t>
            </a:r>
            <a:endParaRPr lang="en-US" sz="2000"/>
          </a:p>
        </p:txBody>
      </p:sp>
      <p:sp>
        <p:nvSpPr>
          <p:cNvPr id="4" name="Slide Number Placeholder 3">
            <a:extLst>
              <a:ext uri="{FF2B5EF4-FFF2-40B4-BE49-F238E27FC236}">
                <a16:creationId xmlns:a16="http://schemas.microsoft.com/office/drawing/2014/main" id="{C80032CA-E1AA-4B31-90D6-8F740550BB80}"/>
              </a:ext>
            </a:extLst>
          </p:cNvPr>
          <p:cNvSpPr>
            <a:spLocks noGrp="1"/>
          </p:cNvSpPr>
          <p:nvPr>
            <p:ph type="sldNum" sz="quarter" idx="10"/>
          </p:nvPr>
        </p:nvSpPr>
        <p:spPr/>
        <p:txBody>
          <a:bodyPr/>
          <a:lstStyle/>
          <a:p>
            <a:pPr>
              <a:defRPr/>
            </a:pPr>
            <a:fld id="{E2D6B392-2311-4D85-A582-D1976F1A3194}" type="slidenum">
              <a:rPr lang="en-US" smtClean="0">
                <a:solidFill>
                  <a:srgbClr val="323E48">
                    <a:tint val="75000"/>
                  </a:srgbClr>
                </a:solidFill>
              </a:rPr>
              <a:pPr>
                <a:defRPr/>
              </a:pPr>
              <a:t>56</a:t>
            </a:fld>
            <a:endParaRPr lang="en-US">
              <a:solidFill>
                <a:srgbClr val="323E48">
                  <a:tint val="75000"/>
                </a:srgbClr>
              </a:solidFill>
            </a:endParaRPr>
          </a:p>
        </p:txBody>
      </p:sp>
      <p:sp>
        <p:nvSpPr>
          <p:cNvPr id="7" name="object 7">
            <a:extLst>
              <a:ext uri="{FF2B5EF4-FFF2-40B4-BE49-F238E27FC236}">
                <a16:creationId xmlns:a16="http://schemas.microsoft.com/office/drawing/2014/main" id="{EEF6231A-B8F0-4DD4-B3C2-1D7068B2B54A}"/>
              </a:ext>
            </a:extLst>
          </p:cNvPr>
          <p:cNvSpPr/>
          <p:nvPr/>
        </p:nvSpPr>
        <p:spPr>
          <a:xfrm>
            <a:off x="8276456" y="4017728"/>
            <a:ext cx="3518810" cy="2107931"/>
          </a:xfrm>
          <a:custGeom>
            <a:avLst/>
            <a:gdLst/>
            <a:ahLst/>
            <a:cxnLst/>
            <a:rect l="l" t="t" r="r" b="b"/>
            <a:pathLst>
              <a:path w="11467465" h="4452620">
                <a:moveTo>
                  <a:pt x="0" y="4452366"/>
                </a:moveTo>
                <a:lnTo>
                  <a:pt x="11467338" y="4452366"/>
                </a:lnTo>
                <a:lnTo>
                  <a:pt x="11467338" y="0"/>
                </a:lnTo>
                <a:lnTo>
                  <a:pt x="0" y="0"/>
                </a:lnTo>
                <a:lnTo>
                  <a:pt x="0" y="4452366"/>
                </a:lnTo>
                <a:close/>
              </a:path>
            </a:pathLst>
          </a:custGeom>
          <a:solidFill>
            <a:srgbClr val="F7F7F7"/>
          </a:solidFill>
          <a:ln w="19050">
            <a:solidFill>
              <a:srgbClr val="393838"/>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nvGrpSpPr>
          <p:cNvPr id="8" name="Group 7">
            <a:extLst>
              <a:ext uri="{FF2B5EF4-FFF2-40B4-BE49-F238E27FC236}">
                <a16:creationId xmlns:a16="http://schemas.microsoft.com/office/drawing/2014/main" id="{5EC83A14-1638-43EC-A285-826C78E5E4ED}"/>
              </a:ext>
            </a:extLst>
          </p:cNvPr>
          <p:cNvGrpSpPr/>
          <p:nvPr/>
        </p:nvGrpSpPr>
        <p:grpSpPr>
          <a:xfrm>
            <a:off x="4194186" y="1657734"/>
            <a:ext cx="3995421" cy="4467926"/>
            <a:chOff x="370687" y="1208324"/>
            <a:chExt cx="4436997" cy="3513767"/>
          </a:xfrm>
        </p:grpSpPr>
        <p:grpSp>
          <p:nvGrpSpPr>
            <p:cNvPr id="9" name="Group 8">
              <a:extLst>
                <a:ext uri="{FF2B5EF4-FFF2-40B4-BE49-F238E27FC236}">
                  <a16:creationId xmlns:a16="http://schemas.microsoft.com/office/drawing/2014/main" id="{B0A7023F-DF68-441F-86B5-8A697E908A1B}"/>
                </a:ext>
              </a:extLst>
            </p:cNvPr>
            <p:cNvGrpSpPr/>
            <p:nvPr/>
          </p:nvGrpSpPr>
          <p:grpSpPr>
            <a:xfrm>
              <a:off x="370687" y="1208324"/>
              <a:ext cx="4350539" cy="3513767"/>
              <a:chOff x="239672" y="2560758"/>
              <a:chExt cx="3839166" cy="3513767"/>
            </a:xfrm>
          </p:grpSpPr>
          <p:grpSp>
            <p:nvGrpSpPr>
              <p:cNvPr id="11" name="Group 10">
                <a:extLst>
                  <a:ext uri="{FF2B5EF4-FFF2-40B4-BE49-F238E27FC236}">
                    <a16:creationId xmlns:a16="http://schemas.microsoft.com/office/drawing/2014/main" id="{40811152-7325-43E2-833A-5D54D254A51B}"/>
                  </a:ext>
                </a:extLst>
              </p:cNvPr>
              <p:cNvGrpSpPr/>
              <p:nvPr/>
            </p:nvGrpSpPr>
            <p:grpSpPr>
              <a:xfrm>
                <a:off x="239672" y="2560758"/>
                <a:ext cx="3839166" cy="3513767"/>
                <a:chOff x="230597" y="2560758"/>
                <a:chExt cx="7449912" cy="3513767"/>
              </a:xfrm>
            </p:grpSpPr>
            <p:sp>
              <p:nvSpPr>
                <p:cNvPr id="13" name="object 7">
                  <a:extLst>
                    <a:ext uri="{FF2B5EF4-FFF2-40B4-BE49-F238E27FC236}">
                      <a16:creationId xmlns:a16="http://schemas.microsoft.com/office/drawing/2014/main" id="{ED62A814-F4F2-49D0-9A88-6DA4402BA1C8}"/>
                    </a:ext>
                  </a:extLst>
                </p:cNvPr>
                <p:cNvSpPr/>
                <p:nvPr/>
              </p:nvSpPr>
              <p:spPr>
                <a:xfrm>
                  <a:off x="252042" y="2841246"/>
                  <a:ext cx="7410709" cy="3233279"/>
                </a:xfrm>
                <a:custGeom>
                  <a:avLst/>
                  <a:gdLst/>
                  <a:ahLst/>
                  <a:cxnLst/>
                  <a:rect l="l" t="t" r="r" b="b"/>
                  <a:pathLst>
                    <a:path w="11467465" h="4452620">
                      <a:moveTo>
                        <a:pt x="0" y="4452366"/>
                      </a:moveTo>
                      <a:lnTo>
                        <a:pt x="11467338" y="4452366"/>
                      </a:lnTo>
                      <a:lnTo>
                        <a:pt x="11467338" y="0"/>
                      </a:lnTo>
                      <a:lnTo>
                        <a:pt x="0" y="0"/>
                      </a:lnTo>
                      <a:lnTo>
                        <a:pt x="0" y="4452366"/>
                      </a:lnTo>
                      <a:close/>
                    </a:path>
                  </a:pathLst>
                </a:custGeom>
                <a:solidFill>
                  <a:srgbClr val="F7F7F7"/>
                </a:solidFill>
                <a:ln w="19050">
                  <a:solidFill>
                    <a:srgbClr val="393838"/>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object 8">
                  <a:extLst>
                    <a:ext uri="{FF2B5EF4-FFF2-40B4-BE49-F238E27FC236}">
                      <a16:creationId xmlns:a16="http://schemas.microsoft.com/office/drawing/2014/main" id="{9D2491FF-751E-4425-8118-D6D93B404F5D}"/>
                    </a:ext>
                  </a:extLst>
                </p:cNvPr>
                <p:cNvSpPr/>
                <p:nvPr/>
              </p:nvSpPr>
              <p:spPr>
                <a:xfrm>
                  <a:off x="230597" y="2560758"/>
                  <a:ext cx="7449912" cy="408092"/>
                </a:xfrm>
                <a:custGeom>
                  <a:avLst/>
                  <a:gdLst/>
                  <a:ahLst/>
                  <a:cxnLst/>
                  <a:rect l="l" t="t" r="r" b="b"/>
                  <a:pathLst>
                    <a:path w="11467465" h="478155">
                      <a:moveTo>
                        <a:pt x="0" y="477774"/>
                      </a:moveTo>
                      <a:lnTo>
                        <a:pt x="11467338" y="477774"/>
                      </a:lnTo>
                      <a:lnTo>
                        <a:pt x="11467338" y="0"/>
                      </a:lnTo>
                      <a:lnTo>
                        <a:pt x="0" y="0"/>
                      </a:lnTo>
                      <a:lnTo>
                        <a:pt x="0" y="477774"/>
                      </a:lnTo>
                      <a:close/>
                    </a:path>
                  </a:pathLst>
                </a:custGeom>
                <a:solidFill>
                  <a:srgbClr val="7C4182"/>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600"/>
                </a:p>
              </p:txBody>
            </p:sp>
          </p:grpSp>
          <p:sp>
            <p:nvSpPr>
              <p:cNvPr id="12" name="object 11">
                <a:extLst>
                  <a:ext uri="{FF2B5EF4-FFF2-40B4-BE49-F238E27FC236}">
                    <a16:creationId xmlns:a16="http://schemas.microsoft.com/office/drawing/2014/main" id="{754B3597-E27D-4555-9DFC-64675B9D081D}"/>
                  </a:ext>
                </a:extLst>
              </p:cNvPr>
              <p:cNvSpPr txBox="1"/>
              <p:nvPr/>
            </p:nvSpPr>
            <p:spPr>
              <a:xfrm>
                <a:off x="371754" y="3002300"/>
                <a:ext cx="3508733" cy="1946474"/>
              </a:xfrm>
              <a:prstGeom prst="rect">
                <a:avLst/>
              </a:prstGeom>
              <a:solidFill>
                <a:srgbClr val="F7F7F7"/>
              </a:solidFill>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Aft>
                    <a:spcPts val="600"/>
                  </a:spcAft>
                  <a:buSzPct val="96666"/>
                  <a:tabLst>
                    <a:tab pos="236220" algn="l"/>
                    <a:tab pos="236854" algn="l"/>
                  </a:tabLst>
                </a:pPr>
                <a:r>
                  <a:rPr lang="en-US" sz="1400" dirty="0">
                    <a:solidFill>
                      <a:srgbClr val="323E48"/>
                    </a:solidFill>
                  </a:rPr>
                  <a:t>CAQH CORE will continue to host education events about attachments. Previous topics in series include:</a:t>
                </a:r>
              </a:p>
              <a:p>
                <a:pPr marL="298450" indent="-285750">
                  <a:spcAft>
                    <a:spcPts val="600"/>
                  </a:spcAft>
                  <a:buSzPct val="96666"/>
                  <a:buFont typeface="Wingdings" panose="05000000000000000000" pitchFamily="2" charset="2"/>
                  <a:buChar char="§"/>
                  <a:tabLst>
                    <a:tab pos="236220" algn="l"/>
                    <a:tab pos="236854" algn="l"/>
                  </a:tabLst>
                </a:pPr>
                <a:r>
                  <a:rPr lang="en-US" sz="1400" dirty="0">
                    <a:solidFill>
                      <a:srgbClr val="323E48"/>
                    </a:solidFill>
                  </a:rPr>
                  <a:t>Electronic attachments basics (</a:t>
                </a:r>
                <a:r>
                  <a:rPr lang="en-US" sz="1400" u="sng" dirty="0">
                    <a:hlinkClick r:id="rId2"/>
                  </a:rPr>
                  <a:t>Part I</a:t>
                </a:r>
                <a:r>
                  <a:rPr lang="en-US" sz="1400" u="sng" dirty="0"/>
                  <a:t>).</a:t>
                </a:r>
              </a:p>
              <a:p>
                <a:pPr marL="298450" indent="-285750">
                  <a:spcAft>
                    <a:spcPts val="600"/>
                  </a:spcAft>
                  <a:buSzPct val="96666"/>
                  <a:buFont typeface="Wingdings" panose="05000000000000000000" pitchFamily="2" charset="2"/>
                  <a:buChar char="§"/>
                  <a:tabLst>
                    <a:tab pos="236220" algn="l"/>
                    <a:tab pos="236854" algn="l"/>
                  </a:tabLst>
                </a:pPr>
                <a:r>
                  <a:rPr lang="en-US" sz="1400" dirty="0">
                    <a:solidFill>
                      <a:srgbClr val="323E48"/>
                    </a:solidFill>
                  </a:rPr>
                  <a:t>Best practices from claims attachments case studies (</a:t>
                </a:r>
                <a:r>
                  <a:rPr lang="en-US" sz="1400" u="sng" dirty="0">
                    <a:hlinkClick r:id="rId3"/>
                  </a:rPr>
                  <a:t>Part II</a:t>
                </a:r>
                <a:r>
                  <a:rPr lang="en-US" sz="1400" u="sng" dirty="0"/>
                  <a:t>).</a:t>
                </a:r>
                <a:r>
                  <a:rPr lang="en-US" sz="1400" dirty="0"/>
                  <a:t> </a:t>
                </a:r>
              </a:p>
              <a:p>
                <a:pPr marL="298450" indent="-285750">
                  <a:spcAft>
                    <a:spcPts val="600"/>
                  </a:spcAft>
                  <a:buSzPct val="96666"/>
                  <a:buFont typeface="Wingdings" panose="05000000000000000000" pitchFamily="2" charset="2"/>
                  <a:buChar char="§"/>
                  <a:tabLst>
                    <a:tab pos="236220" algn="l"/>
                    <a:tab pos="236854" algn="l"/>
                  </a:tabLst>
                </a:pPr>
                <a:r>
                  <a:rPr lang="en-US" sz="1400" dirty="0"/>
                  <a:t>Clinical content for document metadata (</a:t>
                </a:r>
                <a:r>
                  <a:rPr lang="en-US" sz="1400" dirty="0">
                    <a:hlinkClick r:id="rId4"/>
                  </a:rPr>
                  <a:t>Part III</a:t>
                </a:r>
                <a:r>
                  <a:rPr lang="en-US" sz="1400" dirty="0"/>
                  <a:t>).</a:t>
                </a:r>
              </a:p>
              <a:p>
                <a:pPr marL="298450" indent="-285750">
                  <a:spcAft>
                    <a:spcPts val="600"/>
                  </a:spcAft>
                  <a:buSzPct val="96666"/>
                  <a:buFont typeface="Wingdings" panose="05000000000000000000" pitchFamily="2" charset="2"/>
                  <a:buChar char="§"/>
                  <a:tabLst>
                    <a:tab pos="236220" algn="l"/>
                    <a:tab pos="236854" algn="l"/>
                  </a:tabLst>
                </a:pPr>
                <a:r>
                  <a:rPr lang="en-US" sz="1400" dirty="0"/>
                  <a:t>Clinical document architecture for </a:t>
                </a:r>
                <a:r>
                  <a:rPr lang="en-US" sz="1400"/>
                  <a:t>clinical content (</a:t>
                </a:r>
                <a:r>
                  <a:rPr lang="en-US" sz="1400">
                    <a:hlinkClick r:id="rId5"/>
                  </a:rPr>
                  <a:t>Part IV</a:t>
                </a:r>
                <a:r>
                  <a:rPr lang="en-US" sz="1400"/>
                  <a:t>).</a:t>
                </a:r>
              </a:p>
            </p:txBody>
          </p:sp>
        </p:grpSp>
        <p:sp>
          <p:nvSpPr>
            <p:cNvPr id="10" name="object 10">
              <a:extLst>
                <a:ext uri="{FF2B5EF4-FFF2-40B4-BE49-F238E27FC236}">
                  <a16:creationId xmlns:a16="http://schemas.microsoft.com/office/drawing/2014/main" id="{6FF9596A-2168-4146-A5E7-FB4C4FA34ADD}"/>
                </a:ext>
              </a:extLst>
            </p:cNvPr>
            <p:cNvSpPr txBox="1"/>
            <p:nvPr/>
          </p:nvSpPr>
          <p:spPr>
            <a:xfrm>
              <a:off x="483022" y="1273682"/>
              <a:ext cx="4324662" cy="259044"/>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spcBef>
                  <a:spcPts val="100"/>
                </a:spcBef>
              </a:pPr>
              <a:r>
                <a:rPr lang="en-US" sz="1600" b="1">
                  <a:solidFill>
                    <a:srgbClr val="FFFFFF"/>
                  </a:solidFill>
                  <a:latin typeface="Arial"/>
                  <a:cs typeface="Arial"/>
                </a:rPr>
                <a:t>Industry Education Series</a:t>
              </a:r>
              <a:endParaRPr sz="1600">
                <a:latin typeface="Arial"/>
                <a:cs typeface="Arial"/>
              </a:endParaRPr>
            </a:p>
          </p:txBody>
        </p:sp>
      </p:grpSp>
      <p:grpSp>
        <p:nvGrpSpPr>
          <p:cNvPr id="15" name="Group 14">
            <a:extLst>
              <a:ext uri="{FF2B5EF4-FFF2-40B4-BE49-F238E27FC236}">
                <a16:creationId xmlns:a16="http://schemas.microsoft.com/office/drawing/2014/main" id="{ECD66DAA-F04F-41DC-BD6A-FFEEC6CC1B1B}"/>
              </a:ext>
            </a:extLst>
          </p:cNvPr>
          <p:cNvGrpSpPr/>
          <p:nvPr/>
        </p:nvGrpSpPr>
        <p:grpSpPr>
          <a:xfrm>
            <a:off x="429075" y="1668347"/>
            <a:ext cx="4587806" cy="4457313"/>
            <a:chOff x="152863" y="2448439"/>
            <a:chExt cx="4208490" cy="3296705"/>
          </a:xfrm>
        </p:grpSpPr>
        <p:grpSp>
          <p:nvGrpSpPr>
            <p:cNvPr id="16" name="Group 15">
              <a:extLst>
                <a:ext uri="{FF2B5EF4-FFF2-40B4-BE49-F238E27FC236}">
                  <a16:creationId xmlns:a16="http://schemas.microsoft.com/office/drawing/2014/main" id="{4EEE6796-1504-4974-9D14-112109715D78}"/>
                </a:ext>
              </a:extLst>
            </p:cNvPr>
            <p:cNvGrpSpPr/>
            <p:nvPr/>
          </p:nvGrpSpPr>
          <p:grpSpPr>
            <a:xfrm>
              <a:off x="152863" y="2448439"/>
              <a:ext cx="4208490" cy="3296705"/>
              <a:chOff x="241528" y="2478944"/>
              <a:chExt cx="4442767" cy="3296705"/>
            </a:xfrm>
          </p:grpSpPr>
          <p:grpSp>
            <p:nvGrpSpPr>
              <p:cNvPr id="18" name="Group 17">
                <a:extLst>
                  <a:ext uri="{FF2B5EF4-FFF2-40B4-BE49-F238E27FC236}">
                    <a16:creationId xmlns:a16="http://schemas.microsoft.com/office/drawing/2014/main" id="{FDDC58F8-6C00-422E-A433-E2682024D9A1}"/>
                  </a:ext>
                </a:extLst>
              </p:cNvPr>
              <p:cNvGrpSpPr/>
              <p:nvPr/>
            </p:nvGrpSpPr>
            <p:grpSpPr>
              <a:xfrm>
                <a:off x="241528" y="2478944"/>
                <a:ext cx="3508424" cy="3296705"/>
                <a:chOff x="234196" y="2478944"/>
                <a:chExt cx="6808106" cy="3296705"/>
              </a:xfrm>
            </p:grpSpPr>
            <p:sp>
              <p:nvSpPr>
                <p:cNvPr id="20" name="object 7">
                  <a:extLst>
                    <a:ext uri="{FF2B5EF4-FFF2-40B4-BE49-F238E27FC236}">
                      <a16:creationId xmlns:a16="http://schemas.microsoft.com/office/drawing/2014/main" id="{4874F764-DFDD-4E14-B093-998B2CF73C1F}"/>
                    </a:ext>
                  </a:extLst>
                </p:cNvPr>
                <p:cNvSpPr/>
                <p:nvPr/>
              </p:nvSpPr>
              <p:spPr>
                <a:xfrm>
                  <a:off x="252039" y="2841244"/>
                  <a:ext cx="6772423" cy="2934405"/>
                </a:xfrm>
                <a:custGeom>
                  <a:avLst/>
                  <a:gdLst/>
                  <a:ahLst/>
                  <a:cxnLst/>
                  <a:rect l="l" t="t" r="r" b="b"/>
                  <a:pathLst>
                    <a:path w="11467465" h="4452620">
                      <a:moveTo>
                        <a:pt x="0" y="4452366"/>
                      </a:moveTo>
                      <a:lnTo>
                        <a:pt x="11467338" y="4452366"/>
                      </a:lnTo>
                      <a:lnTo>
                        <a:pt x="11467338" y="0"/>
                      </a:lnTo>
                      <a:lnTo>
                        <a:pt x="0" y="0"/>
                      </a:lnTo>
                      <a:lnTo>
                        <a:pt x="0" y="4452366"/>
                      </a:lnTo>
                      <a:close/>
                    </a:path>
                  </a:pathLst>
                </a:custGeom>
                <a:solidFill>
                  <a:srgbClr val="F7F7F7"/>
                </a:solidFill>
                <a:ln w="19050">
                  <a:solidFill>
                    <a:srgbClr val="393838"/>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object 8">
                  <a:extLst>
                    <a:ext uri="{FF2B5EF4-FFF2-40B4-BE49-F238E27FC236}">
                      <a16:creationId xmlns:a16="http://schemas.microsoft.com/office/drawing/2014/main" id="{6DACADA1-B696-4C05-ABFA-DAD9C1B58A35}"/>
                    </a:ext>
                  </a:extLst>
                </p:cNvPr>
                <p:cNvSpPr/>
                <p:nvPr/>
              </p:nvSpPr>
              <p:spPr>
                <a:xfrm>
                  <a:off x="234196" y="2478944"/>
                  <a:ext cx="6808106" cy="408092"/>
                </a:xfrm>
                <a:custGeom>
                  <a:avLst/>
                  <a:gdLst/>
                  <a:ahLst/>
                  <a:cxnLst/>
                  <a:rect l="l" t="t" r="r" b="b"/>
                  <a:pathLst>
                    <a:path w="11467465" h="478155">
                      <a:moveTo>
                        <a:pt x="0" y="477774"/>
                      </a:moveTo>
                      <a:lnTo>
                        <a:pt x="11467338" y="477774"/>
                      </a:lnTo>
                      <a:lnTo>
                        <a:pt x="11467338" y="0"/>
                      </a:lnTo>
                      <a:lnTo>
                        <a:pt x="0" y="0"/>
                      </a:lnTo>
                      <a:lnTo>
                        <a:pt x="0" y="477774"/>
                      </a:lnTo>
                      <a:close/>
                    </a:path>
                  </a:pathLst>
                </a:custGeom>
                <a:solidFill>
                  <a:srgbClr val="7C4182"/>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400"/>
                </a:p>
              </p:txBody>
            </p:sp>
          </p:grpSp>
          <p:sp>
            <p:nvSpPr>
              <p:cNvPr id="19" name="object 11">
                <a:extLst>
                  <a:ext uri="{FF2B5EF4-FFF2-40B4-BE49-F238E27FC236}">
                    <a16:creationId xmlns:a16="http://schemas.microsoft.com/office/drawing/2014/main" id="{1271566A-0FBD-464F-8FD0-63426F779EA4}"/>
                  </a:ext>
                </a:extLst>
              </p:cNvPr>
              <p:cNvSpPr txBox="1"/>
              <p:nvPr/>
            </p:nvSpPr>
            <p:spPr>
              <a:xfrm>
                <a:off x="355909" y="3088270"/>
                <a:ext cx="4328386" cy="228268"/>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6220" indent="-223520">
                  <a:spcBef>
                    <a:spcPts val="600"/>
                  </a:spcBef>
                  <a:buSzPct val="96666"/>
                  <a:buFont typeface="Wingdings"/>
                  <a:buChar char=""/>
                  <a:tabLst>
                    <a:tab pos="236220" algn="l"/>
                    <a:tab pos="236854" algn="l"/>
                  </a:tabLst>
                </a:pPr>
                <a:endParaRPr lang="en-US" sz="1400" spc="-5">
                  <a:solidFill>
                    <a:srgbClr val="393838"/>
                  </a:solidFill>
                  <a:cs typeface="Arial"/>
                </a:endParaRPr>
              </a:p>
            </p:txBody>
          </p:sp>
        </p:grpSp>
        <p:sp>
          <p:nvSpPr>
            <p:cNvPr id="17" name="object 10">
              <a:extLst>
                <a:ext uri="{FF2B5EF4-FFF2-40B4-BE49-F238E27FC236}">
                  <a16:creationId xmlns:a16="http://schemas.microsoft.com/office/drawing/2014/main" id="{28C529ED-1A98-45EB-A23C-B3B35B90B653}"/>
                </a:ext>
              </a:extLst>
            </p:cNvPr>
            <p:cNvSpPr txBox="1"/>
            <p:nvPr/>
          </p:nvSpPr>
          <p:spPr>
            <a:xfrm>
              <a:off x="500865" y="2535998"/>
              <a:ext cx="2770478" cy="242276"/>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spcBef>
                  <a:spcPts val="100"/>
                </a:spcBef>
              </a:pPr>
              <a:r>
                <a:rPr lang="en-US" sz="1600" b="1">
                  <a:solidFill>
                    <a:srgbClr val="FFFFFF"/>
                  </a:solidFill>
                  <a:latin typeface="Arial"/>
                  <a:cs typeface="Arial"/>
                </a:rPr>
                <a:t>Environmental Scan</a:t>
              </a:r>
              <a:endParaRPr sz="1600">
                <a:latin typeface="Arial"/>
                <a:cs typeface="Arial"/>
              </a:endParaRPr>
            </a:p>
          </p:txBody>
        </p:sp>
      </p:grpSp>
      <p:sp>
        <p:nvSpPr>
          <p:cNvPr id="22" name="Rectangle 21">
            <a:extLst>
              <a:ext uri="{FF2B5EF4-FFF2-40B4-BE49-F238E27FC236}">
                <a16:creationId xmlns:a16="http://schemas.microsoft.com/office/drawing/2014/main" id="{6F883981-9BE2-4BAC-9AE8-E729ACF0A6B3}"/>
              </a:ext>
            </a:extLst>
          </p:cNvPr>
          <p:cNvSpPr/>
          <p:nvPr/>
        </p:nvSpPr>
        <p:spPr>
          <a:xfrm>
            <a:off x="575632" y="2248013"/>
            <a:ext cx="3329845" cy="3539430"/>
          </a:xfrm>
          <a:prstGeom prst="rect">
            <a:avLst/>
          </a:prstGeom>
          <a:solidFill>
            <a:srgbClr val="F7F7F7"/>
          </a:solidFill>
        </p:spPr>
        <p:txBody>
          <a:bodyPr wrap="square" anchor="t">
            <a:spAutoFit/>
          </a:bodyPr>
          <a:lstStyle/>
          <a:p>
            <a:pPr marL="285750" indent="-285750">
              <a:buClr>
                <a:srgbClr val="323E48"/>
              </a:buClr>
              <a:buFont typeface="Wingdings" panose="05000000000000000000" pitchFamily="2" charset="2"/>
              <a:buChar char="§"/>
            </a:pPr>
            <a:r>
              <a:rPr lang="en-US" sz="1400" dirty="0">
                <a:solidFill>
                  <a:srgbClr val="323E48"/>
                </a:solidFill>
                <a:latin typeface="+mn-lt"/>
              </a:rPr>
              <a:t>Monitor trends in transition to electronic </a:t>
            </a:r>
            <a:r>
              <a:rPr lang="en-US" sz="1400" dirty="0">
                <a:latin typeface="+mn-lt"/>
              </a:rPr>
              <a:t>attachments, estimate cost savings of automation and identify opportunity areas to support provider adoption.</a:t>
            </a:r>
          </a:p>
          <a:p>
            <a:pPr marL="285750" indent="-285750">
              <a:buClr>
                <a:srgbClr val="323E48"/>
              </a:buClr>
              <a:buFont typeface="Wingdings" panose="05000000000000000000" pitchFamily="2" charset="2"/>
              <a:buChar char="§"/>
            </a:pPr>
            <a:r>
              <a:rPr lang="en-US" sz="1400" dirty="0">
                <a:latin typeface="+mn-lt"/>
              </a:rPr>
              <a:t>Currently interviewing CAQH CORE Participants, CAQH Index participating </a:t>
            </a:r>
            <a:r>
              <a:rPr lang="en-US" sz="1400" dirty="0"/>
              <a:t>p</a:t>
            </a:r>
            <a:r>
              <a:rPr lang="en-US" sz="1400" dirty="0">
                <a:latin typeface="+mn-lt"/>
              </a:rPr>
              <a:t>roviders and interested </a:t>
            </a:r>
            <a:r>
              <a:rPr lang="en-US" sz="1400" dirty="0"/>
              <a:t>stakeholders; includes provider site visits, stakeholder interviews and vendor product assessment.</a:t>
            </a:r>
          </a:p>
          <a:p>
            <a:pPr marL="285750" indent="-285750">
              <a:buClr>
                <a:srgbClr val="323E48"/>
              </a:buClr>
              <a:buFont typeface="Wingdings" panose="05000000000000000000" pitchFamily="2" charset="2"/>
              <a:buChar char="§"/>
            </a:pPr>
            <a:r>
              <a:rPr lang="en-US" sz="1400" dirty="0">
                <a:cs typeface="+mn-cs"/>
              </a:rPr>
              <a:t>The Environmental Scan will inform the work of the Advisory Group when</a:t>
            </a:r>
            <a:r>
              <a:rPr lang="en-US" sz="1400" dirty="0"/>
              <a:t> identifying and prioritizing opportunity areas.</a:t>
            </a:r>
            <a:endParaRPr lang="en-US" sz="1200" dirty="0">
              <a:cs typeface="+mn-cs"/>
            </a:endParaRPr>
          </a:p>
        </p:txBody>
      </p:sp>
      <p:grpSp>
        <p:nvGrpSpPr>
          <p:cNvPr id="23" name="Group 22">
            <a:extLst>
              <a:ext uri="{FF2B5EF4-FFF2-40B4-BE49-F238E27FC236}">
                <a16:creationId xmlns:a16="http://schemas.microsoft.com/office/drawing/2014/main" id="{C7F4C9BB-5013-4ECD-B481-E58D6FC89C36}"/>
              </a:ext>
            </a:extLst>
          </p:cNvPr>
          <p:cNvGrpSpPr/>
          <p:nvPr/>
        </p:nvGrpSpPr>
        <p:grpSpPr>
          <a:xfrm>
            <a:off x="8267119" y="1642390"/>
            <a:ext cx="3537485" cy="3530369"/>
            <a:chOff x="9756711" y="1210002"/>
            <a:chExt cx="3474720" cy="2605828"/>
          </a:xfrm>
        </p:grpSpPr>
        <p:grpSp>
          <p:nvGrpSpPr>
            <p:cNvPr id="24" name="Group 23">
              <a:extLst>
                <a:ext uri="{FF2B5EF4-FFF2-40B4-BE49-F238E27FC236}">
                  <a16:creationId xmlns:a16="http://schemas.microsoft.com/office/drawing/2014/main" id="{C0B3C04F-8A20-42DB-9B73-B66AB7F96D1F}"/>
                </a:ext>
              </a:extLst>
            </p:cNvPr>
            <p:cNvGrpSpPr/>
            <p:nvPr/>
          </p:nvGrpSpPr>
          <p:grpSpPr>
            <a:xfrm>
              <a:off x="9756711" y="1210002"/>
              <a:ext cx="3474720" cy="1754825"/>
              <a:chOff x="265025" y="2520044"/>
              <a:chExt cx="5950149" cy="1754825"/>
            </a:xfrm>
          </p:grpSpPr>
          <p:sp>
            <p:nvSpPr>
              <p:cNvPr id="27" name="object 7">
                <a:extLst>
                  <a:ext uri="{FF2B5EF4-FFF2-40B4-BE49-F238E27FC236}">
                    <a16:creationId xmlns:a16="http://schemas.microsoft.com/office/drawing/2014/main" id="{898F66AF-84C2-40EF-8764-E83DB86B8793}"/>
                  </a:ext>
                </a:extLst>
              </p:cNvPr>
              <p:cNvSpPr/>
              <p:nvPr/>
            </p:nvSpPr>
            <p:spPr>
              <a:xfrm>
                <a:off x="280732" y="2906664"/>
                <a:ext cx="5918739" cy="1368205"/>
              </a:xfrm>
              <a:custGeom>
                <a:avLst/>
                <a:gdLst/>
                <a:ahLst/>
                <a:cxnLst/>
                <a:rect l="l" t="t" r="r" b="b"/>
                <a:pathLst>
                  <a:path w="11467465" h="4452620">
                    <a:moveTo>
                      <a:pt x="0" y="4452366"/>
                    </a:moveTo>
                    <a:lnTo>
                      <a:pt x="11467338" y="4452366"/>
                    </a:lnTo>
                    <a:lnTo>
                      <a:pt x="11467338" y="0"/>
                    </a:lnTo>
                    <a:lnTo>
                      <a:pt x="0" y="0"/>
                    </a:lnTo>
                    <a:lnTo>
                      <a:pt x="0" y="4452366"/>
                    </a:lnTo>
                    <a:close/>
                  </a:path>
                </a:pathLst>
              </a:custGeom>
              <a:solidFill>
                <a:srgbClr val="F7F7F7"/>
              </a:solidFill>
              <a:ln w="19050">
                <a:solidFill>
                  <a:srgbClr val="393838"/>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object 8">
                <a:extLst>
                  <a:ext uri="{FF2B5EF4-FFF2-40B4-BE49-F238E27FC236}">
                    <a16:creationId xmlns:a16="http://schemas.microsoft.com/office/drawing/2014/main" id="{CBE3C043-1D5C-4926-AFCF-1FD8BF3690F4}"/>
                  </a:ext>
                </a:extLst>
              </p:cNvPr>
              <p:cNvSpPr/>
              <p:nvPr/>
            </p:nvSpPr>
            <p:spPr>
              <a:xfrm>
                <a:off x="265025" y="2520044"/>
                <a:ext cx="5950149" cy="419630"/>
              </a:xfrm>
              <a:custGeom>
                <a:avLst/>
                <a:gdLst/>
                <a:ahLst/>
                <a:cxnLst/>
                <a:rect l="l" t="t" r="r" b="b"/>
                <a:pathLst>
                  <a:path w="11467465" h="478155">
                    <a:moveTo>
                      <a:pt x="0" y="477774"/>
                    </a:moveTo>
                    <a:lnTo>
                      <a:pt x="11467338" y="477774"/>
                    </a:lnTo>
                    <a:lnTo>
                      <a:pt x="11467338" y="0"/>
                    </a:lnTo>
                    <a:lnTo>
                      <a:pt x="0" y="0"/>
                    </a:lnTo>
                    <a:lnTo>
                      <a:pt x="0" y="477774"/>
                    </a:lnTo>
                    <a:close/>
                  </a:path>
                </a:pathLst>
              </a:custGeom>
              <a:solidFill>
                <a:srgbClr val="7C4182"/>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25" name="object 10">
              <a:extLst>
                <a:ext uri="{FF2B5EF4-FFF2-40B4-BE49-F238E27FC236}">
                  <a16:creationId xmlns:a16="http://schemas.microsoft.com/office/drawing/2014/main" id="{26F9A475-FF5C-4E5E-9D61-56BF95E3119A}"/>
                </a:ext>
              </a:extLst>
            </p:cNvPr>
            <p:cNvSpPr txBox="1"/>
            <p:nvPr/>
          </p:nvSpPr>
          <p:spPr>
            <a:xfrm>
              <a:off x="10091424" y="1277039"/>
              <a:ext cx="2954037" cy="259045"/>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spcBef>
                  <a:spcPts val="100"/>
                </a:spcBef>
              </a:pPr>
              <a:r>
                <a:rPr lang="en-US" sz="1600" b="1">
                  <a:solidFill>
                    <a:srgbClr val="FFFFFF"/>
                  </a:solidFill>
                  <a:cs typeface="Arial"/>
                </a:rPr>
                <a:t>Advisory Group/Subgroup</a:t>
              </a:r>
              <a:endParaRPr sz="1600">
                <a:cs typeface="Arial"/>
              </a:endParaRPr>
            </a:p>
          </p:txBody>
        </p:sp>
        <p:sp>
          <p:nvSpPr>
            <p:cNvPr id="26" name="Rectangle 25">
              <a:extLst>
                <a:ext uri="{FF2B5EF4-FFF2-40B4-BE49-F238E27FC236}">
                  <a16:creationId xmlns:a16="http://schemas.microsoft.com/office/drawing/2014/main" id="{304F6B80-2935-4D91-8DB8-45A70EEE2A5C}"/>
                </a:ext>
              </a:extLst>
            </p:cNvPr>
            <p:cNvSpPr/>
            <p:nvPr/>
          </p:nvSpPr>
          <p:spPr>
            <a:xfrm>
              <a:off x="9864879" y="3088545"/>
              <a:ext cx="3289617" cy="727285"/>
            </a:xfrm>
            <a:prstGeom prst="rect">
              <a:avLst/>
            </a:prstGeom>
            <a:solidFill>
              <a:srgbClr val="F7F7F7"/>
            </a:solidFill>
          </p:spPr>
          <p:txBody>
            <a:bodyPr wrap="square">
              <a:spAutoFit/>
            </a:bodyPr>
            <a:lstStyle/>
            <a:p>
              <a:pPr>
                <a:buClr>
                  <a:srgbClr val="323E48"/>
                </a:buClr>
              </a:pPr>
              <a:r>
                <a:rPr lang="en-US" sz="1400" b="1">
                  <a:latin typeface="+mn-lt"/>
                </a:rPr>
                <a:t>Subgroup: </a:t>
              </a:r>
              <a:r>
                <a:rPr lang="en-US" sz="1400">
                  <a:latin typeface="+mn-lt"/>
                </a:rPr>
                <a:t>R</a:t>
              </a:r>
              <a:r>
                <a:rPr lang="en-US" altLang="en-US" sz="1400"/>
                <a:t>eview Advisory Group recommendations to identify areas to be addressed in attachment rule writing.</a:t>
              </a:r>
            </a:p>
          </p:txBody>
        </p:sp>
      </p:grpSp>
      <p:sp>
        <p:nvSpPr>
          <p:cNvPr id="29" name="Rectangle 28">
            <a:extLst>
              <a:ext uri="{FF2B5EF4-FFF2-40B4-BE49-F238E27FC236}">
                <a16:creationId xmlns:a16="http://schemas.microsoft.com/office/drawing/2014/main" id="{B5F37E77-73A6-4715-9B5F-0C90150945B4}"/>
              </a:ext>
            </a:extLst>
          </p:cNvPr>
          <p:cNvSpPr/>
          <p:nvPr/>
        </p:nvSpPr>
        <p:spPr>
          <a:xfrm>
            <a:off x="8377241" y="2305989"/>
            <a:ext cx="3275031" cy="1169551"/>
          </a:xfrm>
          <a:prstGeom prst="rect">
            <a:avLst/>
          </a:prstGeom>
          <a:solidFill>
            <a:srgbClr val="F7F7F7"/>
          </a:solidFill>
        </p:spPr>
        <p:txBody>
          <a:bodyPr wrap="square">
            <a:spAutoFit/>
          </a:bodyPr>
          <a:lstStyle/>
          <a:p>
            <a:pPr>
              <a:buClr>
                <a:srgbClr val="323E48"/>
              </a:buClr>
            </a:pPr>
            <a:r>
              <a:rPr lang="en-US" sz="1400" b="1">
                <a:latin typeface="+mn-lt"/>
              </a:rPr>
              <a:t>Advisory Group: </a:t>
            </a:r>
            <a:r>
              <a:rPr lang="en-US" sz="1400">
                <a:latin typeface="+mn-lt"/>
              </a:rPr>
              <a:t>Review environmental scan findings to develop list of high priority opportunity areas to recommend to an Attachments Subgroup.</a:t>
            </a:r>
          </a:p>
        </p:txBody>
      </p:sp>
      <p:sp>
        <p:nvSpPr>
          <p:cNvPr id="30" name="Rectangle 29">
            <a:extLst>
              <a:ext uri="{FF2B5EF4-FFF2-40B4-BE49-F238E27FC236}">
                <a16:creationId xmlns:a16="http://schemas.microsoft.com/office/drawing/2014/main" id="{066BDEB6-996E-49D7-AFAC-1A034D89BDB6}"/>
              </a:ext>
            </a:extLst>
          </p:cNvPr>
          <p:cNvSpPr/>
          <p:nvPr/>
        </p:nvSpPr>
        <p:spPr bwMode="auto">
          <a:xfrm>
            <a:off x="438570" y="1237174"/>
            <a:ext cx="7663846" cy="425926"/>
          </a:xfrm>
          <a:prstGeom prst="rect">
            <a:avLst/>
          </a:prstGeom>
          <a:solidFill>
            <a:schemeClr val="accent3">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rPr>
              <a:t>In Progress</a:t>
            </a:r>
          </a:p>
        </p:txBody>
      </p:sp>
      <p:sp>
        <p:nvSpPr>
          <p:cNvPr id="31" name="Rectangle 30">
            <a:extLst>
              <a:ext uri="{FF2B5EF4-FFF2-40B4-BE49-F238E27FC236}">
                <a16:creationId xmlns:a16="http://schemas.microsoft.com/office/drawing/2014/main" id="{0E24C457-8F41-4F9F-B1DD-B8B0AEFE1BB0}"/>
              </a:ext>
            </a:extLst>
          </p:cNvPr>
          <p:cNvSpPr/>
          <p:nvPr/>
        </p:nvSpPr>
        <p:spPr bwMode="auto">
          <a:xfrm>
            <a:off x="8276456" y="1216464"/>
            <a:ext cx="3518810" cy="425926"/>
          </a:xfrm>
          <a:prstGeom prst="rect">
            <a:avLst/>
          </a:prstGeom>
          <a:solidFill>
            <a:schemeClr val="accent3">
              <a:lumMod val="20000"/>
              <a:lumOff val="8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rPr>
              <a:t>Activities in 2018 and Beyond</a:t>
            </a:r>
          </a:p>
        </p:txBody>
      </p:sp>
    </p:spTree>
    <p:extLst>
      <p:ext uri="{BB962C8B-B14F-4D97-AF65-F5344CB8AC3E}">
        <p14:creationId xmlns:p14="http://schemas.microsoft.com/office/powerpoint/2010/main" val="4039021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E7031-E0E0-4FAF-BB99-0D23D4EB37A6}"/>
              </a:ext>
            </a:extLst>
          </p:cNvPr>
          <p:cNvSpPr>
            <a:spLocks noGrp="1"/>
          </p:cNvSpPr>
          <p:nvPr>
            <p:ph type="title"/>
          </p:nvPr>
        </p:nvSpPr>
        <p:spPr/>
        <p:txBody>
          <a:bodyPr/>
          <a:lstStyle/>
          <a:p>
            <a:br>
              <a:rPr lang="en-US" b="1" dirty="0"/>
            </a:br>
            <a:r>
              <a:rPr lang="en-US" b="1" dirty="0"/>
              <a:t>New CAQH CORE Report: All Together Now</a:t>
            </a:r>
            <a:br>
              <a:rPr lang="en-US" b="1" dirty="0"/>
            </a:br>
            <a:r>
              <a:rPr lang="en-US" sz="2000" i="1" dirty="0"/>
              <a:t>Applying the Lessons of FFS to Streamline Adoption of VBP</a:t>
            </a:r>
            <a:br>
              <a:rPr lang="en-US" sz="2000" dirty="0"/>
            </a:br>
            <a:endParaRPr lang="en-US" sz="2000" dirty="0"/>
          </a:p>
        </p:txBody>
      </p:sp>
      <p:sp>
        <p:nvSpPr>
          <p:cNvPr id="4" name="Slide Number Placeholder 3">
            <a:extLst>
              <a:ext uri="{FF2B5EF4-FFF2-40B4-BE49-F238E27FC236}">
                <a16:creationId xmlns:a16="http://schemas.microsoft.com/office/drawing/2014/main" id="{D87C0A32-2481-4E97-A6E7-7BFE1A8747CA}"/>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57</a:t>
            </a:fld>
            <a:endParaRPr lang="en-US" dirty="0">
              <a:solidFill>
                <a:prstClr val="white">
                  <a:lumMod val="50000"/>
                </a:prstClr>
              </a:solidFill>
            </a:endParaRPr>
          </a:p>
        </p:txBody>
      </p:sp>
      <p:pic>
        <p:nvPicPr>
          <p:cNvPr id="6" name="Picture 5">
            <a:extLst>
              <a:ext uri="{FF2B5EF4-FFF2-40B4-BE49-F238E27FC236}">
                <a16:creationId xmlns:a16="http://schemas.microsoft.com/office/drawing/2014/main" id="{9A4B2C4B-4C6C-40A9-BDE9-E62126B99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039" y="1232537"/>
            <a:ext cx="4089610" cy="4877051"/>
          </a:xfrm>
          <a:prstGeom prst="rect">
            <a:avLst/>
          </a:prstGeom>
          <a:ln>
            <a:solidFill>
              <a:schemeClr val="tx1"/>
            </a:solidFill>
          </a:ln>
          <a:effectLst>
            <a:outerShdw blurRad="50800" dist="38100" dir="2700000" algn="tl" rotWithShape="0">
              <a:schemeClr val="accent3">
                <a:alpha val="40000"/>
              </a:schemeClr>
            </a:outerShdw>
          </a:effectLst>
        </p:spPr>
      </p:pic>
      <p:grpSp>
        <p:nvGrpSpPr>
          <p:cNvPr id="5" name="Group 4">
            <a:extLst>
              <a:ext uri="{FF2B5EF4-FFF2-40B4-BE49-F238E27FC236}">
                <a16:creationId xmlns:a16="http://schemas.microsoft.com/office/drawing/2014/main" id="{7A4E91BC-DA7A-42EF-837C-22BA8E3F9814}"/>
              </a:ext>
            </a:extLst>
          </p:cNvPr>
          <p:cNvGrpSpPr/>
          <p:nvPr/>
        </p:nvGrpSpPr>
        <p:grpSpPr>
          <a:xfrm>
            <a:off x="815911" y="2437182"/>
            <a:ext cx="6135330" cy="307777"/>
            <a:chOff x="3474205" y="3382633"/>
            <a:chExt cx="5889085" cy="444823"/>
          </a:xfrm>
        </p:grpSpPr>
        <p:cxnSp>
          <p:nvCxnSpPr>
            <p:cNvPr id="7" name="Straight Connector 6">
              <a:extLst>
                <a:ext uri="{FF2B5EF4-FFF2-40B4-BE49-F238E27FC236}">
                  <a16:creationId xmlns:a16="http://schemas.microsoft.com/office/drawing/2014/main" id="{2FC03D5B-434F-414E-A5D7-25C2E5BAAC9D}"/>
                </a:ext>
              </a:extLst>
            </p:cNvPr>
            <p:cNvCxnSpPr/>
            <p:nvPr/>
          </p:nvCxnSpPr>
          <p:spPr bwMode="auto">
            <a:xfrm flipV="1">
              <a:off x="3474205" y="3559827"/>
              <a:ext cx="5889085" cy="9939"/>
            </a:xfrm>
            <a:prstGeom prst="line">
              <a:avLst/>
            </a:prstGeom>
            <a:solidFill>
              <a:srgbClr val="99FF99"/>
            </a:solidFill>
            <a:ln w="15875"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29C6F549-A2FE-462B-A36B-9A01E2158975}"/>
                </a:ext>
              </a:extLst>
            </p:cNvPr>
            <p:cNvSpPr txBox="1"/>
            <p:nvPr/>
          </p:nvSpPr>
          <p:spPr>
            <a:xfrm>
              <a:off x="5347339" y="3382633"/>
              <a:ext cx="2142815" cy="44482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A3838"/>
                  </a:solidFill>
                  <a:latin typeface="Arial"/>
                </a:rPr>
                <a:t>Contents of</a:t>
              </a:r>
              <a:r>
                <a:rPr kumimoji="0" lang="en-US" sz="1400" b="1" i="0" u="none" strike="noStrike" kern="1200" cap="none" spc="0" normalizeH="0" baseline="0" noProof="0" dirty="0">
                  <a:ln>
                    <a:noFill/>
                  </a:ln>
                  <a:solidFill>
                    <a:srgbClr val="3A3838"/>
                  </a:solidFill>
                  <a:effectLst/>
                  <a:uLnTx/>
                  <a:uFillTx/>
                  <a:latin typeface="Arial"/>
                  <a:ea typeface="+mn-ea"/>
                  <a:cs typeface="+mn-cs"/>
                </a:rPr>
                <a:t> Report</a:t>
              </a:r>
            </a:p>
          </p:txBody>
        </p:sp>
      </p:grpSp>
      <p:sp>
        <p:nvSpPr>
          <p:cNvPr id="19" name="Rectangle 18">
            <a:extLst>
              <a:ext uri="{FF2B5EF4-FFF2-40B4-BE49-F238E27FC236}">
                <a16:creationId xmlns:a16="http://schemas.microsoft.com/office/drawing/2014/main" id="{F22BE570-A43C-40F2-BD5B-A41888D89EEE}"/>
              </a:ext>
            </a:extLst>
          </p:cNvPr>
          <p:cNvSpPr/>
          <p:nvPr/>
        </p:nvSpPr>
        <p:spPr bwMode="auto">
          <a:xfrm>
            <a:off x="815910" y="5411837"/>
            <a:ext cx="6135330" cy="65888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 name="Rectangle 19">
            <a:extLst>
              <a:ext uri="{FF2B5EF4-FFF2-40B4-BE49-F238E27FC236}">
                <a16:creationId xmlns:a16="http://schemas.microsoft.com/office/drawing/2014/main" id="{7A7E763A-7BF1-4AEC-9743-8D15999B4FA6}"/>
              </a:ext>
            </a:extLst>
          </p:cNvPr>
          <p:cNvSpPr/>
          <p:nvPr/>
        </p:nvSpPr>
        <p:spPr bwMode="auto">
          <a:xfrm>
            <a:off x="831657" y="5051018"/>
            <a:ext cx="6134404" cy="351853"/>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TextBox 20">
            <a:extLst>
              <a:ext uri="{FF2B5EF4-FFF2-40B4-BE49-F238E27FC236}">
                <a16:creationId xmlns:a16="http://schemas.microsoft.com/office/drawing/2014/main" id="{28508DF2-755D-4CA8-A235-D0B79BB670A2}"/>
              </a:ext>
            </a:extLst>
          </p:cNvPr>
          <p:cNvSpPr txBox="1"/>
          <p:nvPr/>
        </p:nvSpPr>
        <p:spPr>
          <a:xfrm>
            <a:off x="831657" y="5029189"/>
            <a:ext cx="6119583" cy="369332"/>
          </a:xfrm>
          <a:prstGeom prst="rect">
            <a:avLst/>
          </a:prstGeom>
          <a:noFill/>
        </p:spPr>
        <p:txBody>
          <a:bodyPr wrap="square" rtlCol="0">
            <a:spAutoFit/>
          </a:bodyPr>
          <a:lstStyle/>
          <a:p>
            <a:pPr algn="ctr"/>
            <a:r>
              <a:rPr lang="en-US" b="1" dirty="0">
                <a:solidFill>
                  <a:schemeClr val="bg1"/>
                </a:solidFill>
              </a:rPr>
              <a:t>12+ Candidate Orgs</a:t>
            </a:r>
          </a:p>
        </p:txBody>
      </p:sp>
      <p:sp>
        <p:nvSpPr>
          <p:cNvPr id="22" name="TextBox 21">
            <a:extLst>
              <a:ext uri="{FF2B5EF4-FFF2-40B4-BE49-F238E27FC236}">
                <a16:creationId xmlns:a16="http://schemas.microsoft.com/office/drawing/2014/main" id="{F63E9721-84B8-431D-9046-62BBD77577D2}"/>
              </a:ext>
            </a:extLst>
          </p:cNvPr>
          <p:cNvSpPr txBox="1"/>
          <p:nvPr/>
        </p:nvSpPr>
        <p:spPr>
          <a:xfrm>
            <a:off x="701542" y="5369777"/>
            <a:ext cx="6379812" cy="584775"/>
          </a:xfrm>
          <a:prstGeom prst="rect">
            <a:avLst/>
          </a:prstGeom>
          <a:noFill/>
        </p:spPr>
        <p:txBody>
          <a:bodyPr wrap="square" rtlCol="0">
            <a:spAutoFit/>
          </a:bodyPr>
          <a:lstStyle/>
          <a:p>
            <a:pPr algn="ctr"/>
            <a:r>
              <a:rPr lang="en-US" sz="1600" dirty="0"/>
              <a:t>Identifies over a dozen candidate organizations – industry organizations and leaders – to successfully propel VBP operations.</a:t>
            </a:r>
          </a:p>
        </p:txBody>
      </p:sp>
      <p:sp>
        <p:nvSpPr>
          <p:cNvPr id="2" name="Rectangle 1">
            <a:extLst>
              <a:ext uri="{FF2B5EF4-FFF2-40B4-BE49-F238E27FC236}">
                <a16:creationId xmlns:a16="http://schemas.microsoft.com/office/drawing/2014/main" id="{DDE9EB33-1656-4F32-A2EB-70395B6E260F}"/>
              </a:ext>
            </a:extLst>
          </p:cNvPr>
          <p:cNvSpPr/>
          <p:nvPr/>
        </p:nvSpPr>
        <p:spPr>
          <a:xfrm>
            <a:off x="101600" y="1154257"/>
            <a:ext cx="7444509" cy="1200329"/>
          </a:xfrm>
          <a:prstGeom prst="rect">
            <a:avLst/>
          </a:prstGeom>
        </p:spPr>
        <p:txBody>
          <a:bodyPr wrap="square">
            <a:spAutoFit/>
          </a:bodyPr>
          <a:lstStyle/>
          <a:p>
            <a:pPr algn="ctr"/>
            <a:r>
              <a:rPr lang="en-US" dirty="0"/>
              <a:t>The </a:t>
            </a:r>
            <a:r>
              <a:rPr lang="en-US" dirty="0">
                <a:hlinkClick r:id="rId4"/>
              </a:rPr>
              <a:t>report</a:t>
            </a:r>
            <a:r>
              <a:rPr lang="en-US" dirty="0"/>
              <a:t> analyzes operational challenges that may slow or add costs to the implementation of value-based payment. The research found that industry collaboration is needed to minimize variations and identified opportunity areas that, if improved, would smooth implementation.</a:t>
            </a:r>
          </a:p>
        </p:txBody>
      </p:sp>
      <p:sp>
        <p:nvSpPr>
          <p:cNvPr id="26" name="Rectangle 25">
            <a:extLst>
              <a:ext uri="{FF2B5EF4-FFF2-40B4-BE49-F238E27FC236}">
                <a16:creationId xmlns:a16="http://schemas.microsoft.com/office/drawing/2014/main" id="{3AA8857A-563A-4CBC-BC76-96895EC798EE}"/>
              </a:ext>
            </a:extLst>
          </p:cNvPr>
          <p:cNvSpPr/>
          <p:nvPr/>
        </p:nvSpPr>
        <p:spPr bwMode="auto">
          <a:xfrm>
            <a:off x="831657" y="3122245"/>
            <a:ext cx="2798486" cy="178960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a:extLst>
              <a:ext uri="{FF2B5EF4-FFF2-40B4-BE49-F238E27FC236}">
                <a16:creationId xmlns:a16="http://schemas.microsoft.com/office/drawing/2014/main" id="{034C2651-B97B-43B6-989E-633743535B91}"/>
              </a:ext>
            </a:extLst>
          </p:cNvPr>
          <p:cNvSpPr/>
          <p:nvPr/>
        </p:nvSpPr>
        <p:spPr bwMode="auto">
          <a:xfrm>
            <a:off x="831657" y="2789752"/>
            <a:ext cx="2798064" cy="36441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D1F4EC55-B6B2-4914-8532-3D18A710F7D6}"/>
              </a:ext>
            </a:extLst>
          </p:cNvPr>
          <p:cNvSpPr txBox="1"/>
          <p:nvPr/>
        </p:nvSpPr>
        <p:spPr>
          <a:xfrm>
            <a:off x="739262" y="2783686"/>
            <a:ext cx="3076280" cy="369332"/>
          </a:xfrm>
          <a:prstGeom prst="rect">
            <a:avLst/>
          </a:prstGeom>
          <a:noFill/>
        </p:spPr>
        <p:txBody>
          <a:bodyPr wrap="square" rtlCol="0">
            <a:spAutoFit/>
          </a:bodyPr>
          <a:lstStyle/>
          <a:p>
            <a:pPr algn="ctr"/>
            <a:r>
              <a:rPr lang="en-US" b="1" dirty="0">
                <a:solidFill>
                  <a:schemeClr val="bg1"/>
                </a:solidFill>
              </a:rPr>
              <a:t>5 Opportunity Areas</a:t>
            </a:r>
          </a:p>
        </p:txBody>
      </p:sp>
      <p:sp>
        <p:nvSpPr>
          <p:cNvPr id="29" name="TextBox 28">
            <a:extLst>
              <a:ext uri="{FF2B5EF4-FFF2-40B4-BE49-F238E27FC236}">
                <a16:creationId xmlns:a16="http://schemas.microsoft.com/office/drawing/2014/main" id="{6D6A5083-389C-441D-89AB-48AF208784D2}"/>
              </a:ext>
            </a:extLst>
          </p:cNvPr>
          <p:cNvSpPr txBox="1"/>
          <p:nvPr/>
        </p:nvSpPr>
        <p:spPr>
          <a:xfrm>
            <a:off x="870173" y="3202887"/>
            <a:ext cx="2840692" cy="1569660"/>
          </a:xfrm>
          <a:prstGeom prst="rect">
            <a:avLst/>
          </a:prstGeom>
          <a:noFill/>
        </p:spPr>
        <p:txBody>
          <a:bodyPr wrap="square" rtlCol="0">
            <a:spAutoFit/>
          </a:bodyPr>
          <a:lstStyle/>
          <a:p>
            <a:pPr marL="285750" indent="-285750">
              <a:buFont typeface="Wingdings" panose="05000000000000000000" pitchFamily="2" charset="2"/>
              <a:buChar char="§"/>
            </a:pPr>
            <a:r>
              <a:rPr lang="en-US" sz="1600" dirty="0"/>
              <a:t>Data Quality &amp; Standardization</a:t>
            </a:r>
          </a:p>
          <a:p>
            <a:pPr marL="285750" indent="-285750">
              <a:buFont typeface="Wingdings" panose="05000000000000000000" pitchFamily="2" charset="2"/>
              <a:buChar char="§"/>
            </a:pPr>
            <a:r>
              <a:rPr lang="en-US" sz="1600" dirty="0"/>
              <a:t>Interoperability</a:t>
            </a:r>
          </a:p>
          <a:p>
            <a:pPr marL="285750" indent="-285750">
              <a:buFont typeface="Wingdings" panose="05000000000000000000" pitchFamily="2" charset="2"/>
              <a:buChar char="§"/>
            </a:pPr>
            <a:r>
              <a:rPr lang="en-US" sz="1600" dirty="0"/>
              <a:t>Patient Risk Stratification</a:t>
            </a:r>
          </a:p>
          <a:p>
            <a:pPr marL="285750" indent="-285750">
              <a:buFont typeface="Wingdings" panose="05000000000000000000" pitchFamily="2" charset="2"/>
              <a:buChar char="§"/>
            </a:pPr>
            <a:r>
              <a:rPr lang="en-US" sz="1600" dirty="0"/>
              <a:t>Provider Attribution</a:t>
            </a:r>
          </a:p>
          <a:p>
            <a:pPr marL="285750" indent="-285750">
              <a:buFont typeface="Wingdings" panose="05000000000000000000" pitchFamily="2" charset="2"/>
              <a:buChar char="§"/>
            </a:pPr>
            <a:r>
              <a:rPr lang="en-US" sz="1600" dirty="0"/>
              <a:t>Quality Measurement</a:t>
            </a:r>
          </a:p>
        </p:txBody>
      </p:sp>
      <p:grpSp>
        <p:nvGrpSpPr>
          <p:cNvPr id="30" name="Group 29">
            <a:extLst>
              <a:ext uri="{FF2B5EF4-FFF2-40B4-BE49-F238E27FC236}">
                <a16:creationId xmlns:a16="http://schemas.microsoft.com/office/drawing/2014/main" id="{DD541280-74F6-4937-B883-B81B1B79C597}"/>
              </a:ext>
            </a:extLst>
          </p:cNvPr>
          <p:cNvGrpSpPr/>
          <p:nvPr/>
        </p:nvGrpSpPr>
        <p:grpSpPr>
          <a:xfrm>
            <a:off x="4079847" y="2769209"/>
            <a:ext cx="3076280" cy="2142640"/>
            <a:chOff x="4611562" y="3287666"/>
            <a:chExt cx="3076280" cy="2142640"/>
          </a:xfrm>
        </p:grpSpPr>
        <p:sp>
          <p:nvSpPr>
            <p:cNvPr id="31" name="Rectangle 30">
              <a:extLst>
                <a:ext uri="{FF2B5EF4-FFF2-40B4-BE49-F238E27FC236}">
                  <a16:creationId xmlns:a16="http://schemas.microsoft.com/office/drawing/2014/main" id="{E90A90C5-2909-4378-AF8F-1B5B37AAADE5}"/>
                </a:ext>
              </a:extLst>
            </p:cNvPr>
            <p:cNvSpPr/>
            <p:nvPr/>
          </p:nvSpPr>
          <p:spPr bwMode="auto">
            <a:xfrm>
              <a:off x="4692284" y="3618542"/>
              <a:ext cx="2798486" cy="181176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2" name="Rectangle 31">
              <a:extLst>
                <a:ext uri="{FF2B5EF4-FFF2-40B4-BE49-F238E27FC236}">
                  <a16:creationId xmlns:a16="http://schemas.microsoft.com/office/drawing/2014/main" id="{DD821747-C105-47FE-B2EE-E8BB5F72A0CA}"/>
                </a:ext>
              </a:extLst>
            </p:cNvPr>
            <p:cNvSpPr/>
            <p:nvPr/>
          </p:nvSpPr>
          <p:spPr bwMode="auto">
            <a:xfrm>
              <a:off x="4692284" y="3308209"/>
              <a:ext cx="2798064" cy="332493"/>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3" name="TextBox 32">
              <a:extLst>
                <a:ext uri="{FF2B5EF4-FFF2-40B4-BE49-F238E27FC236}">
                  <a16:creationId xmlns:a16="http://schemas.microsoft.com/office/drawing/2014/main" id="{A543F3C8-DB07-4D18-B0A1-B8A96E15D702}"/>
                </a:ext>
              </a:extLst>
            </p:cNvPr>
            <p:cNvSpPr txBox="1"/>
            <p:nvPr/>
          </p:nvSpPr>
          <p:spPr>
            <a:xfrm>
              <a:off x="4611562" y="3287666"/>
              <a:ext cx="3076280" cy="369332"/>
            </a:xfrm>
            <a:prstGeom prst="rect">
              <a:avLst/>
            </a:prstGeom>
            <a:noFill/>
          </p:spPr>
          <p:txBody>
            <a:bodyPr wrap="square" rtlCol="0">
              <a:spAutoFit/>
            </a:bodyPr>
            <a:lstStyle/>
            <a:p>
              <a:pPr algn="ctr"/>
              <a:r>
                <a:rPr lang="en-US" b="1">
                  <a:solidFill>
                    <a:schemeClr val="bg1"/>
                  </a:solidFill>
                </a:rPr>
                <a:t>9 Recommendations</a:t>
              </a:r>
            </a:p>
          </p:txBody>
        </p:sp>
        <p:sp>
          <p:nvSpPr>
            <p:cNvPr id="34" name="TextBox 33">
              <a:extLst>
                <a:ext uri="{FF2B5EF4-FFF2-40B4-BE49-F238E27FC236}">
                  <a16:creationId xmlns:a16="http://schemas.microsoft.com/office/drawing/2014/main" id="{29EDFB86-BC9E-4409-AAEF-30273B903CA7}"/>
                </a:ext>
              </a:extLst>
            </p:cNvPr>
            <p:cNvSpPr txBox="1"/>
            <p:nvPr/>
          </p:nvSpPr>
          <p:spPr>
            <a:xfrm>
              <a:off x="4714620" y="3661245"/>
              <a:ext cx="2870164" cy="1569660"/>
            </a:xfrm>
            <a:prstGeom prst="rect">
              <a:avLst/>
            </a:prstGeom>
            <a:noFill/>
          </p:spPr>
          <p:txBody>
            <a:bodyPr wrap="square" rtlCol="0">
              <a:spAutoFit/>
            </a:bodyPr>
            <a:lstStyle/>
            <a:p>
              <a:pPr algn="ctr"/>
              <a:r>
                <a:rPr lang="en-US" sz="1600" dirty="0"/>
                <a:t>Includes nine recommendations and strategies to address challenges which may be implemented by CAQH CORE and/or others.</a:t>
              </a:r>
            </a:p>
          </p:txBody>
        </p:sp>
      </p:grpSp>
    </p:spTree>
    <p:extLst>
      <p:ext uri="{BB962C8B-B14F-4D97-AF65-F5344CB8AC3E}">
        <p14:creationId xmlns:p14="http://schemas.microsoft.com/office/powerpoint/2010/main" val="637371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Become a CAQH CORE Participating Organization to Maximize Benefits!</a:t>
            </a:r>
          </a:p>
        </p:txBody>
      </p:sp>
      <p:sp>
        <p:nvSpPr>
          <p:cNvPr id="17" name="Slide Number Placeholder 3"/>
          <p:cNvSpPr>
            <a:spLocks noGrp="1"/>
          </p:cNvSpPr>
          <p:nvPr>
            <p:ph type="sldNum" sz="quarter" idx="10"/>
          </p:nvPr>
        </p:nvSpPr>
        <p:spPr>
          <a:xfrm>
            <a:off x="4791075" y="6489861"/>
            <a:ext cx="2627312" cy="233363"/>
          </a:xfrm>
          <a:prstGeom prst="rect">
            <a:avLst/>
          </a:prstGeom>
        </p:spPr>
        <p:txBody>
          <a:bodyPr anchor="ctr"/>
          <a:lstStyle/>
          <a:p>
            <a:pPr algn="ctr" eaLnBrk="0" hangingPunct="0">
              <a:defRPr/>
            </a:pPr>
            <a:fld id="{0ED2649B-F8E2-4A8F-B6F4-7C76AC6399F6}" type="slidenum">
              <a:rPr lang="en-US">
                <a:solidFill>
                  <a:srgbClr val="FFFFFF">
                    <a:lumMod val="50000"/>
                  </a:srgbClr>
                </a:solidFill>
                <a:latin typeface="Arial"/>
                <a:cs typeface="Arial" panose="020B0604020202020204" pitchFamily="34" charset="0"/>
              </a:rPr>
              <a:pPr algn="ctr" eaLnBrk="0" hangingPunct="0">
                <a:defRPr/>
              </a:pPr>
              <a:t>58</a:t>
            </a:fld>
            <a:endParaRPr lang="en-US" dirty="0">
              <a:solidFill>
                <a:srgbClr val="FFFFFF">
                  <a:lumMod val="50000"/>
                </a:srgbClr>
              </a:solidFill>
              <a:latin typeface="Arial"/>
              <a:cs typeface="Arial" panose="020B0604020202020204" pitchFamily="34" charset="0"/>
            </a:endParaRPr>
          </a:p>
        </p:txBody>
      </p:sp>
      <p:sp>
        <p:nvSpPr>
          <p:cNvPr id="7" name="TextBox 6"/>
          <p:cNvSpPr txBox="1"/>
          <p:nvPr/>
        </p:nvSpPr>
        <p:spPr>
          <a:xfrm>
            <a:off x="1275700" y="1041986"/>
            <a:ext cx="9640600" cy="1200329"/>
          </a:xfrm>
          <a:prstGeom prst="rect">
            <a:avLst/>
          </a:prstGeom>
          <a:noFill/>
        </p:spPr>
        <p:txBody>
          <a:bodyPr wrap="square" rtlCol="0">
            <a:spAutoFit/>
          </a:bodyPr>
          <a:lstStyle/>
          <a:p>
            <a:pPr algn="ctr"/>
            <a:r>
              <a:rPr lang="en-US" sz="2400" b="1">
                <a:solidFill>
                  <a:schemeClr val="tx1">
                    <a:lumMod val="50000"/>
                  </a:schemeClr>
                </a:solidFill>
                <a:latin typeface="Arial" panose="020B0604020202020204" pitchFamily="34" charset="0"/>
                <a:cs typeface="Arial" panose="020B0604020202020204" pitchFamily="34" charset="0"/>
              </a:rPr>
              <a:t>Healthcare administration is rapidly changing.  </a:t>
            </a:r>
          </a:p>
          <a:p>
            <a:pPr algn="ctr"/>
            <a:r>
              <a:rPr lang="en-US" sz="2400" b="1">
                <a:solidFill>
                  <a:schemeClr val="tx1">
                    <a:lumMod val="50000"/>
                  </a:schemeClr>
                </a:solidFill>
                <a:latin typeface="Arial" panose="020B0604020202020204" pitchFamily="34" charset="0"/>
                <a:cs typeface="Arial" panose="020B0604020202020204" pitchFamily="34" charset="0"/>
              </a:rPr>
              <a:t>Be a part of CAQH CORE’s mission to drive the creation and adoption of new healthcare operating rules. </a:t>
            </a:r>
          </a:p>
        </p:txBody>
      </p:sp>
      <p:pic>
        <p:nvPicPr>
          <p:cNvPr id="2050" name="Picture 2" descr="https://image.freepik.com/free-icon/man-with-a-flag_318-27308.jpg"/>
          <p:cNvPicPr>
            <a:picLocks noChangeAspect="1" noChangeArrowheads="1"/>
          </p:cNvPicPr>
          <p:nvPr/>
        </p:nvPicPr>
        <p:blipFill>
          <a:blip r:embed="rId2"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5667" y="2372284"/>
            <a:ext cx="1052623" cy="10526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age.freepik.com/free-icon/megaphone_318-56406.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9847287">
            <a:off x="1307216" y="4252909"/>
            <a:ext cx="1108873" cy="11088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nta-aivn.org/images/_template/Icons/icon_meeting.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06307" y="2372284"/>
            <a:ext cx="1050542" cy="10505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d30y9cdsu7xlg0.cloudfront.net/png/107090-200.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9754" y="4123561"/>
            <a:ext cx="1143651" cy="11436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image.freepik.com/free-icon/megaphone_318-56406.jpg"/>
          <p:cNvPicPr>
            <a:picLocks noChangeAspect="1" noChangeArrowheads="1"/>
          </p:cNvPicPr>
          <p:nvPr/>
        </p:nvPicPr>
        <p:blipFill>
          <a:blip r:embed="rId6" cstate="print">
            <a:clrChange>
              <a:clrFrom>
                <a:srgbClr val="FEFEFE"/>
              </a:clrFrom>
              <a:clrTo>
                <a:srgbClr val="FEFEFE">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21047" flipH="1">
            <a:off x="1051592" y="4144547"/>
            <a:ext cx="626096" cy="6260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21252" y="3458304"/>
            <a:ext cx="2041451" cy="523220"/>
          </a:xfrm>
          <a:prstGeom prst="rect">
            <a:avLst/>
          </a:prstGeom>
          <a:noFill/>
        </p:spPr>
        <p:txBody>
          <a:bodyPr wrap="square" rtlCol="0">
            <a:spAutoFit/>
          </a:bodyPr>
          <a:lstStyle/>
          <a:p>
            <a:pPr algn="ctr"/>
            <a:r>
              <a:rPr lang="en-US" sz="1400" b="1">
                <a:solidFill>
                  <a:schemeClr val="tx1">
                    <a:lumMod val="50000"/>
                  </a:schemeClr>
                </a:solidFill>
              </a:rPr>
              <a:t>Represent your organization.</a:t>
            </a:r>
          </a:p>
        </p:txBody>
      </p:sp>
      <p:sp>
        <p:nvSpPr>
          <p:cNvPr id="14" name="TextBox 13"/>
          <p:cNvSpPr txBox="1"/>
          <p:nvPr/>
        </p:nvSpPr>
        <p:spPr>
          <a:xfrm>
            <a:off x="3610855" y="3458304"/>
            <a:ext cx="2041451" cy="523220"/>
          </a:xfrm>
          <a:prstGeom prst="rect">
            <a:avLst/>
          </a:prstGeom>
          <a:noFill/>
        </p:spPr>
        <p:txBody>
          <a:bodyPr wrap="square" rtlCol="0">
            <a:spAutoFit/>
          </a:bodyPr>
          <a:lstStyle/>
          <a:p>
            <a:pPr algn="ctr"/>
            <a:r>
              <a:rPr lang="en-US" sz="1400" b="1">
                <a:solidFill>
                  <a:schemeClr val="tx1">
                    <a:lumMod val="50000"/>
                  </a:schemeClr>
                </a:solidFill>
              </a:rPr>
              <a:t>Work with others around the industry.</a:t>
            </a:r>
          </a:p>
        </p:txBody>
      </p:sp>
      <p:sp>
        <p:nvSpPr>
          <p:cNvPr id="15" name="TextBox 14"/>
          <p:cNvSpPr txBox="1"/>
          <p:nvPr/>
        </p:nvSpPr>
        <p:spPr>
          <a:xfrm>
            <a:off x="255644" y="5312858"/>
            <a:ext cx="2970455" cy="738664"/>
          </a:xfrm>
          <a:prstGeom prst="rect">
            <a:avLst/>
          </a:prstGeom>
          <a:noFill/>
        </p:spPr>
        <p:txBody>
          <a:bodyPr wrap="square" rtlCol="0">
            <a:spAutoFit/>
          </a:bodyPr>
          <a:lstStyle/>
          <a:p>
            <a:pPr algn="ctr"/>
            <a:r>
              <a:rPr lang="en-US" sz="1400" b="1">
                <a:solidFill>
                  <a:schemeClr val="tx1">
                    <a:lumMod val="50000"/>
                  </a:schemeClr>
                </a:solidFill>
              </a:rPr>
              <a:t>Communicate to industry partners and with your organization’s leadership.</a:t>
            </a:r>
          </a:p>
        </p:txBody>
      </p:sp>
      <p:sp>
        <p:nvSpPr>
          <p:cNvPr id="16" name="TextBox 15"/>
          <p:cNvSpPr txBox="1"/>
          <p:nvPr/>
        </p:nvSpPr>
        <p:spPr>
          <a:xfrm>
            <a:off x="3610853" y="5312858"/>
            <a:ext cx="2041451" cy="738664"/>
          </a:xfrm>
          <a:prstGeom prst="rect">
            <a:avLst/>
          </a:prstGeom>
          <a:noFill/>
        </p:spPr>
        <p:txBody>
          <a:bodyPr wrap="square" rtlCol="0">
            <a:spAutoFit/>
          </a:bodyPr>
          <a:lstStyle/>
          <a:p>
            <a:pPr algn="ctr"/>
            <a:r>
              <a:rPr lang="en-US" sz="1400" b="1">
                <a:solidFill>
                  <a:schemeClr val="tx1">
                    <a:lumMod val="50000"/>
                  </a:schemeClr>
                </a:solidFill>
              </a:rPr>
              <a:t>Present on CAQH CORE education sessions.</a:t>
            </a:r>
          </a:p>
        </p:txBody>
      </p:sp>
      <p:sp>
        <p:nvSpPr>
          <p:cNvPr id="19" name="TextBox 18"/>
          <p:cNvSpPr txBox="1"/>
          <p:nvPr/>
        </p:nvSpPr>
        <p:spPr>
          <a:xfrm>
            <a:off x="6497330" y="4447298"/>
            <a:ext cx="5449006" cy="1200329"/>
          </a:xfrm>
          <a:prstGeom prst="rect">
            <a:avLst/>
          </a:prstGeom>
          <a:noFill/>
        </p:spPr>
        <p:txBody>
          <a:bodyPr wrap="square" rtlCol="0">
            <a:spAutoFit/>
          </a:bodyPr>
          <a:lstStyle/>
          <a:p>
            <a:pPr algn="ctr"/>
            <a:r>
              <a:rPr lang="en-US" b="1" dirty="0">
                <a:solidFill>
                  <a:schemeClr val="tx1">
                    <a:lumMod val="50000"/>
                  </a:schemeClr>
                </a:solidFill>
              </a:rPr>
              <a:t>2018 Priorities – special content available only to CAQH CORE Participating Organizations.</a:t>
            </a:r>
          </a:p>
          <a:p>
            <a:pPr algn="ctr"/>
            <a:endParaRPr lang="en-US" b="1" dirty="0">
              <a:solidFill>
                <a:schemeClr val="tx1">
                  <a:lumMod val="50000"/>
                </a:schemeClr>
              </a:solidFill>
            </a:endParaRPr>
          </a:p>
          <a:p>
            <a:pPr algn="ctr"/>
            <a:r>
              <a:rPr lang="en-US" b="1" cap="small" dirty="0">
                <a:solidFill>
                  <a:schemeClr val="tx1">
                    <a:lumMod val="50000"/>
                  </a:schemeClr>
                </a:solidFill>
              </a:rPr>
              <a:t>VPB | Attachments | Prior Auth.</a:t>
            </a:r>
          </a:p>
        </p:txBody>
      </p:sp>
      <p:sp>
        <p:nvSpPr>
          <p:cNvPr id="9" name="TextBox 8"/>
          <p:cNvSpPr txBox="1"/>
          <p:nvPr/>
        </p:nvSpPr>
        <p:spPr>
          <a:xfrm>
            <a:off x="2202947" y="6124291"/>
            <a:ext cx="7786106" cy="276999"/>
          </a:xfrm>
          <a:prstGeom prst="rect">
            <a:avLst/>
          </a:prstGeom>
          <a:noFill/>
        </p:spPr>
        <p:txBody>
          <a:bodyPr wrap="none" rtlCol="0">
            <a:spAutoFit/>
          </a:bodyPr>
          <a:lstStyle/>
          <a:p>
            <a:r>
              <a:rPr lang="en-US" sz="1200">
                <a:solidFill>
                  <a:schemeClr val="bg2">
                    <a:lumMod val="10000"/>
                  </a:schemeClr>
                </a:solidFill>
              </a:rPr>
              <a:t>Click </a:t>
            </a:r>
            <a:r>
              <a:rPr lang="en-US" sz="1200">
                <a:solidFill>
                  <a:schemeClr val="bg2">
                    <a:lumMod val="10000"/>
                  </a:schemeClr>
                </a:solidFill>
                <a:hlinkClick r:id="rId7"/>
              </a:rPr>
              <a:t>here</a:t>
            </a:r>
            <a:r>
              <a:rPr lang="en-US" sz="1200">
                <a:solidFill>
                  <a:schemeClr val="bg2">
                    <a:lumMod val="10000"/>
                  </a:schemeClr>
                </a:solidFill>
              </a:rPr>
              <a:t> for more information on joining CAQH CORE as well as a complete list of Participating Organizations.</a:t>
            </a:r>
          </a:p>
        </p:txBody>
      </p:sp>
      <p:pic>
        <p:nvPicPr>
          <p:cNvPr id="10" name="Picture 9"/>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53120" y="2518992"/>
            <a:ext cx="2737425" cy="1891921"/>
          </a:xfrm>
          <a:prstGeom prst="rect">
            <a:avLst/>
          </a:prstGeom>
        </p:spPr>
      </p:pic>
    </p:spTree>
    <p:extLst>
      <p:ext uri="{BB962C8B-B14F-4D97-AF65-F5344CB8AC3E}">
        <p14:creationId xmlns:p14="http://schemas.microsoft.com/office/powerpoint/2010/main" val="533237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CORE Certification E-Learning Resources</a:t>
            </a:r>
          </a:p>
        </p:txBody>
      </p:sp>
      <p:pic>
        <p:nvPicPr>
          <p:cNvPr id="5" name="Picture 4"/>
          <p:cNvPicPr>
            <a:picLocks noChangeAspect="1"/>
          </p:cNvPicPr>
          <p:nvPr/>
        </p:nvPicPr>
        <p:blipFill>
          <a:blip r:embed="rId3"/>
          <a:stretch>
            <a:fillRect/>
          </a:stretch>
        </p:blipFill>
        <p:spPr>
          <a:xfrm>
            <a:off x="4744265" y="4040349"/>
            <a:ext cx="2720908" cy="219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459523" y="4035881"/>
            <a:ext cx="3802614" cy="219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3047151" y="1641371"/>
            <a:ext cx="6115136" cy="1637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3537204" y="1033752"/>
            <a:ext cx="5135031" cy="400110"/>
          </a:xfrm>
          <a:prstGeom prst="rect">
            <a:avLst/>
          </a:prstGeom>
          <a:noFill/>
        </p:spPr>
        <p:txBody>
          <a:bodyPr wrap="square" rtlCol="0">
            <a:spAutoFit/>
          </a:bodyPr>
          <a:lstStyle/>
          <a:p>
            <a:pPr algn="ctr"/>
            <a:r>
              <a:rPr lang="en-US" sz="2000" b="1">
                <a:latin typeface="+mn-lt"/>
                <a:hlinkClick r:id="rId6"/>
              </a:rPr>
              <a:t>www.caqh.org/core/elearning-resources</a:t>
            </a:r>
            <a:r>
              <a:rPr lang="en-US" sz="2000" b="1">
                <a:latin typeface="+mn-lt"/>
              </a:rPr>
              <a:t>  </a:t>
            </a:r>
          </a:p>
        </p:txBody>
      </p:sp>
      <p:pic>
        <p:nvPicPr>
          <p:cNvPr id="2" name="Picture 1"/>
          <p:cNvPicPr>
            <a:picLocks noChangeAspect="1"/>
          </p:cNvPicPr>
          <p:nvPr/>
        </p:nvPicPr>
        <p:blipFill>
          <a:blip r:embed="rId7"/>
          <a:stretch>
            <a:fillRect/>
          </a:stretch>
        </p:blipFill>
        <p:spPr>
          <a:xfrm>
            <a:off x="7947301" y="4035881"/>
            <a:ext cx="3577949" cy="2197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59523" y="3495474"/>
            <a:ext cx="3802614" cy="430887"/>
          </a:xfrm>
          <a:prstGeom prst="rect">
            <a:avLst/>
          </a:prstGeom>
          <a:noFill/>
        </p:spPr>
        <p:txBody>
          <a:bodyPr wrap="square" rtlCol="0">
            <a:spAutoFit/>
          </a:bodyPr>
          <a:lstStyle/>
          <a:p>
            <a:pPr algn="ctr"/>
            <a:r>
              <a:rPr lang="en-US" sz="1100" b="1"/>
              <a:t>Understand</a:t>
            </a:r>
            <a:r>
              <a:rPr lang="en-US" sz="1100" b="1">
                <a:latin typeface="+mn-lt"/>
              </a:rPr>
              <a:t> the four components needed to complete voluntary CORE Certification.</a:t>
            </a:r>
          </a:p>
        </p:txBody>
      </p:sp>
      <p:sp>
        <p:nvSpPr>
          <p:cNvPr id="10" name="TextBox 9"/>
          <p:cNvSpPr txBox="1"/>
          <p:nvPr/>
        </p:nvSpPr>
        <p:spPr>
          <a:xfrm>
            <a:off x="7712409" y="3495474"/>
            <a:ext cx="4043362" cy="430887"/>
          </a:xfrm>
          <a:prstGeom prst="rect">
            <a:avLst/>
          </a:prstGeom>
          <a:noFill/>
        </p:spPr>
        <p:txBody>
          <a:bodyPr wrap="square" rtlCol="0">
            <a:spAutoFit/>
          </a:bodyPr>
          <a:lstStyle/>
          <a:p>
            <a:pPr algn="ctr"/>
            <a:r>
              <a:rPr lang="en-US" sz="1100" b="1"/>
              <a:t>Explore an interactive map to see which Medicaid entities around the country have achieved CORE Certification. </a:t>
            </a:r>
          </a:p>
        </p:txBody>
      </p:sp>
      <p:sp>
        <p:nvSpPr>
          <p:cNvPr id="11" name="TextBox 10"/>
          <p:cNvSpPr txBox="1"/>
          <p:nvPr/>
        </p:nvSpPr>
        <p:spPr>
          <a:xfrm>
            <a:off x="4734984" y="3495474"/>
            <a:ext cx="2743199" cy="430887"/>
          </a:xfrm>
          <a:prstGeom prst="rect">
            <a:avLst/>
          </a:prstGeom>
          <a:noFill/>
        </p:spPr>
        <p:txBody>
          <a:bodyPr wrap="square" rtlCol="0">
            <a:spAutoFit/>
          </a:bodyPr>
          <a:lstStyle/>
          <a:p>
            <a:pPr algn="ctr"/>
            <a:r>
              <a:rPr lang="en-US" sz="1100" b="1"/>
              <a:t>Learn about the new CORE Certification Application Portal.</a:t>
            </a:r>
          </a:p>
        </p:txBody>
      </p:sp>
      <p:pic>
        <p:nvPicPr>
          <p:cNvPr id="17"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5864" y="581497"/>
            <a:ext cx="1527883" cy="7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https://www.unf.edu/uploadedImages/aa/distancelearning/about/icon_1512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90933" y="343219"/>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1/10/Education_-_Grad_Hat.svg/150px-Education_-_Grad_Hat.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68596">
            <a:off x="10921454" y="-163842"/>
            <a:ext cx="1231235" cy="1231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3.bp.blogspot.com/--xNmNFPIKrU/Ti4T-yiFGnI/AAAAAAAAADo/EudChqA8OoQ/s1600/Capturar+curso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83451" y="2761732"/>
            <a:ext cx="454326" cy="553452"/>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3"/>
          <p:cNvSpPr txBox="1">
            <a:spLocks/>
          </p:cNvSpPr>
          <p:nvPr/>
        </p:nvSpPr>
        <p:spPr>
          <a:xfrm>
            <a:off x="4791075" y="6489861"/>
            <a:ext cx="2627312" cy="233363"/>
          </a:xfrm>
          <a:prstGeom prst="rect">
            <a:avLst/>
          </a:prstGeom>
        </p:spPr>
        <p:txBody>
          <a:bodyPr vert="horz" lIns="91440" tIns="45720" rIns="91440" bIns="45720" rtlCol="0" anchor="ctr"/>
          <a:lstStyle>
            <a:defPPr>
              <a:defRPr lang="en-US"/>
            </a:defPPr>
            <a:lvl1pPr algn="ctr" eaLnBrk="0" hangingPunct="0">
              <a:defRPr sz="800">
                <a:solidFill>
                  <a:srgbClr val="FFFFFF">
                    <a:lumMod val="50000"/>
                  </a:srgbClr>
                </a:solidFill>
                <a:latin typeface="Arial"/>
                <a:cs typeface="Arial" panose="020B0604020202020204" pitchFamily="34" charset="0"/>
              </a:defRPr>
            </a:lvl1pPr>
          </a:lstStyle>
          <a:p>
            <a:fld id="{0ED2649B-F8E2-4A8F-B6F4-7C76AC6399F6}" type="slidenum">
              <a:rPr lang="en-US"/>
              <a:pPr/>
              <a:t>59</a:t>
            </a:fld>
            <a:endParaRPr lang="en-US"/>
          </a:p>
        </p:txBody>
      </p:sp>
    </p:spTree>
    <p:extLst>
      <p:ext uri="{BB962C8B-B14F-4D97-AF65-F5344CB8AC3E}">
        <p14:creationId xmlns:p14="http://schemas.microsoft.com/office/powerpoint/2010/main" val="129992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a:t>Highlights of CAQH Dental Industry Touchpoints</a:t>
            </a:r>
          </a:p>
        </p:txBody>
      </p:sp>
      <p:sp>
        <p:nvSpPr>
          <p:cNvPr id="11" name="Down Arrow 10"/>
          <p:cNvSpPr/>
          <p:nvPr/>
        </p:nvSpPr>
        <p:spPr bwMode="auto">
          <a:xfrm>
            <a:off x="4520858" y="2274886"/>
            <a:ext cx="461962" cy="901452"/>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anchor="ctr"/>
          <a:lstStyle/>
          <a:p>
            <a:pPr algn="ctr" eaLnBrk="1" hangingPunct="1">
              <a:defRPr/>
            </a:pPr>
            <a:endParaRPr lang="en-US"/>
          </a:p>
        </p:txBody>
      </p:sp>
      <p:sp>
        <p:nvSpPr>
          <p:cNvPr id="12" name="Down Arrow 11"/>
          <p:cNvSpPr/>
          <p:nvPr/>
        </p:nvSpPr>
        <p:spPr bwMode="auto">
          <a:xfrm>
            <a:off x="8742362" y="2354264"/>
            <a:ext cx="460375" cy="822073"/>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anchor="ctr"/>
          <a:lstStyle/>
          <a:p>
            <a:pPr algn="ctr" eaLnBrk="1" hangingPunct="1">
              <a:defRPr/>
            </a:pPr>
            <a:endParaRPr lang="en-US"/>
          </a:p>
        </p:txBody>
      </p:sp>
      <p:sp>
        <p:nvSpPr>
          <p:cNvPr id="14" name="TextBox 13"/>
          <p:cNvSpPr txBox="1"/>
          <p:nvPr/>
        </p:nvSpPr>
        <p:spPr>
          <a:xfrm>
            <a:off x="6129362" y="3291429"/>
            <a:ext cx="5686374" cy="4339650"/>
          </a:xfrm>
          <a:prstGeom prst="rect">
            <a:avLst/>
          </a:prstGeom>
          <a:noFill/>
        </p:spPr>
        <p:txBody>
          <a:bodyPr wrap="square" numCol="2">
            <a:spAutoFit/>
          </a:bodyPr>
          <a:lstStyle/>
          <a:p>
            <a:pPr marL="342900" indent="-342900">
              <a:spcBef>
                <a:spcPts val="600"/>
              </a:spcBef>
              <a:buFont typeface="Wingdings" panose="05000000000000000000" pitchFamily="2" charset="2"/>
              <a:buChar char="§"/>
              <a:defRPr/>
            </a:pPr>
            <a:r>
              <a:rPr lang="en-US" sz="1600" b="1" dirty="0"/>
              <a:t>ProView</a:t>
            </a:r>
            <a:r>
              <a:rPr lang="en-US" sz="1600" dirty="0"/>
              <a:t>: </a:t>
            </a:r>
            <a:r>
              <a:rPr lang="en-US" sz="1600" dirty="0">
                <a:latin typeface="Arial" panose="020B0604020202020204" pitchFamily="34" charset="0"/>
                <a:cs typeface="Arial" panose="020B0604020202020204" pitchFamily="34" charset="0"/>
              </a:rPr>
              <a:t>ADA and CAQH have formed a strategic alliance to help streamline the credentialing process for dentists, dental plans and employers. Powered by ProView®, it enables dentists to enter their professional and practice information one time in an easy-to-use, fast and protected digital platform.</a:t>
            </a:r>
          </a:p>
          <a:p>
            <a:pPr marL="342900" indent="-342900">
              <a:spcBef>
                <a:spcPts val="600"/>
              </a:spcBef>
              <a:buFont typeface="Wingdings" panose="05000000000000000000" pitchFamily="2" charset="2"/>
              <a:buChar char="§"/>
              <a:defRPr/>
            </a:pPr>
            <a:endParaRPr lang="en-US" sz="1600" b="1" dirty="0"/>
          </a:p>
          <a:p>
            <a:pPr marL="342900" indent="-342900">
              <a:spcBef>
                <a:spcPts val="600"/>
              </a:spcBef>
              <a:buFont typeface="Wingdings" panose="05000000000000000000" pitchFamily="2" charset="2"/>
              <a:buChar char="§"/>
              <a:defRPr/>
            </a:pPr>
            <a:endParaRPr lang="en-US" sz="1600" b="1" dirty="0"/>
          </a:p>
          <a:p>
            <a:pPr marL="342900" indent="-342900">
              <a:spcBef>
                <a:spcPts val="600"/>
              </a:spcBef>
              <a:buFont typeface="Wingdings" panose="05000000000000000000" pitchFamily="2" charset="2"/>
              <a:buChar char="§"/>
              <a:defRPr/>
            </a:pPr>
            <a:endParaRPr lang="en-US" sz="1600" b="1" dirty="0"/>
          </a:p>
          <a:p>
            <a:pPr marL="342900" indent="-342900">
              <a:spcBef>
                <a:spcPts val="600"/>
              </a:spcBef>
              <a:buFont typeface="Wingdings" panose="05000000000000000000" pitchFamily="2" charset="2"/>
              <a:buChar char="§"/>
              <a:defRPr/>
            </a:pPr>
            <a:endParaRPr lang="en-US" sz="1600" b="1" dirty="0"/>
          </a:p>
          <a:p>
            <a:pPr marL="342900" indent="-342900">
              <a:spcBef>
                <a:spcPts val="600"/>
              </a:spcBef>
              <a:buFont typeface="Wingdings" panose="05000000000000000000" pitchFamily="2" charset="2"/>
              <a:buChar char="§"/>
              <a:defRPr/>
            </a:pPr>
            <a:r>
              <a:rPr lang="en-US" sz="1600" b="1" dirty="0" err="1"/>
              <a:t>EnrollHub</a:t>
            </a:r>
            <a:r>
              <a:rPr lang="en-US" sz="1600" dirty="0"/>
              <a:t>: Dental plans are increasingly using EFT/ERA through standardized enrollments.</a:t>
            </a:r>
          </a:p>
          <a:p>
            <a:pPr marL="342900" indent="-342900">
              <a:buFont typeface="Wingdings" panose="05000000000000000000" pitchFamily="2" charset="2"/>
              <a:buChar char="ü"/>
              <a:defRPr/>
            </a:pPr>
            <a:endParaRPr lang="en-US" sz="1600" dirty="0"/>
          </a:p>
        </p:txBody>
      </p:sp>
      <p:sp>
        <p:nvSpPr>
          <p:cNvPr id="15" name="TextBox 14"/>
          <p:cNvSpPr txBox="1"/>
          <p:nvPr/>
        </p:nvSpPr>
        <p:spPr>
          <a:xfrm>
            <a:off x="3336583" y="3291429"/>
            <a:ext cx="2830512" cy="2800767"/>
          </a:xfrm>
          <a:prstGeom prst="rect">
            <a:avLst/>
          </a:prstGeom>
          <a:noFill/>
        </p:spPr>
        <p:txBody>
          <a:bodyPr>
            <a:spAutoFit/>
          </a:bodyPr>
          <a:lstStyle/>
          <a:p>
            <a:pPr marL="342900" indent="-342900">
              <a:buFont typeface="Wingdings" panose="05000000000000000000" pitchFamily="2" charset="2"/>
              <a:buChar char="§"/>
              <a:defRPr/>
            </a:pPr>
            <a:r>
              <a:rPr lang="en-US" sz="1600" b="1" dirty="0"/>
              <a:t>CAQH Index</a:t>
            </a:r>
            <a:r>
              <a:rPr lang="en-US" sz="1600" dirty="0"/>
              <a:t>: Dental plans are contributing data to track industry adoption of the HIPAA-mandated electronic administrative transactions; 2015 report began tracking adoption by the dental health industry.</a:t>
            </a:r>
          </a:p>
          <a:p>
            <a:pPr marL="342900" indent="-342900">
              <a:buFont typeface="Wingdings" panose="05000000000000000000" pitchFamily="2" charset="2"/>
              <a:buChar char="ü"/>
              <a:defRPr/>
            </a:pPr>
            <a:endParaRPr lang="en-US" sz="1600" dirty="0"/>
          </a:p>
        </p:txBody>
      </p:sp>
      <p:pic>
        <p:nvPicPr>
          <p:cNvPr id="2868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295" y="1232694"/>
            <a:ext cx="18843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wn Arrow 17"/>
          <p:cNvSpPr/>
          <p:nvPr/>
        </p:nvSpPr>
        <p:spPr bwMode="auto">
          <a:xfrm>
            <a:off x="1490494" y="2274886"/>
            <a:ext cx="461963" cy="901451"/>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anchor="ctr"/>
          <a:lstStyle/>
          <a:p>
            <a:pPr algn="ctr" eaLnBrk="1" hangingPunct="1">
              <a:defRPr/>
            </a:pPr>
            <a:endParaRPr lang="en-US"/>
          </a:p>
        </p:txBody>
      </p:sp>
      <p:sp>
        <p:nvSpPr>
          <p:cNvPr id="19" name="TextBox 18"/>
          <p:cNvSpPr txBox="1"/>
          <p:nvPr/>
        </p:nvSpPr>
        <p:spPr>
          <a:xfrm>
            <a:off x="345112" y="3291429"/>
            <a:ext cx="2752725" cy="3124200"/>
          </a:xfrm>
          <a:prstGeom prst="rect">
            <a:avLst/>
          </a:prstGeom>
          <a:noFill/>
        </p:spPr>
        <p:txBody>
          <a:bodyPr>
            <a:spAutoFit/>
          </a:bodyPr>
          <a:lstStyle/>
          <a:p>
            <a:pPr marL="342900" indent="-342900">
              <a:spcBef>
                <a:spcPts val="600"/>
              </a:spcBef>
              <a:buFont typeface="Wingdings" panose="05000000000000000000" pitchFamily="2" charset="2"/>
              <a:buChar char="§"/>
              <a:defRPr/>
            </a:pPr>
            <a:r>
              <a:rPr lang="en-US" sz="1600" b="1" dirty="0"/>
              <a:t>CORE Participation</a:t>
            </a:r>
            <a:r>
              <a:rPr lang="en-US" sz="1600" dirty="0"/>
              <a:t>: HHS-mandated CORE Operating Rules apply to dental plans; dental plans have a direct voice in operating rule development.</a:t>
            </a:r>
          </a:p>
          <a:p>
            <a:pPr marL="342900" indent="-342900">
              <a:spcBef>
                <a:spcPts val="600"/>
              </a:spcBef>
              <a:buFont typeface="Wingdings" panose="05000000000000000000" pitchFamily="2" charset="2"/>
              <a:buChar char="§"/>
              <a:defRPr/>
            </a:pPr>
            <a:r>
              <a:rPr lang="en-US" sz="1600" b="1" dirty="0"/>
              <a:t>CORE Certification</a:t>
            </a:r>
            <a:r>
              <a:rPr lang="en-US" sz="1600" dirty="0"/>
              <a:t>: Dental plans are certifying conformance with the operating rules.</a:t>
            </a:r>
          </a:p>
          <a:p>
            <a:pPr marL="342900" indent="-342900">
              <a:buFont typeface="Wingdings" panose="05000000000000000000" pitchFamily="2" charset="2"/>
              <a:buChar char="ü"/>
              <a:defRPr/>
            </a:pPr>
            <a:endParaRPr lang="en-US" sz="1600" dirty="0"/>
          </a:p>
        </p:txBody>
      </p:sp>
      <p:pic>
        <p:nvPicPr>
          <p:cNvPr id="2868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1222375"/>
            <a:ext cx="2032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69139" y="1222375"/>
            <a:ext cx="2565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3">
            <a:extLst>
              <a:ext uri="{FF2B5EF4-FFF2-40B4-BE49-F238E27FC236}">
                <a16:creationId xmlns:a16="http://schemas.microsoft.com/office/drawing/2014/main" id="{8049B74A-6F62-4B4B-B5B3-BFCEA82E52D8}"/>
              </a:ext>
            </a:extLst>
          </p:cNvPr>
          <p:cNvSpPr txBox="1">
            <a:spLocks/>
          </p:cNvSpPr>
          <p:nvPr/>
        </p:nvSpPr>
        <p:spPr>
          <a:xfrm>
            <a:off x="4734984" y="646430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rgbClr val="323E48">
                    <a:tint val="75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E2D6B392-2311-4D85-A582-D1976F1A3194}" type="slidenum">
              <a:rPr lang="en-US" smtClean="0"/>
              <a:pPr algn="ctr">
                <a:defRPr/>
              </a:pPr>
              <a:t>6</a:t>
            </a:fld>
            <a:endParaRPr lang="en-US" dirty="0"/>
          </a:p>
        </p:txBody>
      </p:sp>
    </p:spTree>
    <p:extLst>
      <p:ext uri="{BB962C8B-B14F-4D97-AF65-F5344CB8AC3E}">
        <p14:creationId xmlns:p14="http://schemas.microsoft.com/office/powerpoint/2010/main" val="263765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67101" y="1326087"/>
            <a:ext cx="5257799" cy="584775"/>
          </a:xfrm>
          <a:prstGeom prst="rect">
            <a:avLst/>
          </a:prstGeom>
          <a:noFill/>
        </p:spPr>
        <p:txBody>
          <a:bodyPr wrap="square" rtlCol="0">
            <a:spAutoFit/>
          </a:bodyPr>
          <a:lstStyle/>
          <a:p>
            <a:pPr algn="ctr"/>
            <a:r>
              <a:rPr lang="en-US" sz="3200" b="1">
                <a:solidFill>
                  <a:srgbClr val="7D4081"/>
                </a:solidFill>
                <a:latin typeface="Arial" panose="020B0604020202020204" pitchFamily="34" charset="0"/>
              </a:rPr>
              <a:t>Thank you for joining us!</a:t>
            </a:r>
          </a:p>
        </p:txBody>
      </p:sp>
      <p:sp>
        <p:nvSpPr>
          <p:cNvPr id="11" name="TextBox 10"/>
          <p:cNvSpPr txBox="1"/>
          <p:nvPr/>
        </p:nvSpPr>
        <p:spPr>
          <a:xfrm>
            <a:off x="3771900" y="3237317"/>
            <a:ext cx="4648200" cy="1015663"/>
          </a:xfrm>
          <a:prstGeom prst="rect">
            <a:avLst/>
          </a:prstGeom>
          <a:noFill/>
        </p:spPr>
        <p:txBody>
          <a:bodyPr wrap="square" rtlCol="0">
            <a:spAutoFit/>
          </a:bodyPr>
          <a:lstStyle/>
          <a:p>
            <a:pPr algn="ctr">
              <a:lnSpc>
                <a:spcPct val="150000"/>
              </a:lnSpc>
            </a:pPr>
            <a:r>
              <a:rPr lang="en-US" sz="2000">
                <a:solidFill>
                  <a:srgbClr val="7D4081"/>
                </a:solidFill>
                <a:latin typeface="+mn-lt"/>
              </a:rPr>
              <a:t>Website:</a:t>
            </a:r>
            <a:r>
              <a:rPr lang="en-US" sz="2000">
                <a:latin typeface="+mn-lt"/>
              </a:rPr>
              <a:t>  </a:t>
            </a:r>
            <a:r>
              <a:rPr lang="en-US" sz="2000">
                <a:latin typeface="+mn-lt"/>
                <a:hlinkClick r:id="rId2"/>
              </a:rPr>
              <a:t>www.CAQH.org/CORE</a:t>
            </a:r>
            <a:r>
              <a:rPr lang="en-US" sz="2000">
                <a:latin typeface="+mn-lt"/>
              </a:rPr>
              <a:t> </a:t>
            </a:r>
          </a:p>
          <a:p>
            <a:pPr algn="ctr">
              <a:lnSpc>
                <a:spcPct val="150000"/>
              </a:lnSpc>
            </a:pPr>
            <a:r>
              <a:rPr lang="en-US" sz="2000">
                <a:solidFill>
                  <a:srgbClr val="7D4081"/>
                </a:solidFill>
                <a:latin typeface="+mn-lt"/>
              </a:rPr>
              <a:t>Email:</a:t>
            </a:r>
            <a:r>
              <a:rPr lang="en-US" sz="2000">
                <a:latin typeface="+mn-lt"/>
              </a:rPr>
              <a:t>  </a:t>
            </a:r>
            <a:r>
              <a:rPr lang="en-US" sz="2000">
                <a:latin typeface="+mn-lt"/>
                <a:hlinkClick r:id="rId3"/>
              </a:rPr>
              <a:t>CORE@CAQH.org</a:t>
            </a:r>
            <a:r>
              <a:rPr lang="en-US" sz="2000">
                <a:latin typeface="+mn-lt"/>
              </a:rPr>
              <a:t> </a:t>
            </a:r>
          </a:p>
        </p:txBody>
      </p:sp>
      <p:grpSp>
        <p:nvGrpSpPr>
          <p:cNvPr id="12" name="Group 11"/>
          <p:cNvGrpSpPr/>
          <p:nvPr/>
        </p:nvGrpSpPr>
        <p:grpSpPr>
          <a:xfrm>
            <a:off x="5202767" y="2654066"/>
            <a:ext cx="1786467" cy="536575"/>
            <a:chOff x="3556000" y="5204320"/>
            <a:chExt cx="1786467" cy="536575"/>
          </a:xfrm>
        </p:grpSpPr>
        <p:pic>
          <p:nvPicPr>
            <p:cNvPr id="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5204320"/>
              <a:ext cx="538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094163" y="5272552"/>
              <a:ext cx="1248304" cy="400110"/>
            </a:xfrm>
            <a:prstGeom prst="rect">
              <a:avLst/>
            </a:prstGeom>
            <a:noFill/>
          </p:spPr>
          <p:txBody>
            <a:bodyPr wrap="square" rtlCol="0">
              <a:spAutoFit/>
            </a:bodyPr>
            <a:lstStyle/>
            <a:p>
              <a:r>
                <a:rPr lang="en-US" sz="2000">
                  <a:solidFill>
                    <a:srgbClr val="7D4081"/>
                  </a:solidFill>
                  <a:latin typeface="+mn-lt"/>
                </a:rPr>
                <a:t>@CAQH</a:t>
              </a:r>
            </a:p>
          </p:txBody>
        </p:sp>
      </p:grpSp>
      <p:sp>
        <p:nvSpPr>
          <p:cNvPr id="15" name="Rectangle 14"/>
          <p:cNvSpPr/>
          <p:nvPr/>
        </p:nvSpPr>
        <p:spPr>
          <a:xfrm>
            <a:off x="1658923" y="5100155"/>
            <a:ext cx="8874154" cy="1200329"/>
          </a:xfrm>
          <a:prstGeom prst="rect">
            <a:avLst/>
          </a:prstGeom>
        </p:spPr>
        <p:txBody>
          <a:bodyPr wrap="square">
            <a:spAutoFit/>
          </a:bodyPr>
          <a:lstStyle/>
          <a:p>
            <a:pPr algn="ctr"/>
            <a:r>
              <a:rPr lang="en-US" b="1">
                <a:solidFill>
                  <a:schemeClr val="bg1">
                    <a:lumMod val="50000"/>
                  </a:schemeClr>
                </a:solidFill>
                <a:latin typeface="Gotham Narrow SSm A"/>
              </a:rPr>
              <a:t>The CAQH CORE Mission</a:t>
            </a:r>
          </a:p>
          <a:p>
            <a:pPr algn="ctr"/>
            <a:r>
              <a:rPr lang="en-US">
                <a:solidFill>
                  <a:schemeClr val="bg1">
                    <a:lumMod val="50000"/>
                  </a:schemeClr>
                </a:solidFill>
                <a:latin typeface="Gotham Narrow SSm A"/>
              </a:rPr>
              <a:t>Drive the creation and adoption of healthcare operating rules that support standards, accelerate interoperability, and align administrative and clinical activities among providers, payers and consumers.</a:t>
            </a:r>
            <a:endParaRPr lang="en-US" b="0" i="0">
              <a:solidFill>
                <a:schemeClr val="bg1">
                  <a:lumMod val="50000"/>
                </a:schemeClr>
              </a:solidFill>
              <a:effectLst/>
              <a:latin typeface="Gotham Narrow SSm A"/>
            </a:endParaRPr>
          </a:p>
        </p:txBody>
      </p:sp>
      <p:sp>
        <p:nvSpPr>
          <p:cNvPr id="9" name="Slide Number Placeholder 3"/>
          <p:cNvSpPr>
            <a:spLocks noGrp="1"/>
          </p:cNvSpPr>
          <p:nvPr>
            <p:ph type="sldNum" sz="quarter" idx="10"/>
          </p:nvPr>
        </p:nvSpPr>
        <p:spPr>
          <a:xfrm>
            <a:off x="4791075" y="6489861"/>
            <a:ext cx="2627312" cy="233363"/>
          </a:xfrm>
          <a:prstGeom prst="rect">
            <a:avLst/>
          </a:prstGeom>
        </p:spPr>
        <p:txBody>
          <a:bodyPr anchor="ctr"/>
          <a:lstStyle/>
          <a:p>
            <a:pPr algn="ctr" eaLnBrk="0" hangingPunct="0">
              <a:defRPr/>
            </a:pPr>
            <a:fld id="{0ED2649B-F8E2-4A8F-B6F4-7C76AC6399F6}" type="slidenum">
              <a:rPr lang="en-US">
                <a:solidFill>
                  <a:srgbClr val="FFFFFF">
                    <a:lumMod val="50000"/>
                  </a:srgbClr>
                </a:solidFill>
                <a:latin typeface="Arial"/>
                <a:cs typeface="Arial" panose="020B0604020202020204" pitchFamily="34" charset="0"/>
              </a:rPr>
              <a:pPr algn="ctr" eaLnBrk="0" hangingPunct="0">
                <a:defRPr/>
              </a:pPr>
              <a:t>60</a:t>
            </a:fld>
            <a:endParaRPr lang="en-US">
              <a:solidFill>
                <a:srgbClr val="FFFFFF">
                  <a:lumMod val="50000"/>
                </a:srgbClr>
              </a:solidFill>
              <a:latin typeface="Arial"/>
              <a:cs typeface="Arial" panose="020B0604020202020204" pitchFamily="34" charset="0"/>
            </a:endParaRPr>
          </a:p>
        </p:txBody>
      </p:sp>
    </p:spTree>
    <p:extLst>
      <p:ext uri="{BB962C8B-B14F-4D97-AF65-F5344CB8AC3E}">
        <p14:creationId xmlns:p14="http://schemas.microsoft.com/office/powerpoint/2010/main" val="3262574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vert="horz" lIns="91440" tIns="45720" rIns="91440" bIns="45720" rtlCol="0" anchor="ctr"/>
          <a:lstStyle/>
          <a:p>
            <a:pPr algn="ctr" eaLnBrk="0" hangingPunct="0"/>
            <a:fld id="{9A9C8C3D-11FD-4B77-B1DE-9B8741B75A84}" type="slidenum">
              <a:rPr lang="en-US" sz="800">
                <a:solidFill>
                  <a:srgbClr val="FFFFFF">
                    <a:lumMod val="50000"/>
                  </a:srgbClr>
                </a:solidFill>
                <a:latin typeface="Arial"/>
                <a:cs typeface="Arial" panose="020B0604020202020204" pitchFamily="34" charset="0"/>
              </a:rPr>
              <a:pPr algn="ctr" eaLnBrk="0" hangingPunct="0"/>
              <a:t>61</a:t>
            </a:fld>
            <a:endParaRPr lang="en-US" sz="800" dirty="0">
              <a:solidFill>
                <a:srgbClr val="FFFFFF">
                  <a:lumMod val="50000"/>
                </a:srgbClr>
              </a:solidFill>
              <a:latin typeface="Arial"/>
              <a:cs typeface="Arial" panose="020B0604020202020204" pitchFamily="34" charset="0"/>
            </a:endParaRPr>
          </a:p>
        </p:txBody>
      </p:sp>
      <p:grpSp>
        <p:nvGrpSpPr>
          <p:cNvPr id="5" name="Group 4"/>
          <p:cNvGrpSpPr/>
          <p:nvPr/>
        </p:nvGrpSpPr>
        <p:grpSpPr>
          <a:xfrm>
            <a:off x="1" y="1115684"/>
            <a:ext cx="3196205" cy="5218004"/>
            <a:chOff x="1" y="1115684"/>
            <a:chExt cx="2582337" cy="4669895"/>
          </a:xfrm>
        </p:grpSpPr>
        <p:pic>
          <p:nvPicPr>
            <p:cNvPr id="12"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rot="16200000">
              <a:off x="-1106025" y="2257644"/>
              <a:ext cx="4669894" cy="23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1" y="1141083"/>
              <a:ext cx="2582337" cy="4644496"/>
            </a:xfrm>
            <a:prstGeom prst="rect">
              <a:avLst/>
            </a:prstGeom>
            <a:solidFill>
              <a:srgbClr val="FFFFFF">
                <a:alpha val="87843"/>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endParaRPr lang="en-US" dirty="0">
                <a:solidFill>
                  <a:srgbClr val="000000"/>
                </a:solidFill>
              </a:endParaRPr>
            </a:p>
          </p:txBody>
        </p:sp>
      </p:grpSp>
      <p:sp>
        <p:nvSpPr>
          <p:cNvPr id="9" name="Rectangle 8"/>
          <p:cNvSpPr/>
          <p:nvPr/>
        </p:nvSpPr>
        <p:spPr>
          <a:xfrm>
            <a:off x="3196206" y="3432297"/>
            <a:ext cx="8417710" cy="584775"/>
          </a:xfrm>
          <a:prstGeom prst="rect">
            <a:avLst/>
          </a:prstGeom>
        </p:spPr>
        <p:txBody>
          <a:bodyPr wrap="square">
            <a:spAutoFit/>
          </a:bodyPr>
          <a:lstStyle/>
          <a:p>
            <a:pPr algn="r"/>
            <a:r>
              <a:rPr lang="en-US" sz="3200" b="1" dirty="0"/>
              <a:t>Appendix</a:t>
            </a:r>
          </a:p>
        </p:txBody>
      </p:sp>
    </p:spTree>
    <p:extLst>
      <p:ext uri="{BB962C8B-B14F-4D97-AF65-F5344CB8AC3E}">
        <p14:creationId xmlns:p14="http://schemas.microsoft.com/office/powerpoint/2010/main" val="3823904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custDataLst>
              <p:tags r:id="rId1"/>
            </p:custDataLst>
          </p:nvPr>
        </p:nvSpPr>
        <p:spPr bwMode="auto">
          <a:xfrm>
            <a:off x="6972300" y="542925"/>
            <a:ext cx="3976688" cy="565150"/>
          </a:xfrm>
          <a:prstGeom prst="rect">
            <a:avLst/>
          </a:prstGeom>
          <a:noFill/>
          <a:ln>
            <a:noFill/>
          </a:ln>
          <a:extLst/>
        </p:spPr>
        <p:txBody>
          <a:bodyPr wrap="none" anchor="ctr"/>
          <a:lstStyle/>
          <a:p>
            <a:pPr>
              <a:defRPr/>
            </a:pPr>
            <a:endParaRPr lang="en-US" sz="1200" kern="0">
              <a:solidFill>
                <a:sysClr val="windowText" lastClr="000000"/>
              </a:solidFill>
              <a:latin typeface="Arial" pitchFamily="34" charset="0"/>
              <a:ea typeface="ＭＳ Ｐゴシック" panose="020B0600070205080204" pitchFamily="34" charset="-128"/>
              <a:cs typeface="Arial"/>
            </a:endParaRPr>
          </a:p>
        </p:txBody>
      </p:sp>
      <p:sp>
        <p:nvSpPr>
          <p:cNvPr id="3" name="Title 2">
            <a:extLst>
              <a:ext uri="{FF2B5EF4-FFF2-40B4-BE49-F238E27FC236}">
                <a16:creationId xmlns:a16="http://schemas.microsoft.com/office/drawing/2014/main" id="{88BED182-93BD-4B50-9389-86800F63C927}"/>
              </a:ext>
            </a:extLst>
          </p:cNvPr>
          <p:cNvSpPr>
            <a:spLocks noGrp="1"/>
          </p:cNvSpPr>
          <p:nvPr>
            <p:ph type="title"/>
          </p:nvPr>
        </p:nvSpPr>
        <p:spPr/>
        <p:txBody>
          <a:bodyPr/>
          <a:lstStyle/>
          <a:p>
            <a:r>
              <a:rPr lang="en-US" b="1" dirty="0"/>
              <a:t>Phase I CAQH CORE Operating Rules </a:t>
            </a:r>
            <a:endParaRPr lang="en-US" dirty="0"/>
          </a:p>
        </p:txBody>
      </p:sp>
      <p:graphicFrame>
        <p:nvGraphicFramePr>
          <p:cNvPr id="4" name="Table 3">
            <a:extLst>
              <a:ext uri="{FF2B5EF4-FFF2-40B4-BE49-F238E27FC236}">
                <a16:creationId xmlns:a16="http://schemas.microsoft.com/office/drawing/2014/main" id="{5590A74F-B437-42A0-9A70-8BF7E983BD81}"/>
              </a:ext>
            </a:extLst>
          </p:cNvPr>
          <p:cNvGraphicFramePr>
            <a:graphicFrameLocks noGrp="1"/>
          </p:cNvGraphicFramePr>
          <p:nvPr>
            <p:extLst/>
          </p:nvPr>
        </p:nvGraphicFramePr>
        <p:xfrm>
          <a:off x="209548" y="1182688"/>
          <a:ext cx="11781370" cy="4762444"/>
        </p:xfrm>
        <a:graphic>
          <a:graphicData uri="http://schemas.openxmlformats.org/drawingml/2006/table">
            <a:tbl>
              <a:tblPr firstRow="1" bandRow="1">
                <a:tableStyleId>{5940675A-B579-460E-94D1-54222C63F5DA}</a:tableStyleId>
              </a:tblPr>
              <a:tblGrid>
                <a:gridCol w="5890685">
                  <a:extLst>
                    <a:ext uri="{9D8B030D-6E8A-4147-A177-3AD203B41FA5}">
                      <a16:colId xmlns:a16="http://schemas.microsoft.com/office/drawing/2014/main" val="65609047"/>
                    </a:ext>
                  </a:extLst>
                </a:gridCol>
                <a:gridCol w="5890685">
                  <a:extLst>
                    <a:ext uri="{9D8B030D-6E8A-4147-A177-3AD203B41FA5}">
                      <a16:colId xmlns:a16="http://schemas.microsoft.com/office/drawing/2014/main" val="2619543406"/>
                    </a:ext>
                  </a:extLst>
                </a:gridCol>
              </a:tblGrid>
              <a:tr h="23100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Phase</a:t>
                      </a:r>
                      <a:r>
                        <a:rPr lang="en-US" sz="1100" b="1" kern="1200" baseline="0" dirty="0">
                          <a:solidFill>
                            <a:schemeClr val="bg1"/>
                          </a:solidFill>
                          <a:latin typeface="+mn-lt"/>
                          <a:ea typeface="+mn-ea"/>
                          <a:cs typeface="+mn-cs"/>
                        </a:rPr>
                        <a:t> I </a:t>
                      </a:r>
                      <a:r>
                        <a:rPr lang="en-US" sz="1100" b="1" kern="1200" dirty="0">
                          <a:solidFill>
                            <a:schemeClr val="bg1"/>
                          </a:solidFill>
                          <a:latin typeface="+mn-lt"/>
                          <a:ea typeface="+mn-ea"/>
                          <a:cs typeface="+mn-cs"/>
                        </a:rPr>
                        <a:t>Rule – Problem Addressed</a:t>
                      </a:r>
                    </a:p>
                  </a:txBody>
                  <a:tcPr marT="45716" marB="45716">
                    <a:solidFill>
                      <a:schemeClr val="accent3"/>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Rule Requirements</a:t>
                      </a:r>
                    </a:p>
                  </a:txBody>
                  <a:tcPr marT="45716" marB="45716">
                    <a:solidFill>
                      <a:schemeClr val="accent3"/>
                    </a:solidFill>
                  </a:tcPr>
                </a:tc>
                <a:extLst>
                  <a:ext uri="{0D108BD9-81ED-4DB2-BD59-A6C34878D82A}">
                    <a16:rowId xmlns:a16="http://schemas.microsoft.com/office/drawing/2014/main" val="1455163946"/>
                  </a:ext>
                </a:extLst>
              </a:tr>
              <a:tr h="727013">
                <a:tc>
                  <a:txBody>
                    <a:bodyPr/>
                    <a:lstStyle/>
                    <a:p>
                      <a:pPr marL="0" lvl="1" indent="0">
                        <a:spcAft>
                          <a:spcPts val="300"/>
                        </a:spcAft>
                        <a:tabLst>
                          <a:tab pos="1549400" algn="l"/>
                        </a:tabLst>
                      </a:pPr>
                      <a:r>
                        <a:rPr lang="en-US" sz="1000" kern="1200" dirty="0">
                          <a:solidFill>
                            <a:schemeClr val="tx1"/>
                          </a:solidFill>
                          <a:latin typeface="+mn-lt"/>
                          <a:ea typeface="+mn-ea"/>
                          <a:cs typeface="+mn-cs"/>
                        </a:rPr>
                        <a:t>Phase I Companion Guide Rule</a:t>
                      </a:r>
                    </a:p>
                    <a:p>
                      <a:pPr marL="0" lvl="1" indent="0">
                        <a:spcAft>
                          <a:spcPts val="300"/>
                        </a:spcAft>
                        <a:tabLst>
                          <a:tab pos="1549400" algn="l"/>
                        </a:tabLst>
                      </a:pPr>
                      <a:endParaRPr lang="en-US" sz="1000" kern="1200" dirty="0">
                        <a:solidFill>
                          <a:schemeClr val="tx1"/>
                        </a:solidFill>
                        <a:latin typeface="+mn-lt"/>
                        <a:ea typeface="+mn-ea"/>
                        <a:cs typeface="+mn-cs"/>
                      </a:endParaRPr>
                    </a:p>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r>
                        <a:rPr lang="en-US" sz="1000" kern="1200" dirty="0">
                          <a:solidFill>
                            <a:schemeClr val="tx1"/>
                          </a:solidFill>
                          <a:latin typeface="+mn-lt"/>
                          <a:ea typeface="+mn-ea"/>
                          <a:cs typeface="+mn-cs"/>
                        </a:rPr>
                        <a:t>Problem: N</a:t>
                      </a:r>
                      <a:r>
                        <a:rPr lang="en-US" altLang="en-US" sz="1000" dirty="0">
                          <a:solidFill>
                            <a:schemeClr val="tx1"/>
                          </a:solidFill>
                        </a:rPr>
                        <a:t>umerous guides add administrative cost/operational complexity to trading partners.</a:t>
                      </a:r>
                    </a:p>
                    <a:p>
                      <a:pPr marL="0" lvl="1" indent="0">
                        <a:spcAft>
                          <a:spcPts val="300"/>
                        </a:spcAft>
                        <a:tabLst>
                          <a:tab pos="1549400" algn="l"/>
                        </a:tabLst>
                      </a:pPr>
                      <a:endParaRPr lang="en-US" sz="1000" kern="1200" dirty="0">
                        <a:solidFill>
                          <a:schemeClr val="tx1"/>
                        </a:solidFill>
                        <a:latin typeface="+mn-lt"/>
                        <a:ea typeface="+mn-ea"/>
                        <a:cs typeface="+mn-cs"/>
                      </a:endParaRPr>
                    </a:p>
                  </a:txBody>
                  <a:tcPr marT="45716" marB="45716"/>
                </a:tc>
                <a:tc>
                  <a:txBody>
                    <a:bodyPr/>
                    <a:lstStyle/>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r>
                        <a:rPr lang="en-US" altLang="en-US" sz="1000" dirty="0">
                          <a:solidFill>
                            <a:schemeClr val="tx1"/>
                          </a:solidFill>
                          <a:latin typeface="+mn-lt"/>
                        </a:rPr>
                        <a:t>Allows health plans to tailor the guide to meet their needs while maintaining a standard template organizing the </a:t>
                      </a:r>
                      <a:r>
                        <a:rPr lang="en-US" sz="1000" b="0" i="0" kern="1200" dirty="0">
                          <a:solidFill>
                            <a:schemeClr val="tx1"/>
                          </a:solidFill>
                          <a:effectLst/>
                          <a:latin typeface="+mn-lt"/>
                          <a:ea typeface="+mn-ea"/>
                          <a:cs typeface="+mn-cs"/>
                        </a:rPr>
                        <a:t>information into several simple sections and providing a common information flow and format.</a:t>
                      </a:r>
                      <a:endParaRPr lang="en-US" altLang="en-US" sz="1000" i="1" dirty="0">
                        <a:solidFill>
                          <a:schemeClr val="tx1"/>
                        </a:solidFill>
                        <a:latin typeface="+mn-lt"/>
                      </a:endParaRPr>
                    </a:p>
                    <a:p>
                      <a:pPr marL="0" lvl="1" indent="0">
                        <a:spcAft>
                          <a:spcPts val="300"/>
                        </a:spcAft>
                        <a:tabLst>
                          <a:tab pos="1549400" algn="l"/>
                        </a:tabLst>
                      </a:pPr>
                      <a:endParaRPr lang="en-US" sz="1000" kern="1200" dirty="0">
                        <a:solidFill>
                          <a:schemeClr val="tx1"/>
                        </a:solidFill>
                        <a:latin typeface="+mn-lt"/>
                        <a:ea typeface="+mn-ea"/>
                        <a:cs typeface="+mn-cs"/>
                      </a:endParaRPr>
                    </a:p>
                  </a:txBody>
                  <a:tcPr marT="45716" marB="45716"/>
                </a:tc>
                <a:extLst>
                  <a:ext uri="{0D108BD9-81ED-4DB2-BD59-A6C34878D82A}">
                    <a16:rowId xmlns:a16="http://schemas.microsoft.com/office/drawing/2014/main" val="1963134274"/>
                  </a:ext>
                </a:extLst>
              </a:tr>
              <a:tr h="62509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Phase I Connectivity Rule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Problem: </a:t>
                      </a:r>
                      <a:r>
                        <a:rPr lang="en-US" altLang="en-US" sz="1000" dirty="0">
                          <a:solidFill>
                            <a:schemeClr val="tx1"/>
                          </a:solidFill>
                        </a:rPr>
                        <a:t>Multiple methods increase transaction costs/operational complexity.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000" dirty="0">
                          <a:solidFill>
                            <a:schemeClr val="tx1"/>
                          </a:solidFill>
                        </a:rPr>
                        <a:t>Establishes a “Safe Harbor” connectivity rule which standardizes the flow of administrative transactions between health plan and provider.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extLst>
                  <a:ext uri="{0D108BD9-81ED-4DB2-BD59-A6C34878D82A}">
                    <a16:rowId xmlns:a16="http://schemas.microsoft.com/office/drawing/2014/main" val="2056568723"/>
                  </a:ext>
                </a:extLst>
              </a:tr>
              <a:tr h="65227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Phase I 270/271 Data Content Rule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Problem: L</a:t>
                      </a:r>
                      <a:r>
                        <a:rPr lang="en-US" altLang="en-US" sz="1000" dirty="0">
                          <a:solidFill>
                            <a:schemeClr val="tx1"/>
                          </a:solidFill>
                        </a:rPr>
                        <a:t>imited/variable information at the point of service; constrains all payer solution designs.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tc>
                  <a:txBody>
                    <a:bodyPr/>
                    <a:lstStyle/>
                    <a:p>
                      <a:pPr lvl="0" eaLnBrk="1" hangingPunct="1">
                        <a:lnSpc>
                          <a:spcPct val="80000"/>
                        </a:lnSpc>
                      </a:pPr>
                      <a:r>
                        <a:rPr lang="en-US" altLang="en-US" sz="1000" dirty="0">
                          <a:solidFill>
                            <a:schemeClr val="tx1"/>
                          </a:solidFill>
                        </a:rPr>
                        <a:t>Health plans are required to provide:</a:t>
                      </a:r>
                    </a:p>
                    <a:p>
                      <a:pPr marL="171450" lvl="0" indent="-171450" eaLnBrk="1" hangingPunct="1">
                        <a:lnSpc>
                          <a:spcPct val="80000"/>
                        </a:lnSpc>
                        <a:buFont typeface="Arial" panose="020B0604020202020204" pitchFamily="34" charset="0"/>
                        <a:buChar char="•"/>
                      </a:pPr>
                      <a:r>
                        <a:rPr lang="en-US" altLang="en-US" sz="1000" dirty="0">
                          <a:solidFill>
                            <a:schemeClr val="tx1"/>
                          </a:solidFill>
                        </a:rPr>
                        <a:t>The name of the health plan covering the individual (if available).</a:t>
                      </a:r>
                    </a:p>
                    <a:p>
                      <a:pPr marL="171450" lvl="0" indent="-171450" eaLnBrk="1" hangingPunct="1">
                        <a:lnSpc>
                          <a:spcPct val="80000"/>
                        </a:lnSpc>
                        <a:buFont typeface="Arial" panose="020B0604020202020204" pitchFamily="34" charset="0"/>
                        <a:buChar char="•"/>
                      </a:pPr>
                      <a:r>
                        <a:rPr lang="en-US" altLang="en-US" sz="1000" dirty="0">
                          <a:solidFill>
                            <a:schemeClr val="tx1"/>
                          </a:solidFill>
                        </a:rPr>
                        <a:t>Patient financials for the static financials of co-insurance, co-payment, and deductible, including in-network and out-of-network for particular benefits.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extLst>
                  <a:ext uri="{0D108BD9-81ED-4DB2-BD59-A6C34878D82A}">
                    <a16:rowId xmlns:a16="http://schemas.microsoft.com/office/drawing/2014/main" val="3652032053"/>
                  </a:ext>
                </a:extLst>
              </a:tr>
              <a:tr h="62509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Phase I Response Time Rules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Problem: </a:t>
                      </a:r>
                      <a:r>
                        <a:rPr lang="en-US" altLang="en-US" sz="1000" dirty="0">
                          <a:solidFill>
                            <a:schemeClr val="tx1"/>
                          </a:solidFill>
                        </a:rPr>
                        <a:t>Lengthy/unpredictable response times impact productivity/patient experience.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tc>
                  <a:txBody>
                    <a:bodyPr/>
                    <a:lstStyle/>
                    <a:p>
                      <a:pPr lvl="0" eaLnBrk="1" hangingPunct="1">
                        <a:spcBef>
                          <a:spcPct val="0"/>
                        </a:spcBef>
                      </a:pPr>
                      <a:r>
                        <a:rPr lang="en-US" altLang="en-US" sz="1000" dirty="0">
                          <a:solidFill>
                            <a:schemeClr val="tx1"/>
                          </a:solidFill>
                        </a:rPr>
                        <a:t>Requires real-time response.</a:t>
                      </a:r>
                    </a:p>
                    <a:p>
                      <a:pPr marL="171450" lvl="0" indent="-171450" eaLnBrk="1" hangingPunct="1">
                        <a:spcBef>
                          <a:spcPct val="0"/>
                        </a:spcBef>
                        <a:buFont typeface="Arial" panose="020B0604020202020204" pitchFamily="34" charset="0"/>
                        <a:buChar char="•"/>
                      </a:pPr>
                      <a:r>
                        <a:rPr lang="en-US" altLang="en-US" sz="1000" dirty="0">
                          <a:solidFill>
                            <a:schemeClr val="tx1"/>
                          </a:solidFill>
                        </a:rPr>
                        <a:t>Maximum: 20-second round trip.</a:t>
                      </a:r>
                    </a:p>
                    <a:p>
                      <a:pPr marL="171450" lvl="0" indent="-171450" eaLnBrk="1" hangingPunct="1">
                        <a:spcBef>
                          <a:spcPct val="0"/>
                        </a:spcBef>
                        <a:buFont typeface="Arial" panose="020B0604020202020204" pitchFamily="34" charset="0"/>
                        <a:buChar char="•"/>
                      </a:pPr>
                      <a:r>
                        <a:rPr lang="en-US" altLang="en-US" sz="1000" dirty="0">
                          <a:solidFill>
                            <a:schemeClr val="tx1"/>
                          </a:solidFill>
                        </a:rPr>
                        <a:t>Batch Response: Receipt by 9:00pm ET requires response by 7:00am ET the next business day.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extLst>
                  <a:ext uri="{0D108BD9-81ED-4DB2-BD59-A6C34878D82A}">
                    <a16:rowId xmlns:a16="http://schemas.microsoft.com/office/drawing/2014/main" val="2991528041"/>
                  </a:ext>
                </a:extLst>
              </a:tr>
              <a:tr h="76098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Phase I System Availability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Problem: </a:t>
                      </a:r>
                      <a:r>
                        <a:rPr lang="en-US" altLang="en-US" sz="1000" dirty="0">
                          <a:solidFill>
                            <a:schemeClr val="tx1"/>
                          </a:solidFill>
                        </a:rPr>
                        <a:t>Limited system availability impacts workflow/reduces productivity.</a:t>
                      </a:r>
                      <a:endParaRPr lang="en-US" sz="1000" kern="1200" dirty="0">
                        <a:solidFill>
                          <a:schemeClr val="tx1"/>
                        </a:solidFill>
                        <a:latin typeface="+mn-lt"/>
                        <a:ea typeface="+mn-ea"/>
                        <a:cs typeface="+mn-cs"/>
                      </a:endParaRPr>
                    </a:p>
                  </a:txBody>
                  <a:tcPr marT="45716" marB="45716"/>
                </a:tc>
                <a:tc>
                  <a:txBody>
                    <a:bodyPr/>
                    <a:lstStyle/>
                    <a:p>
                      <a:pPr lvl="0" eaLnBrk="1" hangingPunct="1"/>
                      <a:r>
                        <a:rPr lang="en-US" altLang="en-US" sz="1000" dirty="0">
                          <a:solidFill>
                            <a:schemeClr val="tx1"/>
                          </a:solidFill>
                        </a:rPr>
                        <a:t>Minimum of 86% system availability (per week):</a:t>
                      </a:r>
                    </a:p>
                    <a:p>
                      <a:pPr marL="171450" lvl="0" indent="-171450" eaLnBrk="1" hangingPunct="1">
                        <a:buFont typeface="Arial" panose="020B0604020202020204" pitchFamily="34" charset="0"/>
                        <a:buChar char="•"/>
                      </a:pPr>
                      <a:r>
                        <a:rPr lang="en-US" altLang="en-US" sz="1000" dirty="0">
                          <a:solidFill>
                            <a:schemeClr val="tx1"/>
                          </a:solidFill>
                        </a:rPr>
                        <a:t>Publish regularly scheduled downtime.</a:t>
                      </a:r>
                    </a:p>
                    <a:p>
                      <a:pPr marL="171450" lvl="0" indent="-171450" eaLnBrk="1" hangingPunct="1">
                        <a:buFont typeface="Arial" panose="020B0604020202020204" pitchFamily="34" charset="0"/>
                        <a:buChar char="•"/>
                      </a:pPr>
                      <a:r>
                        <a:rPr lang="en-US" altLang="en-US" sz="1000" dirty="0">
                          <a:solidFill>
                            <a:schemeClr val="tx1"/>
                          </a:solidFill>
                        </a:rPr>
                        <a:t>Provide one week advance notice on non-routine downtime.</a:t>
                      </a:r>
                    </a:p>
                    <a:p>
                      <a:pPr marL="171450" lvl="0" indent="-171450" eaLnBrk="1" hangingPunct="1">
                        <a:buFont typeface="Arial" panose="020B0604020202020204" pitchFamily="34" charset="0"/>
                        <a:buChar char="•"/>
                      </a:pPr>
                      <a:r>
                        <a:rPr lang="en-US" altLang="en-US" sz="1000" dirty="0">
                          <a:solidFill>
                            <a:schemeClr val="tx1"/>
                          </a:solidFill>
                        </a:rPr>
                        <a:t>Provide information within one hour of emergency downtime.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extLst>
                  <a:ext uri="{0D108BD9-81ED-4DB2-BD59-A6C34878D82A}">
                    <a16:rowId xmlns:a16="http://schemas.microsoft.com/office/drawing/2014/main" val="4163481480"/>
                  </a:ext>
                </a:extLst>
              </a:tr>
              <a:tr h="62509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Phase I Acknowledgement Rule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Problem: Lack of standard </a:t>
                      </a:r>
                      <a:r>
                        <a:rPr lang="en-US" altLang="en-US" sz="1000" dirty="0">
                          <a:solidFill>
                            <a:schemeClr val="tx1"/>
                          </a:solidFill>
                        </a:rPr>
                        <a:t>acknowledgement created confusion.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000" dirty="0">
                          <a:solidFill>
                            <a:schemeClr val="tx1"/>
                          </a:solidFill>
                        </a:rPr>
                        <a:t>Submitter will always receive response (i.e., a 271 or 999) on real-time or batch 270 inquiries.</a:t>
                      </a:r>
                      <a:endParaRPr lang="en-US" sz="1000" kern="1200" dirty="0">
                        <a:solidFill>
                          <a:schemeClr val="tx1"/>
                        </a:solidFill>
                        <a:latin typeface="+mn-lt"/>
                        <a:ea typeface="+mn-ea"/>
                        <a:cs typeface="+mn-cs"/>
                      </a:endParaRPr>
                    </a:p>
                  </a:txBody>
                  <a:tcPr marT="45716" marB="45716"/>
                </a:tc>
                <a:extLst>
                  <a:ext uri="{0D108BD9-81ED-4DB2-BD59-A6C34878D82A}">
                    <a16:rowId xmlns:a16="http://schemas.microsoft.com/office/drawing/2014/main" val="1671484420"/>
                  </a:ext>
                </a:extLst>
              </a:tr>
            </a:tbl>
          </a:graphicData>
        </a:graphic>
      </p:graphicFrame>
      <p:sp>
        <p:nvSpPr>
          <p:cNvPr id="9" name="Slide Number Placeholder 3">
            <a:extLst>
              <a:ext uri="{FF2B5EF4-FFF2-40B4-BE49-F238E27FC236}">
                <a16:creationId xmlns:a16="http://schemas.microsoft.com/office/drawing/2014/main" id="{EA5C9B60-37D4-43B7-A8F7-039FAAA8585B}"/>
              </a:ext>
            </a:extLst>
          </p:cNvPr>
          <p:cNvSpPr txBox="1">
            <a:spLocks/>
          </p:cNvSpPr>
          <p:nvPr/>
        </p:nvSpPr>
        <p:spPr>
          <a:xfrm>
            <a:off x="4734984" y="646430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800" smtClean="0">
                <a:solidFill>
                  <a:prstClr val="white">
                    <a:lumMod val="50000"/>
                  </a:prstClr>
                </a:solidFill>
              </a:rPr>
              <a:pPr algn="ctr">
                <a:defRPr/>
              </a:pPr>
              <a:t>62</a:t>
            </a:fld>
            <a:endParaRPr lang="en-US" sz="800" dirty="0">
              <a:solidFill>
                <a:prstClr val="white">
                  <a:lumMod val="50000"/>
                </a:prstClr>
              </a:solidFill>
            </a:endParaRPr>
          </a:p>
        </p:txBody>
      </p:sp>
    </p:spTree>
    <p:extLst>
      <p:ext uri="{BB962C8B-B14F-4D97-AF65-F5344CB8AC3E}">
        <p14:creationId xmlns:p14="http://schemas.microsoft.com/office/powerpoint/2010/main" val="1259846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custDataLst>
              <p:tags r:id="rId1"/>
            </p:custDataLst>
          </p:nvPr>
        </p:nvSpPr>
        <p:spPr bwMode="auto">
          <a:xfrm>
            <a:off x="6972300" y="542925"/>
            <a:ext cx="3976688" cy="565150"/>
          </a:xfrm>
          <a:prstGeom prst="rect">
            <a:avLst/>
          </a:prstGeom>
          <a:noFill/>
          <a:ln>
            <a:noFill/>
          </a:ln>
          <a:extLst/>
        </p:spPr>
        <p:txBody>
          <a:bodyPr wrap="none" anchor="ctr"/>
          <a:lstStyle/>
          <a:p>
            <a:pPr>
              <a:defRPr/>
            </a:pPr>
            <a:endParaRPr lang="en-US" sz="1200" kern="0">
              <a:solidFill>
                <a:sysClr val="windowText" lastClr="000000"/>
              </a:solidFill>
              <a:latin typeface="Arial" pitchFamily="34" charset="0"/>
              <a:ea typeface="ＭＳ Ｐゴシック" panose="020B0600070205080204" pitchFamily="34" charset="-128"/>
              <a:cs typeface="Arial"/>
            </a:endParaRPr>
          </a:p>
        </p:txBody>
      </p:sp>
      <p:sp>
        <p:nvSpPr>
          <p:cNvPr id="5" name="Title 2">
            <a:extLst>
              <a:ext uri="{FF2B5EF4-FFF2-40B4-BE49-F238E27FC236}">
                <a16:creationId xmlns:a16="http://schemas.microsoft.com/office/drawing/2014/main" id="{8F70581F-59F9-41AC-B6C5-5442540A8439}"/>
              </a:ext>
            </a:extLst>
          </p:cNvPr>
          <p:cNvSpPr>
            <a:spLocks noGrp="1"/>
          </p:cNvSpPr>
          <p:nvPr>
            <p:ph type="title"/>
          </p:nvPr>
        </p:nvSpPr>
        <p:spPr/>
        <p:txBody>
          <a:bodyPr/>
          <a:lstStyle/>
          <a:p>
            <a:r>
              <a:rPr lang="en-US" b="1" dirty="0"/>
              <a:t>Phase II CAQH CORE Operating Rules </a:t>
            </a:r>
            <a:endParaRPr lang="en-US" dirty="0"/>
          </a:p>
        </p:txBody>
      </p:sp>
      <p:graphicFrame>
        <p:nvGraphicFramePr>
          <p:cNvPr id="9" name="Table 8">
            <a:extLst>
              <a:ext uri="{FF2B5EF4-FFF2-40B4-BE49-F238E27FC236}">
                <a16:creationId xmlns:a16="http://schemas.microsoft.com/office/drawing/2014/main" id="{1DC64BB3-4BA6-437A-8FFC-83FF868C5096}"/>
              </a:ext>
            </a:extLst>
          </p:cNvPr>
          <p:cNvGraphicFramePr>
            <a:graphicFrameLocks noGrp="1"/>
          </p:cNvGraphicFramePr>
          <p:nvPr>
            <p:extLst/>
          </p:nvPr>
        </p:nvGraphicFramePr>
        <p:xfrm>
          <a:off x="270404" y="1108077"/>
          <a:ext cx="11672360" cy="4711424"/>
        </p:xfrm>
        <a:graphic>
          <a:graphicData uri="http://schemas.openxmlformats.org/drawingml/2006/table">
            <a:tbl>
              <a:tblPr firstRow="1" bandRow="1">
                <a:tableStyleId>{5940675A-B579-460E-94D1-54222C63F5DA}</a:tableStyleId>
              </a:tblPr>
              <a:tblGrid>
                <a:gridCol w="5836180">
                  <a:extLst>
                    <a:ext uri="{9D8B030D-6E8A-4147-A177-3AD203B41FA5}">
                      <a16:colId xmlns:a16="http://schemas.microsoft.com/office/drawing/2014/main" val="65609047"/>
                    </a:ext>
                  </a:extLst>
                </a:gridCol>
                <a:gridCol w="5836180">
                  <a:extLst>
                    <a:ext uri="{9D8B030D-6E8A-4147-A177-3AD203B41FA5}">
                      <a16:colId xmlns:a16="http://schemas.microsoft.com/office/drawing/2014/main" val="2619543406"/>
                    </a:ext>
                  </a:extLst>
                </a:gridCol>
              </a:tblGrid>
              <a:tr h="238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Phase</a:t>
                      </a:r>
                      <a:r>
                        <a:rPr lang="en-US" sz="1100" b="1" kern="1200" baseline="0" dirty="0">
                          <a:solidFill>
                            <a:schemeClr val="bg1"/>
                          </a:solidFill>
                          <a:latin typeface="+mn-lt"/>
                          <a:ea typeface="+mn-ea"/>
                          <a:cs typeface="+mn-cs"/>
                        </a:rPr>
                        <a:t> II </a:t>
                      </a:r>
                      <a:r>
                        <a:rPr lang="en-US" sz="1100" b="1" kern="1200" dirty="0">
                          <a:solidFill>
                            <a:schemeClr val="bg1"/>
                          </a:solidFill>
                          <a:latin typeface="+mn-lt"/>
                          <a:ea typeface="+mn-ea"/>
                          <a:cs typeface="+mn-cs"/>
                        </a:rPr>
                        <a:t>Rule – Problem Addressed</a:t>
                      </a:r>
                    </a:p>
                  </a:txBody>
                  <a:tcPr marT="45716" marB="45716">
                    <a:solidFill>
                      <a:schemeClr val="accent3"/>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Rule Requirements</a:t>
                      </a:r>
                    </a:p>
                  </a:txBody>
                  <a:tcPr marT="45716" marB="45716">
                    <a:solidFill>
                      <a:schemeClr val="accent3"/>
                    </a:solidFill>
                  </a:tcPr>
                </a:tc>
                <a:extLst>
                  <a:ext uri="{0D108BD9-81ED-4DB2-BD59-A6C34878D82A}">
                    <a16:rowId xmlns:a16="http://schemas.microsoft.com/office/drawing/2014/main" val="1455163946"/>
                  </a:ext>
                </a:extLst>
              </a:tr>
              <a:tr h="796401">
                <a:tc>
                  <a:txBody>
                    <a:bodyPr/>
                    <a:lstStyle/>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r>
                        <a:rPr lang="en-US" sz="1000" kern="1200" dirty="0">
                          <a:solidFill>
                            <a:schemeClr val="tx1"/>
                          </a:solidFill>
                          <a:latin typeface="+mn-lt"/>
                          <a:ea typeface="+mn-ea"/>
                          <a:cs typeface="+mn-cs"/>
                        </a:rPr>
                        <a:t>Phase II Claim Status Rule</a:t>
                      </a:r>
                    </a:p>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endParaRPr lang="en-US" sz="1000" kern="1200" dirty="0">
                        <a:solidFill>
                          <a:schemeClr val="tx1"/>
                        </a:solidFill>
                        <a:latin typeface="+mn-lt"/>
                        <a:ea typeface="+mn-ea"/>
                        <a:cs typeface="+mn-cs"/>
                      </a:endParaRPr>
                    </a:p>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r>
                        <a:rPr lang="en-US" sz="1000" kern="1200" dirty="0">
                          <a:solidFill>
                            <a:schemeClr val="tx1"/>
                          </a:solidFill>
                          <a:latin typeface="+mn-lt"/>
                          <a:ea typeface="+mn-ea"/>
                          <a:cs typeface="+mn-cs"/>
                        </a:rPr>
                        <a:t>Problem: Lack of r</a:t>
                      </a:r>
                      <a:r>
                        <a:rPr lang="en-US" altLang="en-US" sz="1000" dirty="0">
                          <a:solidFill>
                            <a:schemeClr val="tx1"/>
                          </a:solidFill>
                        </a:rPr>
                        <a:t>equirements for data flow and timely response lead to inefficiency.</a:t>
                      </a:r>
                    </a:p>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endParaRPr lang="en-US" sz="1000" kern="1200" dirty="0">
                        <a:solidFill>
                          <a:schemeClr val="tx1"/>
                        </a:solidFill>
                        <a:latin typeface="+mn-lt"/>
                        <a:ea typeface="+mn-ea"/>
                        <a:cs typeface="+mn-cs"/>
                      </a:endParaRPr>
                    </a:p>
                  </a:txBody>
                  <a:tcPr marT="45707" marB="45707"/>
                </a:tc>
                <a:tc>
                  <a:txBody>
                    <a:bodyPr/>
                    <a:lstStyle/>
                    <a:p>
                      <a:pPr marL="0" lvl="1" indent="0">
                        <a:spcAft>
                          <a:spcPts val="300"/>
                        </a:spcAft>
                        <a:tabLst>
                          <a:tab pos="1549400" algn="l"/>
                        </a:tabLst>
                      </a:pPr>
                      <a:r>
                        <a:rPr lang="en-US" sz="1000" kern="1200" dirty="0">
                          <a:solidFill>
                            <a:schemeClr val="tx1"/>
                          </a:solidFill>
                          <a:latin typeface="+mn-lt"/>
                          <a:ea typeface="+mn-ea"/>
                          <a:cs typeface="+mn-cs"/>
                        </a:rPr>
                        <a:t>Entities must provide claims status in accordance with the CORE Phase I infrastructure requirements.</a:t>
                      </a:r>
                    </a:p>
                  </a:txBody>
                  <a:tcPr marT="45716" marB="45716"/>
                </a:tc>
                <a:extLst>
                  <a:ext uri="{0D108BD9-81ED-4DB2-BD59-A6C34878D82A}">
                    <a16:rowId xmlns:a16="http://schemas.microsoft.com/office/drawing/2014/main" val="1963134274"/>
                  </a:ext>
                </a:extLst>
              </a:tr>
              <a:tr h="945266">
                <a:tc>
                  <a:txBody>
                    <a:bodyPr/>
                    <a:lstStyle/>
                    <a:p>
                      <a:pPr marL="0" lvl="2" indent="6350">
                        <a:spcAft>
                          <a:spcPts val="300"/>
                        </a:spcAft>
                        <a:buFont typeface="Arial" pitchFamily="34" charset="0"/>
                        <a:buNone/>
                        <a:defRPr/>
                      </a:pPr>
                      <a:r>
                        <a:rPr lang="en-US" sz="1000" kern="1200" dirty="0">
                          <a:solidFill>
                            <a:schemeClr val="tx1"/>
                          </a:solidFill>
                          <a:latin typeface="+mn-lt"/>
                          <a:ea typeface="+mn-ea"/>
                          <a:cs typeface="+mn-cs"/>
                        </a:rPr>
                        <a:t>Phase II 270/271 Normalizing Patient Last Name Rule</a:t>
                      </a:r>
                    </a:p>
                    <a:p>
                      <a:pPr marL="0" lvl="2" indent="6350">
                        <a:spcAft>
                          <a:spcPts val="300"/>
                        </a:spcAft>
                        <a:buFont typeface="Arial" pitchFamily="34" charset="0"/>
                        <a:buNone/>
                        <a:defRPr/>
                      </a:pPr>
                      <a:endParaRPr lang="en-US" sz="1000" kern="1200" dirty="0">
                        <a:solidFill>
                          <a:schemeClr val="tx1"/>
                        </a:solidFill>
                        <a:latin typeface="+mn-lt"/>
                        <a:ea typeface="+mn-ea"/>
                        <a:cs typeface="+mn-cs"/>
                      </a:endParaRPr>
                    </a:p>
                    <a:p>
                      <a:pPr marL="0" marR="0" lvl="2" indent="6350" algn="l" defTabSz="914377" rtl="0" eaLnBrk="1" fontAlgn="auto" latinLnBrk="0" hangingPunct="1">
                        <a:lnSpc>
                          <a:spcPct val="100000"/>
                        </a:lnSpc>
                        <a:spcBef>
                          <a:spcPts val="0"/>
                        </a:spcBef>
                        <a:spcAft>
                          <a:spcPts val="300"/>
                        </a:spcAft>
                        <a:buClrTx/>
                        <a:buSzTx/>
                        <a:buFont typeface="Arial" pitchFamily="34" charset="0"/>
                        <a:buNone/>
                        <a:tabLst/>
                        <a:defRPr/>
                      </a:pPr>
                      <a:r>
                        <a:rPr lang="en-US" sz="1000" kern="1200" dirty="0">
                          <a:solidFill>
                            <a:schemeClr val="tx1"/>
                          </a:solidFill>
                          <a:latin typeface="+mn-lt"/>
                          <a:ea typeface="+mn-ea"/>
                          <a:cs typeface="+mn-cs"/>
                        </a:rPr>
                        <a:t>Problem: Non-matching demographic data between providers and health plans can lead to rejected t</a:t>
                      </a:r>
                      <a:r>
                        <a:rPr lang="en-US" altLang="en-US" sz="1000" dirty="0">
                          <a:solidFill>
                            <a:schemeClr val="tx1"/>
                          </a:solidFill>
                        </a:rPr>
                        <a:t>ransactions.</a:t>
                      </a:r>
                    </a:p>
                    <a:p>
                      <a:pPr marL="0" lvl="2" indent="6350">
                        <a:spcAft>
                          <a:spcPts val="300"/>
                        </a:spcAft>
                        <a:buFont typeface="Arial" pitchFamily="34" charset="0"/>
                        <a:buNone/>
                        <a:defRPr/>
                      </a:pPr>
                      <a:endParaRPr lang="en-US" sz="1000" kern="1200" dirty="0">
                        <a:solidFill>
                          <a:schemeClr val="tx1"/>
                        </a:solidFill>
                        <a:latin typeface="+mn-lt"/>
                        <a:ea typeface="+mn-ea"/>
                        <a:cs typeface="+mn-cs"/>
                      </a:endParaRPr>
                    </a:p>
                  </a:txBody>
                  <a:tcPr marT="45707" marB="45707"/>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000" dirty="0">
                          <a:solidFill>
                            <a:schemeClr val="tx1"/>
                          </a:solidFill>
                        </a:rPr>
                        <a:t>Requires health plans to normalize submitted and stored last name before use.</a:t>
                      </a:r>
                      <a:endParaRPr lang="en-US" sz="1000" kern="1200" dirty="0">
                        <a:solidFill>
                          <a:schemeClr val="tx1"/>
                        </a:solidFill>
                        <a:latin typeface="+mn-lt"/>
                        <a:ea typeface="+mn-ea"/>
                        <a:cs typeface="+mn-cs"/>
                      </a:endParaRPr>
                    </a:p>
                  </a:txBody>
                  <a:tcPr marT="45716" marB="45716"/>
                </a:tc>
                <a:extLst>
                  <a:ext uri="{0D108BD9-81ED-4DB2-BD59-A6C34878D82A}">
                    <a16:rowId xmlns:a16="http://schemas.microsoft.com/office/drawing/2014/main" val="2056568723"/>
                  </a:ext>
                </a:extLst>
              </a:tr>
              <a:tr h="805015">
                <a:tc>
                  <a:txBody>
                    <a:bodyPr/>
                    <a:lstStyle/>
                    <a:p>
                      <a:pPr marL="0" lvl="1" indent="0">
                        <a:spcAft>
                          <a:spcPts val="300"/>
                        </a:spcAft>
                        <a:tabLst>
                          <a:tab pos="1549400" algn="l"/>
                        </a:tabLst>
                      </a:pPr>
                      <a:r>
                        <a:rPr lang="en-US" sz="1000" kern="1200" dirty="0">
                          <a:solidFill>
                            <a:schemeClr val="tx1"/>
                          </a:solidFill>
                          <a:latin typeface="+mn-lt"/>
                          <a:ea typeface="+mn-ea"/>
                          <a:cs typeface="+mn-cs"/>
                        </a:rPr>
                        <a:t>Phase II 270/271 AAA Error Code Reporting Rule</a:t>
                      </a:r>
                    </a:p>
                    <a:p>
                      <a:pPr marL="0" lvl="1" indent="0">
                        <a:spcAft>
                          <a:spcPts val="300"/>
                        </a:spcAft>
                        <a:tabLst>
                          <a:tab pos="1549400" algn="l"/>
                        </a:tabLst>
                      </a:pPr>
                      <a:endParaRPr lang="en-US" sz="1000" kern="1200" dirty="0">
                        <a:solidFill>
                          <a:schemeClr val="tx1"/>
                        </a:solidFill>
                        <a:latin typeface="+mn-lt"/>
                        <a:ea typeface="+mn-ea"/>
                        <a:cs typeface="+mn-cs"/>
                      </a:endParaRPr>
                    </a:p>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r>
                        <a:rPr lang="en-US" sz="1000" kern="1200" dirty="0">
                          <a:solidFill>
                            <a:schemeClr val="tx1"/>
                          </a:solidFill>
                          <a:latin typeface="+mn-lt"/>
                          <a:ea typeface="+mn-ea"/>
                          <a:cs typeface="+mn-cs"/>
                        </a:rPr>
                        <a:t>Problem: </a:t>
                      </a:r>
                      <a:r>
                        <a:rPr lang="en-US" altLang="en-US" sz="1000" dirty="0">
                          <a:solidFill>
                            <a:schemeClr val="tx1"/>
                          </a:solidFill>
                        </a:rPr>
                        <a:t>Lack of specificity and standardized use of AAA error codes create confusion for the provider trying to correct the data.</a:t>
                      </a:r>
                    </a:p>
                    <a:p>
                      <a:pPr marL="0" lvl="1" indent="0">
                        <a:spcAft>
                          <a:spcPts val="300"/>
                        </a:spcAft>
                        <a:tabLst>
                          <a:tab pos="1549400" algn="l"/>
                        </a:tabLst>
                      </a:pPr>
                      <a:endParaRPr lang="en-US" sz="1000" kern="1200" dirty="0">
                        <a:solidFill>
                          <a:schemeClr val="tx1"/>
                        </a:solidFill>
                        <a:latin typeface="+mn-lt"/>
                        <a:ea typeface="+mn-ea"/>
                        <a:cs typeface="+mn-cs"/>
                      </a:endParaRPr>
                    </a:p>
                  </a:txBody>
                  <a:tcPr marT="45707" marB="45707"/>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a:solidFill>
                            <a:schemeClr val="tx1"/>
                          </a:solidFill>
                        </a:rPr>
                        <a:t>Requires health plans to communicate errors to the submitter using unique combinations of AAA segments along with patient identifying data elements.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000" dirty="0">
                          <a:solidFill>
                            <a:schemeClr val="tx1"/>
                          </a:solidFill>
                        </a:rPr>
                        <a:t>Response receiver must display to the end user the specific error conditions and data elements determined to be missing or invalid.</a:t>
                      </a:r>
                    </a:p>
                  </a:txBody>
                  <a:tcPr marT="45716" marB="45716"/>
                </a:tc>
                <a:extLst>
                  <a:ext uri="{0D108BD9-81ED-4DB2-BD59-A6C34878D82A}">
                    <a16:rowId xmlns:a16="http://schemas.microsoft.com/office/drawing/2014/main" val="3652032053"/>
                  </a:ext>
                </a:extLst>
              </a:tr>
              <a:tr h="716252">
                <a:tc>
                  <a:txBody>
                    <a:bodyPr/>
                    <a:lstStyle/>
                    <a:p>
                      <a:pPr marL="0" lvl="1" indent="0">
                        <a:spcAft>
                          <a:spcPts val="1200"/>
                        </a:spcAft>
                        <a:tabLst>
                          <a:tab pos="1549400" algn="l"/>
                        </a:tabLst>
                      </a:pPr>
                      <a:r>
                        <a:rPr lang="en-US" sz="1000" kern="1200" dirty="0">
                          <a:solidFill>
                            <a:schemeClr val="tx1"/>
                          </a:solidFill>
                          <a:latin typeface="+mn-lt"/>
                          <a:ea typeface="+mn-ea"/>
                          <a:cs typeface="+mn-cs"/>
                        </a:rPr>
                        <a:t>Phase II 270/271 Data Content Rule</a:t>
                      </a:r>
                    </a:p>
                    <a:p>
                      <a:pPr marL="0" marR="0" lvl="1" indent="0" algn="l" defTabSz="914377" rtl="0" eaLnBrk="1" fontAlgn="auto" latinLnBrk="0" hangingPunct="1">
                        <a:lnSpc>
                          <a:spcPct val="100000"/>
                        </a:lnSpc>
                        <a:spcBef>
                          <a:spcPts val="0"/>
                        </a:spcBef>
                        <a:spcAft>
                          <a:spcPts val="1200"/>
                        </a:spcAft>
                        <a:buClrTx/>
                        <a:buSzTx/>
                        <a:buFontTx/>
                        <a:buNone/>
                        <a:tabLst>
                          <a:tab pos="1549400" algn="l"/>
                        </a:tabLst>
                        <a:defRPr/>
                      </a:pPr>
                      <a:r>
                        <a:rPr lang="en-US" sz="1000" kern="1200" dirty="0">
                          <a:solidFill>
                            <a:schemeClr val="tx1"/>
                          </a:solidFill>
                          <a:latin typeface="+mn-lt"/>
                          <a:ea typeface="+mn-ea"/>
                          <a:cs typeface="+mn-cs"/>
                        </a:rPr>
                        <a:t>Problem: There are </a:t>
                      </a:r>
                      <a:r>
                        <a:rPr lang="en-US" altLang="en-US" sz="1000" dirty="0">
                          <a:solidFill>
                            <a:schemeClr val="tx1"/>
                          </a:solidFill>
                        </a:rPr>
                        <a:t>point of service limitations in the availability of patient financial information. </a:t>
                      </a:r>
                    </a:p>
                    <a:p>
                      <a:pPr marL="0" lvl="1" indent="0">
                        <a:spcAft>
                          <a:spcPts val="1200"/>
                        </a:spcAft>
                        <a:tabLst>
                          <a:tab pos="1549400" algn="l"/>
                        </a:tabLst>
                      </a:pPr>
                      <a:endParaRPr lang="en-US" sz="1000" kern="1200" dirty="0">
                        <a:solidFill>
                          <a:schemeClr val="tx1"/>
                        </a:solidFill>
                        <a:latin typeface="+mn-lt"/>
                        <a:ea typeface="+mn-ea"/>
                        <a:cs typeface="+mn-cs"/>
                      </a:endParaRPr>
                    </a:p>
                  </a:txBody>
                  <a:tcPr marT="45707" marB="45707"/>
                </a:tc>
                <a:tc>
                  <a:txBody>
                    <a:bodyPr/>
                    <a:lstStyle/>
                    <a:p>
                      <a:pPr marL="171450" lvl="0" indent="-171450">
                        <a:buFont typeface="Arial" panose="020B0604020202020204" pitchFamily="34" charset="0"/>
                        <a:buChar char="•"/>
                      </a:pPr>
                      <a:r>
                        <a:rPr lang="en-US" altLang="en-US" sz="1000" dirty="0">
                          <a:solidFill>
                            <a:schemeClr val="tx1"/>
                          </a:solidFill>
                        </a:rPr>
                        <a:t>Requires response to include base patient financials as specified in Phase I.</a:t>
                      </a:r>
                    </a:p>
                    <a:p>
                      <a:pPr marL="171450" lvl="0" indent="-171450">
                        <a:buFont typeface="Arial" panose="020B0604020202020204" pitchFamily="34" charset="0"/>
                        <a:buChar char="•"/>
                      </a:pPr>
                      <a:r>
                        <a:rPr lang="en-US" altLang="en-US" sz="1000" dirty="0">
                          <a:solidFill>
                            <a:schemeClr val="tx1"/>
                          </a:solidFill>
                        </a:rPr>
                        <a:t>Adds requirement to return </a:t>
                      </a:r>
                      <a:r>
                        <a:rPr lang="en-US" altLang="en-US" sz="1000" i="1" dirty="0">
                          <a:solidFill>
                            <a:schemeClr val="tx1"/>
                          </a:solidFill>
                        </a:rPr>
                        <a:t>remaining deductible amount.</a:t>
                      </a:r>
                    </a:p>
                    <a:p>
                      <a:pPr marL="171450" lvl="0" indent="-171450">
                        <a:buFont typeface="Arial" panose="020B0604020202020204" pitchFamily="34" charset="0"/>
                        <a:buChar char="•"/>
                      </a:pPr>
                      <a:r>
                        <a:rPr lang="en-US" altLang="en-US" sz="1000" i="1" dirty="0">
                          <a:solidFill>
                            <a:schemeClr val="tx1"/>
                          </a:solidFill>
                        </a:rPr>
                        <a:t>A</a:t>
                      </a:r>
                      <a:r>
                        <a:rPr lang="en-US" altLang="en-US" sz="1000" dirty="0">
                          <a:solidFill>
                            <a:schemeClr val="tx1"/>
                          </a:solidFill>
                        </a:rPr>
                        <a:t>ddresses 48 service type codes including the 12 from Phase I that must be supported for explicit inquiry.</a:t>
                      </a:r>
                    </a:p>
                  </a:txBody>
                  <a:tcPr marT="45716" marB="45716"/>
                </a:tc>
                <a:extLst>
                  <a:ext uri="{0D108BD9-81ED-4DB2-BD59-A6C34878D82A}">
                    <a16:rowId xmlns:a16="http://schemas.microsoft.com/office/drawing/2014/main" val="2991528041"/>
                  </a:ext>
                </a:extLst>
              </a:tr>
              <a:tr h="848196">
                <a:tc>
                  <a:txBody>
                    <a:bodyPr/>
                    <a:lstStyle/>
                    <a:p>
                      <a:pPr marL="0" lvl="1" indent="0">
                        <a:spcAft>
                          <a:spcPts val="300"/>
                        </a:spcAft>
                        <a:tabLst>
                          <a:tab pos="1549400" algn="l"/>
                        </a:tabLst>
                      </a:pPr>
                      <a:r>
                        <a:rPr lang="en-US" sz="1000" kern="1200" dirty="0">
                          <a:solidFill>
                            <a:schemeClr val="tx1"/>
                          </a:solidFill>
                          <a:latin typeface="+mn-lt"/>
                          <a:ea typeface="+mn-ea"/>
                          <a:cs typeface="+mn-cs"/>
                        </a:rPr>
                        <a:t>Phase II Connectivity Rule</a:t>
                      </a:r>
                    </a:p>
                    <a:p>
                      <a:pPr marL="0" lvl="1" indent="0">
                        <a:spcAft>
                          <a:spcPts val="300"/>
                        </a:spcAft>
                        <a:tabLst>
                          <a:tab pos="1549400" algn="l"/>
                        </a:tabLst>
                      </a:pPr>
                      <a:endParaRPr lang="en-US" sz="1000" kern="1200" dirty="0">
                        <a:solidFill>
                          <a:schemeClr val="tx1"/>
                        </a:solidFill>
                        <a:latin typeface="+mn-lt"/>
                        <a:ea typeface="+mn-ea"/>
                        <a:cs typeface="+mn-cs"/>
                      </a:endParaRPr>
                    </a:p>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r>
                        <a:rPr lang="en-US" sz="1000" kern="1200" dirty="0">
                          <a:solidFill>
                            <a:schemeClr val="tx1"/>
                          </a:solidFill>
                          <a:latin typeface="+mn-lt"/>
                          <a:ea typeface="+mn-ea"/>
                          <a:cs typeface="+mn-cs"/>
                        </a:rPr>
                        <a:t>Problem: Multiple connectivity methods c</a:t>
                      </a:r>
                      <a:r>
                        <a:rPr lang="en-US" sz="1000" dirty="0">
                          <a:solidFill>
                            <a:schemeClr val="tx1"/>
                          </a:solidFill>
                          <a:latin typeface="+mn-lt"/>
                        </a:rPr>
                        <a:t>ontinue to lead to impacts to operations and increased costs.</a:t>
                      </a:r>
                    </a:p>
                  </a:txBody>
                  <a:tcPr marT="45707" marB="45707"/>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Builds upon Phase I Connectivity “safe harbor” requirements with more prescriptive submitter authentication, envelope specifications, etc.</a:t>
                      </a:r>
                    </a:p>
                  </a:txBody>
                  <a:tcPr marT="45716" marB="45716"/>
                </a:tc>
                <a:extLst>
                  <a:ext uri="{0D108BD9-81ED-4DB2-BD59-A6C34878D82A}">
                    <a16:rowId xmlns:a16="http://schemas.microsoft.com/office/drawing/2014/main" val="4163481480"/>
                  </a:ext>
                </a:extLst>
              </a:tr>
            </a:tbl>
          </a:graphicData>
        </a:graphic>
      </p:graphicFrame>
      <p:sp>
        <p:nvSpPr>
          <p:cNvPr id="6" name="Slide Number Placeholder 3">
            <a:extLst>
              <a:ext uri="{FF2B5EF4-FFF2-40B4-BE49-F238E27FC236}">
                <a16:creationId xmlns:a16="http://schemas.microsoft.com/office/drawing/2014/main" id="{F65EE04B-6010-4219-A285-A38811E2CEE1}"/>
              </a:ext>
            </a:extLst>
          </p:cNvPr>
          <p:cNvSpPr txBox="1">
            <a:spLocks/>
          </p:cNvSpPr>
          <p:nvPr/>
        </p:nvSpPr>
        <p:spPr>
          <a:xfrm>
            <a:off x="4734984" y="646430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800" smtClean="0">
                <a:solidFill>
                  <a:prstClr val="white">
                    <a:lumMod val="50000"/>
                  </a:prstClr>
                </a:solidFill>
              </a:rPr>
              <a:pPr algn="ctr">
                <a:defRPr/>
              </a:pPr>
              <a:t>63</a:t>
            </a:fld>
            <a:endParaRPr lang="en-US" sz="800" dirty="0">
              <a:solidFill>
                <a:prstClr val="white">
                  <a:lumMod val="50000"/>
                </a:prstClr>
              </a:solidFill>
            </a:endParaRPr>
          </a:p>
        </p:txBody>
      </p:sp>
    </p:spTree>
    <p:extLst>
      <p:ext uri="{BB962C8B-B14F-4D97-AF65-F5344CB8AC3E}">
        <p14:creationId xmlns:p14="http://schemas.microsoft.com/office/powerpoint/2010/main" val="3549342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custDataLst>
              <p:tags r:id="rId1"/>
            </p:custDataLst>
          </p:nvPr>
        </p:nvSpPr>
        <p:spPr bwMode="auto">
          <a:xfrm>
            <a:off x="6972300" y="542925"/>
            <a:ext cx="3976688" cy="565150"/>
          </a:xfrm>
          <a:prstGeom prst="rect">
            <a:avLst/>
          </a:prstGeom>
          <a:noFill/>
          <a:ln>
            <a:noFill/>
          </a:ln>
          <a:extLst/>
        </p:spPr>
        <p:txBody>
          <a:bodyPr wrap="none" anchor="ctr"/>
          <a:lstStyle/>
          <a:p>
            <a:pPr>
              <a:defRPr/>
            </a:pPr>
            <a:endParaRPr lang="en-US" sz="1200" kern="0">
              <a:solidFill>
                <a:sysClr val="windowText" lastClr="000000"/>
              </a:solidFill>
              <a:latin typeface="Arial" pitchFamily="34" charset="0"/>
              <a:ea typeface="ＭＳ Ｐゴシック" panose="020B0600070205080204" pitchFamily="34" charset="-128"/>
              <a:cs typeface="Arial"/>
            </a:endParaRPr>
          </a:p>
        </p:txBody>
      </p:sp>
      <p:sp>
        <p:nvSpPr>
          <p:cNvPr id="5" name="Title 2">
            <a:extLst>
              <a:ext uri="{FF2B5EF4-FFF2-40B4-BE49-F238E27FC236}">
                <a16:creationId xmlns:a16="http://schemas.microsoft.com/office/drawing/2014/main" id="{8F70581F-59F9-41AC-B6C5-5442540A8439}"/>
              </a:ext>
            </a:extLst>
          </p:cNvPr>
          <p:cNvSpPr>
            <a:spLocks noGrp="1"/>
          </p:cNvSpPr>
          <p:nvPr>
            <p:ph type="title"/>
          </p:nvPr>
        </p:nvSpPr>
        <p:spPr/>
        <p:txBody>
          <a:bodyPr/>
          <a:lstStyle/>
          <a:p>
            <a:r>
              <a:rPr lang="en-US" b="1" dirty="0"/>
              <a:t>Phase III CAQH CORE Operating Rules </a:t>
            </a:r>
            <a:endParaRPr lang="en-US" dirty="0"/>
          </a:p>
        </p:txBody>
      </p:sp>
      <p:graphicFrame>
        <p:nvGraphicFramePr>
          <p:cNvPr id="6" name="Table 5">
            <a:extLst>
              <a:ext uri="{FF2B5EF4-FFF2-40B4-BE49-F238E27FC236}">
                <a16:creationId xmlns:a16="http://schemas.microsoft.com/office/drawing/2014/main" id="{25A16DD9-498A-41C8-988B-6CF1E47F1F71}"/>
              </a:ext>
            </a:extLst>
          </p:cNvPr>
          <p:cNvGraphicFramePr>
            <a:graphicFrameLocks noGrp="1"/>
          </p:cNvGraphicFramePr>
          <p:nvPr>
            <p:extLst/>
          </p:nvPr>
        </p:nvGraphicFramePr>
        <p:xfrm>
          <a:off x="304799" y="1085229"/>
          <a:ext cx="11553826" cy="4157396"/>
        </p:xfrm>
        <a:graphic>
          <a:graphicData uri="http://schemas.openxmlformats.org/drawingml/2006/table">
            <a:tbl>
              <a:tblPr firstRow="1" bandRow="1">
                <a:tableStyleId>{5940675A-B579-460E-94D1-54222C63F5DA}</a:tableStyleId>
              </a:tblPr>
              <a:tblGrid>
                <a:gridCol w="5776913">
                  <a:extLst>
                    <a:ext uri="{9D8B030D-6E8A-4147-A177-3AD203B41FA5}">
                      <a16:colId xmlns:a16="http://schemas.microsoft.com/office/drawing/2014/main" val="65609047"/>
                    </a:ext>
                  </a:extLst>
                </a:gridCol>
                <a:gridCol w="5776913">
                  <a:extLst>
                    <a:ext uri="{9D8B030D-6E8A-4147-A177-3AD203B41FA5}">
                      <a16:colId xmlns:a16="http://schemas.microsoft.com/office/drawing/2014/main" val="2619543406"/>
                    </a:ext>
                  </a:extLst>
                </a:gridCol>
              </a:tblGrid>
              <a:tr h="24695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Phase</a:t>
                      </a:r>
                      <a:r>
                        <a:rPr lang="en-US" sz="1100" b="1" kern="1200" baseline="0" dirty="0">
                          <a:solidFill>
                            <a:schemeClr val="bg1"/>
                          </a:solidFill>
                          <a:latin typeface="+mn-lt"/>
                          <a:ea typeface="+mn-ea"/>
                          <a:cs typeface="+mn-cs"/>
                        </a:rPr>
                        <a:t> II </a:t>
                      </a:r>
                      <a:r>
                        <a:rPr lang="en-US" sz="1100" b="1" kern="1200" dirty="0">
                          <a:solidFill>
                            <a:schemeClr val="bg1"/>
                          </a:solidFill>
                          <a:latin typeface="+mn-lt"/>
                          <a:ea typeface="+mn-ea"/>
                          <a:cs typeface="+mn-cs"/>
                        </a:rPr>
                        <a:t>Rule – Problem Addressed</a:t>
                      </a:r>
                    </a:p>
                  </a:txBody>
                  <a:tcPr marT="45716" marB="45716">
                    <a:solidFill>
                      <a:schemeClr val="accent3"/>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Rule Requirements</a:t>
                      </a:r>
                    </a:p>
                  </a:txBody>
                  <a:tcPr marT="45716" marB="45716">
                    <a:solidFill>
                      <a:schemeClr val="accent3"/>
                    </a:solidFill>
                  </a:tcPr>
                </a:tc>
                <a:extLst>
                  <a:ext uri="{0D108BD9-81ED-4DB2-BD59-A6C34878D82A}">
                    <a16:rowId xmlns:a16="http://schemas.microsoft.com/office/drawing/2014/main" val="1455163946"/>
                  </a:ext>
                </a:extLst>
              </a:tr>
              <a:tr h="958805">
                <a:tc>
                  <a:txBody>
                    <a:bodyPr/>
                    <a:lstStyle/>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r>
                        <a:rPr lang="en-US" sz="1000" kern="1200" dirty="0">
                          <a:solidFill>
                            <a:schemeClr val="tx1"/>
                          </a:solidFill>
                          <a:latin typeface="+mn-lt"/>
                          <a:ea typeface="+mn-ea"/>
                          <a:cs typeface="+mn-cs"/>
                        </a:rPr>
                        <a:t>Phase IIII </a:t>
                      </a:r>
                      <a:r>
                        <a:rPr lang="en-US" sz="1000" dirty="0">
                          <a:solidFill>
                            <a:schemeClr val="tx1"/>
                          </a:solidFill>
                        </a:rPr>
                        <a:t>Claim Payment/Advice (835) Infrastructure Rule</a:t>
                      </a:r>
                    </a:p>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endParaRPr lang="en-US" sz="1000" kern="1200" dirty="0">
                        <a:solidFill>
                          <a:schemeClr val="tx1"/>
                        </a:solidFill>
                        <a:latin typeface="+mn-lt"/>
                        <a:ea typeface="+mn-ea"/>
                        <a:cs typeface="+mn-cs"/>
                      </a:endParaRPr>
                    </a:p>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r>
                        <a:rPr lang="en-US" sz="1000" kern="1200" dirty="0">
                          <a:solidFill>
                            <a:schemeClr val="tx1"/>
                          </a:solidFill>
                          <a:latin typeface="+mn-lt"/>
                          <a:ea typeface="+mn-ea"/>
                          <a:cs typeface="+mn-cs"/>
                        </a:rPr>
                        <a:t>Problem: Lack of infrastructure requirements for </a:t>
                      </a:r>
                      <a:r>
                        <a:rPr lang="en-US" sz="1000" dirty="0">
                          <a:solidFill>
                            <a:schemeClr val="tx1"/>
                          </a:solidFill>
                        </a:rPr>
                        <a:t>electronic exchange of claim payment information inhibits move from paper to electronic, interoperable system</a:t>
                      </a:r>
                    </a:p>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endParaRPr lang="en-US" sz="1000" kern="1200" dirty="0">
                        <a:solidFill>
                          <a:schemeClr val="tx1"/>
                        </a:solidFill>
                        <a:latin typeface="+mn-lt"/>
                        <a:ea typeface="+mn-ea"/>
                        <a:cs typeface="+mn-cs"/>
                      </a:endParaRPr>
                    </a:p>
                  </a:txBody>
                  <a:tcPr marT="45707" marB="45707"/>
                </a:tc>
                <a:tc>
                  <a:txBody>
                    <a:bodyPr/>
                    <a:lstStyle/>
                    <a:p>
                      <a:pPr lvl="0">
                        <a:spcBef>
                          <a:spcPts val="600"/>
                        </a:spcBef>
                        <a:defRPr/>
                      </a:pPr>
                      <a:r>
                        <a:rPr lang="en-US" sz="1000" dirty="0">
                          <a:solidFill>
                            <a:schemeClr val="tx1"/>
                          </a:solidFill>
                        </a:rPr>
                        <a:t>Requires support of Phase II CORE Connectivity Rule to create stability for stakeholder planning efforts. </a:t>
                      </a:r>
                    </a:p>
                    <a:p>
                      <a:pPr lvl="0">
                        <a:spcBef>
                          <a:spcPts val="600"/>
                        </a:spcBef>
                        <a:defRPr/>
                      </a:pPr>
                      <a:r>
                        <a:rPr lang="en-US" sz="1000" dirty="0">
                          <a:solidFill>
                            <a:schemeClr val="tx1"/>
                          </a:solidFill>
                        </a:rPr>
                        <a:t>Continues to build on Phase I/II use of CORE Master Companion </a:t>
                      </a:r>
                      <a:r>
                        <a:rPr lang="en-US" sz="1000" dirty="0">
                          <a:solidFill>
                            <a:schemeClr val="tx1"/>
                          </a:solidFill>
                          <a:latin typeface="+mn-lt"/>
                        </a:rPr>
                        <a:t>Guide Templates to ease transaction exchanges.</a:t>
                      </a:r>
                    </a:p>
                    <a:p>
                      <a:pPr lvl="0">
                        <a:spcBef>
                          <a:spcPts val="600"/>
                        </a:spcBef>
                        <a:defRPr/>
                      </a:pPr>
                      <a:r>
                        <a:rPr lang="en-US" sz="1000" dirty="0">
                          <a:solidFill>
                            <a:srgbClr val="3A3838">
                              <a:hueOff val="0"/>
                              <a:satOff val="0"/>
                              <a:lumOff val="0"/>
                              <a:alphaOff val="0"/>
                            </a:srgbClr>
                          </a:solidFill>
                          <a:latin typeface="+mn-lt"/>
                        </a:rPr>
                        <a:t>Details b</a:t>
                      </a:r>
                      <a:r>
                        <a:rPr kumimoji="0" lang="en-US" sz="1000" b="0" i="0" u="none" strike="noStrike" kern="1200" cap="none" spc="0" normalizeH="0" baseline="0" noProof="0" dirty="0" err="1">
                          <a:ln>
                            <a:noFill/>
                          </a:ln>
                          <a:solidFill>
                            <a:srgbClr val="3A3838">
                              <a:hueOff val="0"/>
                              <a:satOff val="0"/>
                              <a:lumOff val="0"/>
                              <a:alphaOff val="0"/>
                            </a:srgbClr>
                          </a:solidFill>
                          <a:effectLst/>
                          <a:uLnTx/>
                          <a:uFillTx/>
                          <a:latin typeface="+mn-lt"/>
                          <a:ea typeface="+mn-ea"/>
                          <a:cs typeface="+mn-cs"/>
                        </a:rPr>
                        <a:t>atch</a:t>
                      </a:r>
                      <a:r>
                        <a:rPr kumimoji="0" lang="en-US" sz="10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rPr>
                        <a:t> acknowledgement requirements.</a:t>
                      </a:r>
                      <a:endParaRPr kumimoji="0" lang="en-US" sz="1000" b="0" i="0" u="none" strike="noStrike" kern="1200" cap="none" spc="0" normalizeH="0" baseline="0" noProof="0" dirty="0">
                        <a:ln>
                          <a:noFill/>
                        </a:ln>
                        <a:solidFill>
                          <a:srgbClr val="3A3838"/>
                        </a:solidFill>
                        <a:effectLst/>
                        <a:uLnTx/>
                        <a:uFillTx/>
                        <a:latin typeface="+mn-lt"/>
                        <a:ea typeface="+mn-ea"/>
                        <a:cs typeface="+mn-cs"/>
                      </a:endParaRPr>
                    </a:p>
                  </a:txBody>
                  <a:tcPr marT="45716" marB="45716"/>
                </a:tc>
                <a:extLst>
                  <a:ext uri="{0D108BD9-81ED-4DB2-BD59-A6C34878D82A}">
                    <a16:rowId xmlns:a16="http://schemas.microsoft.com/office/drawing/2014/main" val="1963134274"/>
                  </a:ext>
                </a:extLst>
              </a:tr>
              <a:tr h="922469">
                <a:tc>
                  <a:txBody>
                    <a:bodyPr/>
                    <a:lstStyle/>
                    <a:p>
                      <a:pPr marL="0" lvl="2" indent="6350">
                        <a:spcAft>
                          <a:spcPts val="300"/>
                        </a:spcAft>
                        <a:buFont typeface="Arial" pitchFamily="34" charset="0"/>
                        <a:buNone/>
                        <a:defRPr/>
                      </a:pPr>
                      <a:r>
                        <a:rPr lang="en-US" sz="1000" kern="1200" dirty="0">
                          <a:solidFill>
                            <a:schemeClr val="tx1"/>
                          </a:solidFill>
                          <a:latin typeface="+mn-lt"/>
                          <a:ea typeface="+mn-ea"/>
                          <a:cs typeface="+mn-cs"/>
                        </a:rPr>
                        <a:t>Phase III </a:t>
                      </a:r>
                      <a:r>
                        <a:rPr lang="en-US" sz="1000" dirty="0">
                          <a:solidFill>
                            <a:schemeClr val="tx1"/>
                          </a:solidFill>
                        </a:rPr>
                        <a:t>EFT &amp; ERA </a:t>
                      </a:r>
                      <a:r>
                        <a:rPr lang="en-US" sz="1000" dirty="0" err="1">
                          <a:solidFill>
                            <a:schemeClr val="tx1"/>
                          </a:solidFill>
                        </a:rPr>
                        <a:t>Reassociation</a:t>
                      </a:r>
                      <a:r>
                        <a:rPr lang="en-US" sz="1000" dirty="0">
                          <a:solidFill>
                            <a:schemeClr val="tx1"/>
                          </a:solidFill>
                        </a:rPr>
                        <a:t> (CCD+/835) Rule</a:t>
                      </a:r>
                    </a:p>
                    <a:p>
                      <a:pPr marL="0" lvl="2" indent="6350">
                        <a:spcAft>
                          <a:spcPts val="300"/>
                        </a:spcAft>
                        <a:buFont typeface="Arial" pitchFamily="34" charset="0"/>
                        <a:buNone/>
                        <a:defRPr/>
                      </a:pPr>
                      <a:endParaRPr lang="en-US" sz="1000" kern="1200" dirty="0">
                        <a:solidFill>
                          <a:schemeClr val="tx1"/>
                        </a:solidFill>
                        <a:latin typeface="+mn-lt"/>
                        <a:ea typeface="+mn-ea"/>
                        <a:cs typeface="+mn-cs"/>
                      </a:endParaRPr>
                    </a:p>
                    <a:p>
                      <a:pPr marL="0" marR="0" lvl="2" indent="6350" algn="l" defTabSz="914377" rtl="0" eaLnBrk="1" fontAlgn="auto" latinLnBrk="0" hangingPunct="1">
                        <a:lnSpc>
                          <a:spcPct val="100000"/>
                        </a:lnSpc>
                        <a:spcBef>
                          <a:spcPts val="0"/>
                        </a:spcBef>
                        <a:spcAft>
                          <a:spcPts val="300"/>
                        </a:spcAft>
                        <a:buClrTx/>
                        <a:buSzTx/>
                        <a:buFont typeface="Arial" pitchFamily="34" charset="0"/>
                        <a:buNone/>
                        <a:tabLst/>
                        <a:defRPr/>
                      </a:pPr>
                      <a:r>
                        <a:rPr lang="en-US" sz="1000" kern="1200" dirty="0">
                          <a:solidFill>
                            <a:schemeClr val="tx1"/>
                          </a:solidFill>
                          <a:latin typeface="+mn-lt"/>
                          <a:ea typeface="+mn-ea"/>
                          <a:cs typeface="+mn-cs"/>
                        </a:rPr>
                        <a:t>Problem: </a:t>
                      </a:r>
                      <a:r>
                        <a:rPr lang="en-US" sz="1000" dirty="0">
                          <a:solidFill>
                            <a:schemeClr val="tx1"/>
                          </a:solidFill>
                        </a:rPr>
                        <a:t>Challenges with provider </a:t>
                      </a:r>
                      <a:r>
                        <a:rPr lang="en-US" sz="1000" dirty="0" err="1">
                          <a:solidFill>
                            <a:schemeClr val="tx1"/>
                          </a:solidFill>
                        </a:rPr>
                        <a:t>reassociation</a:t>
                      </a:r>
                      <a:r>
                        <a:rPr lang="en-US" sz="1000" dirty="0">
                          <a:solidFill>
                            <a:schemeClr val="tx1"/>
                          </a:solidFill>
                        </a:rPr>
                        <a:t> of </a:t>
                      </a:r>
                      <a:r>
                        <a:rPr lang="en-US" sz="1000" i="1" dirty="0">
                          <a:solidFill>
                            <a:schemeClr val="tx1"/>
                          </a:solidFill>
                        </a:rPr>
                        <a:t>remittance</a:t>
                      </a:r>
                      <a:r>
                        <a:rPr lang="en-US" sz="1000" dirty="0">
                          <a:solidFill>
                            <a:schemeClr val="tx1"/>
                          </a:solidFill>
                        </a:rPr>
                        <a:t> to </a:t>
                      </a:r>
                      <a:r>
                        <a:rPr lang="en-US" sz="1000" i="1" dirty="0">
                          <a:solidFill>
                            <a:schemeClr val="tx1"/>
                          </a:solidFill>
                        </a:rPr>
                        <a:t>payment</a:t>
                      </a:r>
                      <a:r>
                        <a:rPr lang="en-US" sz="1000" dirty="0">
                          <a:solidFill>
                            <a:schemeClr val="tx1"/>
                          </a:solidFill>
                        </a:rPr>
                        <a:t> data due to information that is incorrect, missing, not available, or has not been requested.</a:t>
                      </a:r>
                    </a:p>
                    <a:p>
                      <a:pPr marL="0" lvl="2" indent="6350">
                        <a:spcAft>
                          <a:spcPts val="300"/>
                        </a:spcAft>
                        <a:buFont typeface="Arial" pitchFamily="34" charset="0"/>
                        <a:buNone/>
                        <a:defRPr/>
                      </a:pPr>
                      <a:endParaRPr lang="en-US" sz="1000" kern="1200" dirty="0">
                        <a:solidFill>
                          <a:schemeClr val="tx1"/>
                        </a:solidFill>
                        <a:latin typeface="+mn-lt"/>
                        <a:ea typeface="+mn-ea"/>
                        <a:cs typeface="+mn-cs"/>
                      </a:endParaRPr>
                    </a:p>
                  </a:txBody>
                  <a:tcPr marT="45707" marB="45707"/>
                </a:tc>
                <a:tc>
                  <a:txBody>
                    <a:bodyPr/>
                    <a:lstStyle/>
                    <a:p>
                      <a:pPr marL="34290" marR="0" lvl="1" indent="0" algn="l" defTabSz="311150" rtl="0" eaLnBrk="1" fontAlgn="auto" latinLnBrk="0" hangingPunct="1">
                        <a:lnSpc>
                          <a:spcPct val="90000"/>
                        </a:lnSpc>
                        <a:spcBef>
                          <a:spcPts val="0"/>
                        </a:spcBef>
                        <a:spcAft>
                          <a:spcPct val="15000"/>
                        </a:spcAft>
                        <a:buClrTx/>
                        <a:buSzTx/>
                        <a:buFontTx/>
                        <a:buNone/>
                        <a:tabLst/>
                        <a:defRPr/>
                      </a:pPr>
                      <a:r>
                        <a:rPr kumimoji="0" lang="en-US" sz="10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rPr>
                        <a:t>Addresses provider receipt of the CAQH CORE-required minimum ACH CCD+ Data Elements required for re-association as well as </a:t>
                      </a:r>
                      <a:r>
                        <a:rPr lang="en-US" sz="1000" dirty="0">
                          <a:solidFill>
                            <a:srgbClr val="3A3838">
                              <a:hueOff val="0"/>
                              <a:satOff val="0"/>
                              <a:lumOff val="0"/>
                              <a:alphaOff val="0"/>
                            </a:srgbClr>
                          </a:solidFill>
                          <a:latin typeface="+mn-lt"/>
                        </a:rPr>
                        <a:t>elapsed time between sending and receipt.</a:t>
                      </a:r>
                    </a:p>
                    <a:p>
                      <a:pPr marL="34290" marR="0" lvl="1" indent="0" algn="l" defTabSz="311150" rtl="0" eaLnBrk="1" fontAlgn="auto" latinLnBrk="0" hangingPunct="1">
                        <a:lnSpc>
                          <a:spcPct val="90000"/>
                        </a:lnSpc>
                        <a:spcBef>
                          <a:spcPts val="0"/>
                        </a:spcBef>
                        <a:spcAft>
                          <a:spcPct val="15000"/>
                        </a:spcAft>
                        <a:buClrTx/>
                        <a:buSzTx/>
                        <a:buFontTx/>
                        <a:buNone/>
                        <a:tabLst/>
                        <a:defRPr/>
                      </a:pPr>
                      <a:endParaRPr kumimoji="0" lang="en-US" sz="8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endParaRPr>
                    </a:p>
                    <a:p>
                      <a:pPr marL="34290" marR="0" lvl="1" indent="0" algn="l" defTabSz="311150" rtl="0" eaLnBrk="1" fontAlgn="auto" latinLnBrk="0" hangingPunct="1">
                        <a:lnSpc>
                          <a:spcPct val="90000"/>
                        </a:lnSpc>
                        <a:spcBef>
                          <a:spcPts val="0"/>
                        </a:spcBef>
                        <a:spcAft>
                          <a:spcPct val="15000"/>
                        </a:spcAft>
                        <a:buClrTx/>
                        <a:buSzTx/>
                        <a:buFontTx/>
                        <a:buNone/>
                        <a:tabLst/>
                        <a:defRPr/>
                      </a:pPr>
                      <a:r>
                        <a:rPr kumimoji="0" lang="en-US" sz="10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rPr>
                        <a:t>Determines requirements for resolving late/missing EFT/ERA transactions.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txBody>
                  <a:tcPr marT="45716" marB="45716"/>
                </a:tc>
                <a:extLst>
                  <a:ext uri="{0D108BD9-81ED-4DB2-BD59-A6C34878D82A}">
                    <a16:rowId xmlns:a16="http://schemas.microsoft.com/office/drawing/2014/main" val="2056568723"/>
                  </a:ext>
                </a:extLst>
              </a:tr>
              <a:tr h="1067744">
                <a:tc>
                  <a:txBody>
                    <a:bodyPr/>
                    <a:lstStyle/>
                    <a:p>
                      <a:pPr marL="0" lvl="1" indent="0">
                        <a:spcAft>
                          <a:spcPts val="300"/>
                        </a:spcAft>
                        <a:tabLst>
                          <a:tab pos="1549400" algn="l"/>
                        </a:tabLst>
                      </a:pPr>
                      <a:r>
                        <a:rPr lang="en-US" sz="1000" kern="1200" dirty="0">
                          <a:solidFill>
                            <a:schemeClr val="tx1"/>
                          </a:solidFill>
                          <a:latin typeface="+mn-lt"/>
                          <a:ea typeface="+mn-ea"/>
                          <a:cs typeface="+mn-cs"/>
                        </a:rPr>
                        <a:t>Phase III </a:t>
                      </a:r>
                      <a:r>
                        <a:rPr lang="en-US" sz="1000" dirty="0">
                          <a:solidFill>
                            <a:schemeClr val="tx1"/>
                          </a:solidFill>
                        </a:rPr>
                        <a:t>Uniform Use of CARCs and RARCs (835) Rule</a:t>
                      </a:r>
                    </a:p>
                    <a:p>
                      <a:pPr marL="0" lvl="1" indent="0">
                        <a:spcAft>
                          <a:spcPts val="300"/>
                        </a:spcAft>
                        <a:tabLst>
                          <a:tab pos="1549400" algn="l"/>
                        </a:tabLst>
                      </a:pPr>
                      <a:endParaRPr lang="en-US" sz="1000" kern="1200" dirty="0">
                        <a:solidFill>
                          <a:schemeClr val="tx1"/>
                        </a:solidFill>
                        <a:latin typeface="+mn-lt"/>
                        <a:ea typeface="+mn-ea"/>
                        <a:cs typeface="+mn-cs"/>
                      </a:endParaRPr>
                    </a:p>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r>
                        <a:rPr lang="en-US" sz="1000" kern="1200" dirty="0">
                          <a:solidFill>
                            <a:schemeClr val="tx1"/>
                          </a:solidFill>
                          <a:latin typeface="+mn-lt"/>
                          <a:ea typeface="+mn-ea"/>
                          <a:cs typeface="+mn-cs"/>
                        </a:rPr>
                        <a:t>Problem: </a:t>
                      </a:r>
                      <a:r>
                        <a:rPr lang="en-US" sz="1000" dirty="0">
                          <a:solidFill>
                            <a:schemeClr val="tx1"/>
                          </a:solidFill>
                        </a:rPr>
                        <a:t>Providers do not receive uniform code combinations for same or similar business scenarios from all health plans so are unable to automatically post claim payment adjustments and denials accurately and consistently.</a:t>
                      </a:r>
                    </a:p>
                    <a:p>
                      <a:pPr marL="0" lvl="1" indent="0">
                        <a:spcAft>
                          <a:spcPts val="300"/>
                        </a:spcAft>
                        <a:tabLst>
                          <a:tab pos="1549400" algn="l"/>
                        </a:tabLst>
                      </a:pPr>
                      <a:endParaRPr lang="en-US" sz="1000" kern="1200" dirty="0">
                        <a:solidFill>
                          <a:schemeClr val="tx1"/>
                        </a:solidFill>
                        <a:latin typeface="+mn-lt"/>
                        <a:ea typeface="+mn-ea"/>
                        <a:cs typeface="+mn-cs"/>
                      </a:endParaRPr>
                    </a:p>
                  </a:txBody>
                  <a:tcPr marT="45707" marB="45707"/>
                </a:tc>
                <a:tc>
                  <a:txBody>
                    <a:bodyPr/>
                    <a:lstStyle/>
                    <a:p>
                      <a:pPr marL="0" marR="0" lvl="0" indent="0" algn="l" defTabSz="914377" rtl="0" eaLnBrk="1" fontAlgn="auto" latinLnBrk="0" hangingPunct="1">
                        <a:lnSpc>
                          <a:spcPct val="100000"/>
                        </a:lnSpc>
                        <a:spcBef>
                          <a:spcPts val="300"/>
                        </a:spcBef>
                        <a:spcAft>
                          <a:spcPts val="0"/>
                        </a:spcAft>
                        <a:buClrTx/>
                        <a:buSzTx/>
                        <a:buFontTx/>
                        <a:buNone/>
                        <a:tabLst/>
                        <a:defRPr/>
                      </a:pPr>
                      <a:r>
                        <a:rPr kumimoji="0" lang="en-US" sz="10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rPr>
                        <a:t>Identifies four CAQH CORE-defined Business Scenarios with a set of required code combinations that convey details of the claim denial or payment to the provider.</a:t>
                      </a:r>
                    </a:p>
                  </a:txBody>
                  <a:tcPr marT="45716" marB="45716"/>
                </a:tc>
                <a:extLst>
                  <a:ext uri="{0D108BD9-81ED-4DB2-BD59-A6C34878D82A}">
                    <a16:rowId xmlns:a16="http://schemas.microsoft.com/office/drawing/2014/main" val="3652032053"/>
                  </a:ext>
                </a:extLst>
              </a:tr>
              <a:tr h="767043">
                <a:tc>
                  <a:txBody>
                    <a:bodyPr/>
                    <a:lstStyle/>
                    <a:p>
                      <a:r>
                        <a:rPr lang="en-US" sz="1000" dirty="0">
                          <a:solidFill>
                            <a:schemeClr val="tx1"/>
                          </a:solidFill>
                        </a:rPr>
                        <a:t>Phase III EFT and ERA Enrollment Rules</a:t>
                      </a:r>
                    </a:p>
                  </a:txBody>
                  <a:tcPr marT="45707" marB="45707"/>
                </a:tc>
                <a:tc>
                  <a:txBody>
                    <a:bodyPr/>
                    <a:lstStyle/>
                    <a:p>
                      <a:pPr marL="34290" marR="0" lvl="1" indent="0" algn="l" defTabSz="311150" rtl="0" eaLnBrk="1" fontAlgn="auto" latinLnBrk="0" hangingPunct="1">
                        <a:lnSpc>
                          <a:spcPct val="90000"/>
                        </a:lnSpc>
                        <a:spcBef>
                          <a:spcPts val="0"/>
                        </a:spcBef>
                        <a:spcAft>
                          <a:spcPct val="15000"/>
                        </a:spcAft>
                        <a:buClrTx/>
                        <a:buSzTx/>
                        <a:buFontTx/>
                        <a:buNone/>
                        <a:tabLst/>
                        <a:defRPr/>
                      </a:pPr>
                      <a:r>
                        <a:rPr kumimoji="0" lang="en-US" sz="10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rPr>
                        <a:t>Identifies a maximum set of standard data elements for EFT enrollment.</a:t>
                      </a:r>
                    </a:p>
                    <a:p>
                      <a:pPr marL="34290" marR="0" lvl="1" indent="0" algn="l" defTabSz="311150" rtl="0" eaLnBrk="1" fontAlgn="auto" latinLnBrk="0" hangingPunct="1">
                        <a:lnSpc>
                          <a:spcPct val="90000"/>
                        </a:lnSpc>
                        <a:spcBef>
                          <a:spcPts val="0"/>
                        </a:spcBef>
                        <a:spcAft>
                          <a:spcPct val="15000"/>
                        </a:spcAft>
                        <a:buClrTx/>
                        <a:buSzTx/>
                        <a:buFontTx/>
                        <a:buNone/>
                        <a:tabLst/>
                        <a:defRPr/>
                      </a:pPr>
                      <a:endParaRPr kumimoji="0" lang="en-US" sz="8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endParaRPr>
                    </a:p>
                    <a:p>
                      <a:pPr marL="34290" marR="0" lvl="1" indent="0" algn="l" defTabSz="311150" rtl="0" eaLnBrk="1" fontAlgn="auto" latinLnBrk="0" hangingPunct="1">
                        <a:lnSpc>
                          <a:spcPct val="90000"/>
                        </a:lnSpc>
                        <a:spcBef>
                          <a:spcPts val="0"/>
                        </a:spcBef>
                        <a:spcAft>
                          <a:spcPct val="15000"/>
                        </a:spcAft>
                        <a:buClrTx/>
                        <a:buSzTx/>
                        <a:buFontTx/>
                        <a:buNone/>
                        <a:tabLst/>
                        <a:defRPr/>
                      </a:pPr>
                      <a:r>
                        <a:rPr kumimoji="0" lang="en-US" sz="10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rPr>
                        <a:t>Requires health plan to offer electronic EFT enrollment.</a:t>
                      </a:r>
                    </a:p>
                    <a:p>
                      <a:pPr marL="34290" marR="0" lvl="1" indent="0" algn="l" defTabSz="311150" rtl="0" eaLnBrk="1" fontAlgn="auto" latinLnBrk="0" hangingPunct="1">
                        <a:lnSpc>
                          <a:spcPct val="90000"/>
                        </a:lnSpc>
                        <a:spcBef>
                          <a:spcPts val="0"/>
                        </a:spcBef>
                        <a:spcAft>
                          <a:spcPct val="15000"/>
                        </a:spcAft>
                        <a:buClrTx/>
                        <a:buSzTx/>
                        <a:buFontTx/>
                        <a:buNone/>
                        <a:tabLst/>
                        <a:defRPr/>
                      </a:pPr>
                      <a:endParaRPr kumimoji="0" lang="en-US" sz="8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endParaRPr>
                    </a:p>
                    <a:p>
                      <a:pPr marL="34290" marR="0" lvl="1" indent="0" algn="l" defTabSz="311150" rtl="0" eaLnBrk="1" fontAlgn="auto" latinLnBrk="0" hangingPunct="1">
                        <a:lnSpc>
                          <a:spcPct val="90000"/>
                        </a:lnSpc>
                        <a:spcBef>
                          <a:spcPts val="0"/>
                        </a:spcBef>
                        <a:spcAft>
                          <a:spcPct val="15000"/>
                        </a:spcAft>
                        <a:buClrTx/>
                        <a:buSzTx/>
                        <a:buFontTx/>
                        <a:buNone/>
                        <a:tabLst/>
                        <a:defRPr/>
                      </a:pPr>
                      <a:r>
                        <a:rPr kumimoji="0" lang="en-US" sz="1000" b="0" i="0" u="none" strike="noStrike" kern="1200" cap="none" spc="0" normalizeH="0" baseline="0" noProof="0" dirty="0">
                          <a:ln>
                            <a:noFill/>
                          </a:ln>
                          <a:solidFill>
                            <a:srgbClr val="3A3838">
                              <a:hueOff val="0"/>
                              <a:satOff val="0"/>
                              <a:lumOff val="0"/>
                              <a:alphaOff val="0"/>
                            </a:srgbClr>
                          </a:solidFill>
                          <a:effectLst/>
                          <a:uLnTx/>
                          <a:uFillTx/>
                          <a:latin typeface="+mn-lt"/>
                          <a:ea typeface="+mn-ea"/>
                          <a:cs typeface="+mn-cs"/>
                        </a:rPr>
                        <a:t>Requires providers to specify how payments should be made.</a:t>
                      </a:r>
                    </a:p>
                  </a:txBody>
                  <a:tcPr marT="45716" marB="45716"/>
                </a:tc>
                <a:extLst>
                  <a:ext uri="{0D108BD9-81ED-4DB2-BD59-A6C34878D82A}">
                    <a16:rowId xmlns:a16="http://schemas.microsoft.com/office/drawing/2014/main" val="2991528041"/>
                  </a:ext>
                </a:extLst>
              </a:tr>
            </a:tbl>
          </a:graphicData>
        </a:graphic>
      </p:graphicFrame>
      <p:sp>
        <p:nvSpPr>
          <p:cNvPr id="9" name="Slide Number Placeholder 3">
            <a:extLst>
              <a:ext uri="{FF2B5EF4-FFF2-40B4-BE49-F238E27FC236}">
                <a16:creationId xmlns:a16="http://schemas.microsoft.com/office/drawing/2014/main" id="{197F8C5E-A3CC-4B0E-8370-E58DB37A2847}"/>
              </a:ext>
            </a:extLst>
          </p:cNvPr>
          <p:cNvSpPr txBox="1">
            <a:spLocks/>
          </p:cNvSpPr>
          <p:nvPr/>
        </p:nvSpPr>
        <p:spPr>
          <a:xfrm>
            <a:off x="4734984" y="646430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800" smtClean="0">
                <a:solidFill>
                  <a:prstClr val="white">
                    <a:lumMod val="50000"/>
                  </a:prstClr>
                </a:solidFill>
              </a:rPr>
              <a:pPr algn="ctr">
                <a:defRPr/>
              </a:pPr>
              <a:t>64</a:t>
            </a:fld>
            <a:endParaRPr lang="en-US" sz="800" dirty="0">
              <a:solidFill>
                <a:prstClr val="white">
                  <a:lumMod val="50000"/>
                </a:prstClr>
              </a:solidFill>
            </a:endParaRPr>
          </a:p>
        </p:txBody>
      </p:sp>
    </p:spTree>
    <p:extLst>
      <p:ext uri="{BB962C8B-B14F-4D97-AF65-F5344CB8AC3E}">
        <p14:creationId xmlns:p14="http://schemas.microsoft.com/office/powerpoint/2010/main" val="2142009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custDataLst>
              <p:tags r:id="rId1"/>
            </p:custDataLst>
          </p:nvPr>
        </p:nvSpPr>
        <p:spPr bwMode="auto">
          <a:xfrm>
            <a:off x="6972300" y="542925"/>
            <a:ext cx="3976688" cy="565150"/>
          </a:xfrm>
          <a:prstGeom prst="rect">
            <a:avLst/>
          </a:prstGeom>
          <a:noFill/>
          <a:ln>
            <a:noFill/>
          </a:ln>
          <a:extLst/>
        </p:spPr>
        <p:txBody>
          <a:bodyPr wrap="none" anchor="ctr"/>
          <a:lstStyle/>
          <a:p>
            <a:pPr>
              <a:defRPr/>
            </a:pPr>
            <a:endParaRPr lang="en-US" sz="1200" kern="0">
              <a:solidFill>
                <a:sysClr val="windowText" lastClr="000000"/>
              </a:solidFill>
              <a:latin typeface="Arial" pitchFamily="34" charset="0"/>
              <a:ea typeface="ＭＳ Ｐゴシック" panose="020B0600070205080204" pitchFamily="34" charset="-128"/>
              <a:cs typeface="Arial"/>
            </a:endParaRPr>
          </a:p>
        </p:txBody>
      </p:sp>
      <p:sp>
        <p:nvSpPr>
          <p:cNvPr id="5" name="Title 2">
            <a:extLst>
              <a:ext uri="{FF2B5EF4-FFF2-40B4-BE49-F238E27FC236}">
                <a16:creationId xmlns:a16="http://schemas.microsoft.com/office/drawing/2014/main" id="{8F70581F-59F9-41AC-B6C5-5442540A8439}"/>
              </a:ext>
            </a:extLst>
          </p:cNvPr>
          <p:cNvSpPr>
            <a:spLocks noGrp="1"/>
          </p:cNvSpPr>
          <p:nvPr>
            <p:ph type="title"/>
          </p:nvPr>
        </p:nvSpPr>
        <p:spPr/>
        <p:txBody>
          <a:bodyPr/>
          <a:lstStyle/>
          <a:p>
            <a:r>
              <a:rPr lang="en-US" b="1" dirty="0"/>
              <a:t>Phase IV CAQH CORE Operating Rules </a:t>
            </a:r>
            <a:endParaRPr lang="en-US" dirty="0"/>
          </a:p>
        </p:txBody>
      </p:sp>
      <p:graphicFrame>
        <p:nvGraphicFramePr>
          <p:cNvPr id="2" name="Table 1">
            <a:extLst>
              <a:ext uri="{FF2B5EF4-FFF2-40B4-BE49-F238E27FC236}">
                <a16:creationId xmlns:a16="http://schemas.microsoft.com/office/drawing/2014/main" id="{6A69D0B4-1DFC-4605-BDAC-C6F4BE2B09F0}"/>
              </a:ext>
            </a:extLst>
          </p:cNvPr>
          <p:cNvGraphicFramePr>
            <a:graphicFrameLocks noGrp="1"/>
          </p:cNvGraphicFramePr>
          <p:nvPr>
            <p:extLst/>
          </p:nvPr>
        </p:nvGraphicFramePr>
        <p:xfrm>
          <a:off x="295275" y="1283511"/>
          <a:ext cx="11610976" cy="3291816"/>
        </p:xfrm>
        <a:graphic>
          <a:graphicData uri="http://schemas.openxmlformats.org/drawingml/2006/table">
            <a:tbl>
              <a:tblPr firstRow="1" bandRow="1">
                <a:tableStyleId>{5940675A-B579-460E-94D1-54222C63F5DA}</a:tableStyleId>
              </a:tblPr>
              <a:tblGrid>
                <a:gridCol w="5805488">
                  <a:extLst>
                    <a:ext uri="{9D8B030D-6E8A-4147-A177-3AD203B41FA5}">
                      <a16:colId xmlns:a16="http://schemas.microsoft.com/office/drawing/2014/main" val="2665884580"/>
                    </a:ext>
                  </a:extLst>
                </a:gridCol>
                <a:gridCol w="5805488">
                  <a:extLst>
                    <a:ext uri="{9D8B030D-6E8A-4147-A177-3AD203B41FA5}">
                      <a16:colId xmlns:a16="http://schemas.microsoft.com/office/drawing/2014/main" val="210498909"/>
                    </a:ext>
                  </a:extLst>
                </a:gridCol>
              </a:tblGrid>
              <a:tr h="21285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Phase</a:t>
                      </a:r>
                      <a:r>
                        <a:rPr lang="en-US" sz="1100" b="1" kern="1200" baseline="0" dirty="0">
                          <a:solidFill>
                            <a:schemeClr val="bg1"/>
                          </a:solidFill>
                          <a:latin typeface="+mn-lt"/>
                          <a:ea typeface="+mn-ea"/>
                          <a:cs typeface="+mn-cs"/>
                        </a:rPr>
                        <a:t> IV </a:t>
                      </a:r>
                      <a:r>
                        <a:rPr lang="en-US" sz="1100" b="1" kern="1200" dirty="0">
                          <a:solidFill>
                            <a:schemeClr val="bg1"/>
                          </a:solidFill>
                          <a:latin typeface="+mn-lt"/>
                          <a:ea typeface="+mn-ea"/>
                          <a:cs typeface="+mn-cs"/>
                        </a:rPr>
                        <a:t>Rule – Problem Addressed</a:t>
                      </a:r>
                    </a:p>
                  </a:txBody>
                  <a:tcPr marT="45716" marB="45716">
                    <a:solidFill>
                      <a:schemeClr val="accent3"/>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Rule Requirements</a:t>
                      </a:r>
                    </a:p>
                  </a:txBody>
                  <a:tcPr marT="45716" marB="45716">
                    <a:solidFill>
                      <a:schemeClr val="accent3"/>
                    </a:solidFill>
                  </a:tcPr>
                </a:tc>
                <a:extLst>
                  <a:ext uri="{0D108BD9-81ED-4DB2-BD59-A6C34878D82A}">
                    <a16:rowId xmlns:a16="http://schemas.microsoft.com/office/drawing/2014/main" val="1760544376"/>
                  </a:ext>
                </a:extLst>
              </a:tr>
              <a:tr h="1012929">
                <a:tc>
                  <a:txBody>
                    <a:bodyPr/>
                    <a:lstStyle/>
                    <a:p>
                      <a:pPr marL="0" marR="0" lvl="2" indent="6350" algn="l" defTabSz="914400" rtl="0" eaLnBrk="1" fontAlgn="auto" latinLnBrk="0" hangingPunct="1">
                        <a:lnSpc>
                          <a:spcPct val="100000"/>
                        </a:lnSpc>
                        <a:spcBef>
                          <a:spcPts val="0"/>
                        </a:spcBef>
                        <a:spcAft>
                          <a:spcPts val="300"/>
                        </a:spcAft>
                        <a:buClrTx/>
                        <a:buSzTx/>
                        <a:buFont typeface="Arial" pitchFamily="34" charset="0"/>
                        <a:buNone/>
                        <a:tabLst/>
                        <a:defRPr/>
                      </a:pPr>
                      <a:r>
                        <a:rPr lang="en-US" sz="1000" kern="1200" dirty="0">
                          <a:solidFill>
                            <a:schemeClr val="tx1"/>
                          </a:solidFill>
                          <a:latin typeface="+mn-lt"/>
                          <a:ea typeface="+mn-ea"/>
                          <a:cs typeface="+mn-cs"/>
                        </a:rPr>
                        <a:t>Phase IV CAQH CORE Infrastructure Rules:</a:t>
                      </a:r>
                    </a:p>
                    <a:p>
                      <a:pPr marL="17145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kern="1200" dirty="0">
                          <a:solidFill>
                            <a:schemeClr val="tx1"/>
                          </a:solidFill>
                          <a:latin typeface="+mn-lt"/>
                          <a:ea typeface="+mn-ea"/>
                          <a:cs typeface="+mn-cs"/>
                        </a:rPr>
                        <a:t>450 Health Care Claim (837)</a:t>
                      </a:r>
                    </a:p>
                    <a:p>
                      <a:pPr marL="17145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t>452 Health Care Services Review – Request for Review and Response (278) </a:t>
                      </a:r>
                    </a:p>
                    <a:p>
                      <a:pPr marL="17145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t>454 Benefit Enrollment &amp; Maintenance (834)</a:t>
                      </a:r>
                    </a:p>
                    <a:p>
                      <a:pPr marL="17145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t>456 Premium Payment (820) </a:t>
                      </a:r>
                    </a:p>
                    <a:p>
                      <a:pPr marL="171450" marR="0" lvl="2"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1000" kern="1200" dirty="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000" kern="1200" dirty="0">
                          <a:solidFill>
                            <a:schemeClr val="tx1"/>
                          </a:solidFill>
                          <a:latin typeface="+mn-lt"/>
                          <a:ea typeface="+mn-ea"/>
                          <a:cs typeface="+mn-cs"/>
                        </a:rPr>
                        <a:t>Problem: Inconsistent use across the industry lead to decreased use of electronic transactions.</a:t>
                      </a:r>
                      <a:endParaRPr lang="en-US" sz="1000" dirty="0"/>
                    </a:p>
                  </a:txBody>
                  <a:tcPr marT="45707" marB="45707"/>
                </a:tc>
                <a:tc>
                  <a:txBody>
                    <a:bodyPr/>
                    <a:lstStyle/>
                    <a:p>
                      <a:pPr marL="0" marR="0">
                        <a:spcBef>
                          <a:spcPts val="0"/>
                        </a:spcBef>
                        <a:spcAft>
                          <a:spcPts val="0"/>
                        </a:spcAft>
                      </a:pPr>
                      <a:r>
                        <a:rPr lang="en-US" sz="1000" dirty="0">
                          <a:effectLst/>
                          <a:latin typeface="+mn-lt"/>
                        </a:rPr>
                        <a:t>Requires transaction processing </a:t>
                      </a:r>
                      <a:r>
                        <a:rPr lang="en-US" sz="1000" u="none" dirty="0">
                          <a:effectLst/>
                          <a:latin typeface="+mn-lt"/>
                        </a:rPr>
                        <a:t>within one business day </a:t>
                      </a:r>
                      <a:r>
                        <a:rPr lang="en-US" sz="1000" dirty="0">
                          <a:effectLst/>
                          <a:latin typeface="+mn-lt"/>
                        </a:rPr>
                        <a:t>of receipt.</a:t>
                      </a:r>
                    </a:p>
                    <a:p>
                      <a:pPr marL="0" marR="0">
                        <a:spcBef>
                          <a:spcPts val="0"/>
                        </a:spcBef>
                        <a:spcAft>
                          <a:spcPts val="0"/>
                        </a:spcAft>
                      </a:pPr>
                      <a:endParaRPr lang="en-US" sz="800" dirty="0">
                        <a:effectLst/>
                        <a:latin typeface="+mn-lt"/>
                      </a:endParaRPr>
                    </a:p>
                    <a:p>
                      <a:pPr marL="0" marR="0">
                        <a:spcBef>
                          <a:spcPts val="0"/>
                        </a:spcBef>
                        <a:spcAft>
                          <a:spcPts val="0"/>
                        </a:spcAft>
                      </a:pPr>
                      <a:r>
                        <a:rPr lang="en-US" sz="1000" dirty="0">
                          <a:effectLst/>
                          <a:latin typeface="+mn-lt"/>
                        </a:rPr>
                        <a:t>Recognize all error conditions and pass information to end user.</a:t>
                      </a:r>
                    </a:p>
                    <a:p>
                      <a:pPr marL="0" marR="0">
                        <a:spcBef>
                          <a:spcPts val="0"/>
                        </a:spcBef>
                        <a:spcAft>
                          <a:spcPts val="0"/>
                        </a:spcAft>
                      </a:pPr>
                      <a:endParaRPr lang="en-US" sz="800" i="0" dirty="0">
                        <a:effectLst/>
                        <a:latin typeface="+mn-lt"/>
                        <a:ea typeface="Calibri" panose="020F0502020204030204" pitchFamily="34" charset="0"/>
                        <a:cs typeface="Times New Roman" panose="02020603050405020304" pitchFamily="18" charset="0"/>
                      </a:endParaRPr>
                    </a:p>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r>
                        <a:rPr lang="en-US" sz="1000" dirty="0">
                          <a:effectLst/>
                          <a:latin typeface="+mn-lt"/>
                        </a:rPr>
                        <a:t>Health plan must process benefit enrollment/maintenance data by its system within five business days following the receipt and validation of the data.</a:t>
                      </a:r>
                    </a:p>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endParaRPr lang="en-US" sz="800" dirty="0">
                        <a:effectLst/>
                        <a:latin typeface="+mn-lt"/>
                        <a:ea typeface="Calibri" panose="020F0502020204030204" pitchFamily="34" charset="0"/>
                        <a:cs typeface="Times New Roman" panose="02020603050405020304" pitchFamily="18" charset="0"/>
                      </a:endParaRPr>
                    </a:p>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r>
                        <a:rPr lang="en-US" sz="1000" dirty="0">
                          <a:effectLst/>
                          <a:latin typeface="+mn-lt"/>
                        </a:rPr>
                        <a:t>Health plan must process Payroll Deducted and Other Group Premium Payment for Insurance Products data within five business days following receipt and validation of the data. </a:t>
                      </a:r>
                      <a:endParaRPr lang="en-US" sz="1000" dirty="0"/>
                    </a:p>
                  </a:txBody>
                  <a:tcPr marT="45716" marB="45716"/>
                </a:tc>
                <a:extLst>
                  <a:ext uri="{0D108BD9-81ED-4DB2-BD59-A6C34878D82A}">
                    <a16:rowId xmlns:a16="http://schemas.microsoft.com/office/drawing/2014/main" val="667299811"/>
                  </a:ext>
                </a:extLst>
              </a:tr>
              <a:tr h="611984">
                <a:tc>
                  <a:txBody>
                    <a:bodyPr/>
                    <a:lstStyle/>
                    <a:p>
                      <a:pPr marL="0" lvl="1" indent="0">
                        <a:spcAft>
                          <a:spcPts val="300"/>
                        </a:spcAft>
                        <a:tabLst>
                          <a:tab pos="1549400" algn="l"/>
                        </a:tabLst>
                      </a:pPr>
                      <a:r>
                        <a:rPr lang="en-US" sz="1000" dirty="0"/>
                        <a:t>Phase IV CAQH CORE 470 Connectivity Rule</a:t>
                      </a:r>
                    </a:p>
                    <a:p>
                      <a:pPr marL="0" lvl="1" indent="0">
                        <a:spcAft>
                          <a:spcPts val="300"/>
                        </a:spcAft>
                        <a:tabLst>
                          <a:tab pos="1549400" algn="l"/>
                        </a:tabLst>
                      </a:pPr>
                      <a:endParaRPr lang="en-US" sz="1000" kern="1200" dirty="0">
                        <a:solidFill>
                          <a:schemeClr val="tx1"/>
                        </a:solidFill>
                        <a:latin typeface="+mn-lt"/>
                        <a:ea typeface="+mn-ea"/>
                        <a:cs typeface="+mn-cs"/>
                      </a:endParaRPr>
                    </a:p>
                    <a:p>
                      <a:pPr marL="0" marR="0" lvl="1" indent="0" algn="l" defTabSz="914377" rtl="0" eaLnBrk="1" fontAlgn="auto" latinLnBrk="0" hangingPunct="1">
                        <a:lnSpc>
                          <a:spcPct val="100000"/>
                        </a:lnSpc>
                        <a:spcBef>
                          <a:spcPts val="0"/>
                        </a:spcBef>
                        <a:spcAft>
                          <a:spcPts val="300"/>
                        </a:spcAft>
                        <a:buClrTx/>
                        <a:buSzTx/>
                        <a:buFontTx/>
                        <a:buNone/>
                        <a:tabLst>
                          <a:tab pos="1549400" algn="l"/>
                        </a:tabLst>
                        <a:defRPr/>
                      </a:pPr>
                      <a:r>
                        <a:rPr lang="en-US" sz="1000" kern="1200" dirty="0">
                          <a:solidFill>
                            <a:schemeClr val="tx1"/>
                          </a:solidFill>
                          <a:latin typeface="+mn-lt"/>
                          <a:ea typeface="+mn-ea"/>
                          <a:cs typeface="+mn-cs"/>
                        </a:rPr>
                        <a:t>Problem: T</a:t>
                      </a:r>
                      <a:r>
                        <a:rPr lang="en-US" sz="1000" dirty="0">
                          <a:solidFill>
                            <a:schemeClr val="tx1"/>
                          </a:solidFill>
                          <a:latin typeface="+mn-lt"/>
                        </a:rPr>
                        <a:t>he healthcare industry uses multiple connectivity methods for electronic administrative transactions which leads to inefficiency and potential security problems.</a:t>
                      </a:r>
                    </a:p>
                    <a:p>
                      <a:pPr marL="0" lvl="1" indent="0">
                        <a:spcAft>
                          <a:spcPts val="300"/>
                        </a:spcAft>
                        <a:tabLst>
                          <a:tab pos="1549400" algn="l"/>
                        </a:tabLst>
                      </a:pPr>
                      <a:endParaRPr lang="en-US" sz="1000" kern="1200" dirty="0">
                        <a:solidFill>
                          <a:schemeClr val="tx1"/>
                        </a:solidFill>
                        <a:latin typeface="+mn-lt"/>
                        <a:ea typeface="+mn-ea"/>
                        <a:cs typeface="+mn-cs"/>
                      </a:endParaRPr>
                    </a:p>
                  </a:txBody>
                  <a:tcPr marT="45707" marB="45707"/>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kern="1200" baseline="0" dirty="0">
                          <a:solidFill>
                            <a:schemeClr val="tx1"/>
                          </a:solidFill>
                          <a:latin typeface="+mn-lt"/>
                          <a:ea typeface="+mn-ea"/>
                          <a:cs typeface="+mn-cs"/>
                        </a:rPr>
                        <a:t>Provides a simpler and more prescriptive rule with fewer options -- e.g., single envelopes standard, and single authentication standard.</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kern="1200" baseline="0" dirty="0">
                          <a:solidFill>
                            <a:schemeClr val="tx1"/>
                          </a:solidFill>
                          <a:latin typeface="+mn-lt"/>
                          <a:ea typeface="+mn-ea"/>
                          <a:cs typeface="+mn-cs"/>
                        </a:rPr>
                        <a:t>Offers more robust and uniform support for handling transaction payload by requiring MTOM for SOAP; provides better support for the new set of transactions relative to the previous rules, e.g., by supporting additional message interactions.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kern="1200" baseline="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kern="1200" baseline="0" dirty="0">
                          <a:solidFill>
                            <a:schemeClr val="tx1"/>
                          </a:solidFill>
                          <a:latin typeface="+mn-lt"/>
                          <a:ea typeface="+mn-ea"/>
                          <a:cs typeface="+mn-cs"/>
                        </a:rPr>
                        <a:t>Improves security by removing </a:t>
                      </a:r>
                      <a:r>
                        <a:rPr lang="en-US" sz="1000" b="0" i="0" u="none" strike="noStrike" kern="1200" baseline="0" dirty="0" err="1">
                          <a:solidFill>
                            <a:schemeClr val="tx1"/>
                          </a:solidFill>
                          <a:latin typeface="+mn-lt"/>
                          <a:ea typeface="+mn-ea"/>
                          <a:cs typeface="+mn-cs"/>
                        </a:rPr>
                        <a:t>Username+Password</a:t>
                      </a:r>
                      <a:r>
                        <a:rPr lang="en-US" sz="1000" b="0" i="0" u="none" strike="noStrike" kern="1200" baseline="0" dirty="0">
                          <a:solidFill>
                            <a:schemeClr val="tx1"/>
                          </a:solidFill>
                          <a:latin typeface="+mn-lt"/>
                          <a:ea typeface="+mn-ea"/>
                          <a:cs typeface="+mn-cs"/>
                        </a:rPr>
                        <a:t> which is a weak form of B2B authentication, and by requiring the use of only X.509 Client Certificate-based authentication over SSL/TLS, which is a stronger form of authentication.</a:t>
                      </a:r>
                      <a:endParaRPr lang="en-US" sz="1000" dirty="0">
                        <a:solidFill>
                          <a:schemeClr val="tx1"/>
                        </a:solidFill>
                        <a:latin typeface="+mn-lt"/>
                      </a:endParaRPr>
                    </a:p>
                  </a:txBody>
                  <a:tcPr marT="45716" marB="45716"/>
                </a:tc>
                <a:extLst>
                  <a:ext uri="{0D108BD9-81ED-4DB2-BD59-A6C34878D82A}">
                    <a16:rowId xmlns:a16="http://schemas.microsoft.com/office/drawing/2014/main" val="3570368415"/>
                  </a:ext>
                </a:extLst>
              </a:tr>
            </a:tbl>
          </a:graphicData>
        </a:graphic>
      </p:graphicFrame>
      <p:sp>
        <p:nvSpPr>
          <p:cNvPr id="6" name="Slide Number Placeholder 3">
            <a:extLst>
              <a:ext uri="{FF2B5EF4-FFF2-40B4-BE49-F238E27FC236}">
                <a16:creationId xmlns:a16="http://schemas.microsoft.com/office/drawing/2014/main" id="{45F9256F-4CDF-4007-ADF6-0EE6B02CCECF}"/>
              </a:ext>
            </a:extLst>
          </p:cNvPr>
          <p:cNvSpPr txBox="1">
            <a:spLocks/>
          </p:cNvSpPr>
          <p:nvPr/>
        </p:nvSpPr>
        <p:spPr>
          <a:xfrm>
            <a:off x="4734984" y="6464303"/>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CDB19EE7-41CC-40F8-8898-A50DA016F0E1}" type="slidenum">
              <a:rPr lang="en-US" sz="800" smtClean="0">
                <a:solidFill>
                  <a:prstClr val="white">
                    <a:lumMod val="50000"/>
                  </a:prstClr>
                </a:solidFill>
              </a:rPr>
              <a:pPr algn="ctr">
                <a:defRPr/>
              </a:pPr>
              <a:t>65</a:t>
            </a:fld>
            <a:endParaRPr lang="en-US" sz="800" dirty="0">
              <a:solidFill>
                <a:prstClr val="white">
                  <a:lumMod val="50000"/>
                </a:prstClr>
              </a:solidFill>
            </a:endParaRPr>
          </a:p>
        </p:txBody>
      </p:sp>
    </p:spTree>
    <p:extLst>
      <p:ext uri="{BB962C8B-B14F-4D97-AF65-F5344CB8AC3E}">
        <p14:creationId xmlns:p14="http://schemas.microsoft.com/office/powerpoint/2010/main" val="30579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sz="quarter"/>
          </p:nvPr>
        </p:nvSpPr>
        <p:spPr/>
        <p:txBody>
          <a:bodyPr/>
          <a:lstStyle/>
          <a:p>
            <a:r>
              <a:rPr lang="en-US" dirty="0"/>
              <a:t>2017 CAQH Index</a:t>
            </a:r>
            <a:r>
              <a:rPr lang="en-US" baseline="30000" dirty="0"/>
              <a:t>®</a:t>
            </a:r>
          </a:p>
        </p:txBody>
      </p:sp>
      <p:sp>
        <p:nvSpPr>
          <p:cNvPr id="16" name="Subtitle 15"/>
          <p:cNvSpPr>
            <a:spLocks noGrp="1"/>
          </p:cNvSpPr>
          <p:nvPr>
            <p:ph type="subTitle" sz="quarter" idx="1"/>
          </p:nvPr>
        </p:nvSpPr>
        <p:spPr>
          <a:xfrm>
            <a:off x="8610774" y="2954216"/>
            <a:ext cx="2854166" cy="1161798"/>
          </a:xfrm>
        </p:spPr>
        <p:txBody>
          <a:bodyPr/>
          <a:lstStyle/>
          <a:p>
            <a:r>
              <a:rPr lang="en-US" altLang="en-US" dirty="0"/>
              <a:t>A Report of Healthcare Industry Adoption of Electronic Business Transactions and Cost Savings</a:t>
            </a:r>
            <a:endParaRPr lang="en-US" dirty="0"/>
          </a:p>
          <a:p>
            <a:endParaRPr lang="en-US" dirty="0"/>
          </a:p>
        </p:txBody>
      </p:sp>
      <p:sp>
        <p:nvSpPr>
          <p:cNvPr id="17" name="Text Placeholder 16"/>
          <p:cNvSpPr>
            <a:spLocks noGrp="1"/>
          </p:cNvSpPr>
          <p:nvPr>
            <p:ph type="body" sz="quarter" idx="12"/>
          </p:nvPr>
        </p:nvSpPr>
        <p:spPr/>
        <p:txBody>
          <a:bodyPr/>
          <a:lstStyle/>
          <a:p>
            <a:r>
              <a:rPr lang="en-US" dirty="0"/>
              <a:t>May 1, 2018</a:t>
            </a:r>
          </a:p>
        </p:txBody>
      </p:sp>
      <p:sp>
        <p:nvSpPr>
          <p:cNvPr id="18" name="Text Placeholder 17"/>
          <p:cNvSpPr>
            <a:spLocks noGrp="1"/>
          </p:cNvSpPr>
          <p:nvPr>
            <p:ph type="body" sz="quarter" idx="13"/>
          </p:nvPr>
        </p:nvSpPr>
        <p:spPr/>
        <p:txBody>
          <a:bodyPr/>
          <a:lstStyle/>
          <a:p>
            <a:r>
              <a:rPr lang="en-US" dirty="0"/>
              <a:t>Reid Kiser</a:t>
            </a:r>
          </a:p>
          <a:p>
            <a:endParaRPr lang="en-US" dirty="0"/>
          </a:p>
        </p:txBody>
      </p:sp>
    </p:spTree>
    <p:extLst>
      <p:ext uri="{BB962C8B-B14F-4D97-AF65-F5344CB8AC3E}">
        <p14:creationId xmlns:p14="http://schemas.microsoft.com/office/powerpoint/2010/main" val="323782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Bef>
                <a:spcPts val="600"/>
              </a:spcBef>
              <a:spcAft>
                <a:spcPts val="600"/>
              </a:spcAft>
              <a:defRPr/>
            </a:pPr>
            <a:r>
              <a:rPr lang="en-US" dirty="0"/>
              <a:t>About the CAQH Index</a:t>
            </a:r>
          </a:p>
          <a:p>
            <a:pPr eaLnBrk="1" hangingPunct="1">
              <a:spcBef>
                <a:spcPts val="600"/>
              </a:spcBef>
              <a:spcAft>
                <a:spcPts val="600"/>
              </a:spcAft>
              <a:defRPr/>
            </a:pPr>
            <a:r>
              <a:rPr lang="en-US" dirty="0"/>
              <a:t>Findings</a:t>
            </a:r>
          </a:p>
          <a:p>
            <a:pPr marL="627063" lvl="1" eaLnBrk="1" hangingPunct="1">
              <a:spcAft>
                <a:spcPts val="600"/>
              </a:spcAft>
              <a:defRPr/>
            </a:pPr>
            <a:r>
              <a:rPr lang="en-US" sz="1800" dirty="0"/>
              <a:t>Adoption Rates</a:t>
            </a:r>
          </a:p>
          <a:p>
            <a:pPr marL="627063" lvl="1" eaLnBrk="1" hangingPunct="1">
              <a:spcAft>
                <a:spcPts val="600"/>
              </a:spcAft>
              <a:defRPr/>
            </a:pPr>
            <a:r>
              <a:rPr lang="en-US" sz="1800" dirty="0"/>
              <a:t>Cost of Transactions for Healthcare Providers</a:t>
            </a:r>
          </a:p>
          <a:p>
            <a:pPr marL="627063" lvl="1" eaLnBrk="1" hangingPunct="1">
              <a:spcAft>
                <a:spcPts val="600"/>
              </a:spcAft>
              <a:defRPr/>
            </a:pPr>
            <a:r>
              <a:rPr lang="en-US" sz="1800" dirty="0"/>
              <a:t>Cost of Transactions for Health Plans</a:t>
            </a:r>
          </a:p>
          <a:p>
            <a:pPr marL="627063" lvl="1" eaLnBrk="1" hangingPunct="1">
              <a:spcAft>
                <a:spcPts val="600"/>
              </a:spcAft>
              <a:defRPr/>
            </a:pPr>
            <a:r>
              <a:rPr lang="en-US" sz="1800" dirty="0"/>
              <a:t>National Potential Cost Savings</a:t>
            </a:r>
            <a:endParaRPr lang="en-US" dirty="0"/>
          </a:p>
          <a:p>
            <a:pPr eaLnBrk="1" hangingPunct="1">
              <a:spcBef>
                <a:spcPts val="600"/>
              </a:spcBef>
              <a:spcAft>
                <a:spcPts val="600"/>
              </a:spcAft>
              <a:defRPr/>
            </a:pPr>
            <a:r>
              <a:rPr lang="en-US" dirty="0"/>
              <a:t>How to Participate in the 2018 Index</a:t>
            </a:r>
          </a:p>
          <a:p>
            <a:pPr eaLnBrk="1" hangingPunct="1">
              <a:spcBef>
                <a:spcPts val="600"/>
              </a:spcBef>
              <a:spcAft>
                <a:spcPts val="600"/>
              </a:spcAft>
              <a:defRPr/>
            </a:pPr>
            <a:r>
              <a:rPr lang="en-US" dirty="0"/>
              <a:t>Q &amp; A</a:t>
            </a:r>
          </a:p>
          <a:p>
            <a:pPr marL="457200" lvl="1" indent="0" eaLnBrk="1" hangingPunct="1">
              <a:buNone/>
              <a:defRPr/>
            </a:pPr>
            <a:endParaRPr lang="en-US" sz="1400" dirty="0"/>
          </a:p>
          <a:p>
            <a:pPr marL="0" indent="0" eaLnBrk="1" hangingPunct="1">
              <a:buNone/>
              <a:defRPr/>
            </a:pPr>
            <a:endParaRPr lang="en-US" b="1" dirty="0"/>
          </a:p>
          <a:p>
            <a:pPr eaLnBrk="1" hangingPunct="1">
              <a:defRPr/>
            </a:pPr>
            <a:endParaRPr lang="en-US" b="1" dirty="0"/>
          </a:p>
          <a:p>
            <a:pPr eaLnBrk="1" hangingPunct="1">
              <a:defRPr/>
            </a:pPr>
            <a:endParaRPr lang="en-US" dirty="0"/>
          </a:p>
        </p:txBody>
      </p:sp>
      <p:sp>
        <p:nvSpPr>
          <p:cNvPr id="13314" name="Title 1"/>
          <p:cNvSpPr>
            <a:spLocks noGrp="1"/>
          </p:cNvSpPr>
          <p:nvPr>
            <p:ph type="title"/>
          </p:nvPr>
        </p:nvSpPr>
        <p:spPr/>
        <p:txBody>
          <a:bodyPr/>
          <a:lstStyle/>
          <a:p>
            <a:pPr eaLnBrk="1" hangingPunct="1"/>
            <a:r>
              <a:rPr lang="en-US" altLang="en-US" dirty="0"/>
              <a:t>Objectives  </a:t>
            </a:r>
          </a:p>
        </p:txBody>
      </p:sp>
      <p:sp>
        <p:nvSpPr>
          <p:cNvPr id="1331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B4C0C8-2C93-4DE1-AD6B-2E5BFE8AC4C2}" type="slidenum">
              <a:rPr lang="en-US" altLang="en-US" smtClean="0">
                <a:solidFill>
                  <a:srgbClr val="8F9295"/>
                </a:solidFill>
                <a:latin typeface="Arial" panose="020B0604020202020204" pitchFamily="34" charset="0"/>
              </a:rPr>
              <a:pPr fontAlgn="base">
                <a:spcBef>
                  <a:spcPct val="0"/>
                </a:spcBef>
                <a:spcAft>
                  <a:spcPct val="0"/>
                </a:spcAft>
              </a:pPr>
              <a:t>8</a:t>
            </a:fld>
            <a:endParaRPr lang="en-US" altLang="en-US" dirty="0">
              <a:solidFill>
                <a:srgbClr val="8F9295"/>
              </a:solidFill>
              <a:latin typeface="Arial" panose="020B0604020202020204" pitchFamily="34" charset="0"/>
            </a:endParaRPr>
          </a:p>
        </p:txBody>
      </p:sp>
    </p:spTree>
    <p:extLst>
      <p:ext uri="{BB962C8B-B14F-4D97-AF65-F5344CB8AC3E}">
        <p14:creationId xmlns:p14="http://schemas.microsoft.com/office/powerpoint/2010/main" val="45163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284804" cy="4828033"/>
          </a:xfrm>
        </p:spPr>
        <p:txBody>
          <a:bodyPr/>
          <a:lstStyle/>
          <a:p>
            <a:r>
              <a:rPr lang="en-US" dirty="0"/>
              <a:t>A voluntary nationwide survey of:</a:t>
            </a:r>
          </a:p>
          <a:p>
            <a:pPr lvl="1"/>
            <a:r>
              <a:rPr lang="en-US" dirty="0"/>
              <a:t>Commercial medical health plans.</a:t>
            </a:r>
          </a:p>
          <a:p>
            <a:pPr lvl="1"/>
            <a:r>
              <a:rPr lang="en-US" dirty="0"/>
              <a:t>Commercial dental health plans.</a:t>
            </a:r>
          </a:p>
          <a:p>
            <a:pPr lvl="1"/>
            <a:r>
              <a:rPr lang="en-US" dirty="0"/>
              <a:t>Healthcare providers. </a:t>
            </a:r>
          </a:p>
          <a:p>
            <a:r>
              <a:rPr lang="en-US" dirty="0"/>
              <a:t>The industry source for:</a:t>
            </a:r>
          </a:p>
          <a:p>
            <a:pPr lvl="1"/>
            <a:r>
              <a:rPr lang="en-US" dirty="0"/>
              <a:t>Tracking adoption of fully electronic administrative transactions. </a:t>
            </a:r>
          </a:p>
          <a:p>
            <a:pPr lvl="1"/>
            <a:r>
              <a:rPr lang="en-US" dirty="0"/>
              <a:t>Estimating the cost savings opportunity.</a:t>
            </a:r>
          </a:p>
          <a:p>
            <a:r>
              <a:rPr lang="en-US" dirty="0"/>
              <a:t>Guided by the CAQH Index Advisory Council. </a:t>
            </a:r>
          </a:p>
          <a:p>
            <a:pPr lvl="1">
              <a:spcBef>
                <a:spcPts val="600"/>
              </a:spcBef>
            </a:pPr>
            <a:r>
              <a:rPr lang="en-US" dirty="0"/>
              <a:t>Experts in administrative transactions, data analysis, and healthcare management.</a:t>
            </a:r>
          </a:p>
          <a:p>
            <a:pPr lvl="1">
              <a:spcBef>
                <a:spcPts val="600"/>
              </a:spcBef>
            </a:pPr>
            <a:r>
              <a:rPr lang="en-US" dirty="0"/>
              <a:t>Representing providers, health plans, vendors and other industry partners.</a:t>
            </a:r>
          </a:p>
          <a:p>
            <a:pPr lvl="1">
              <a:spcBef>
                <a:spcPts val="600"/>
              </a:spcBef>
            </a:pPr>
            <a:endParaRPr lang="en-US" dirty="0"/>
          </a:p>
          <a:p>
            <a:pPr marL="57150" indent="0" algn="ctr">
              <a:spcBef>
                <a:spcPts val="600"/>
              </a:spcBef>
              <a:buNone/>
            </a:pPr>
            <a:endParaRPr lang="en-US" dirty="0"/>
          </a:p>
          <a:p>
            <a:pPr marL="57150" indent="0" algn="ctr">
              <a:spcBef>
                <a:spcPts val="600"/>
              </a:spcBef>
              <a:buNone/>
            </a:pPr>
            <a:endParaRPr lang="en-US" dirty="0"/>
          </a:p>
        </p:txBody>
      </p:sp>
      <p:sp>
        <p:nvSpPr>
          <p:cNvPr id="2" name="Title 1"/>
          <p:cNvSpPr>
            <a:spLocks noGrp="1"/>
          </p:cNvSpPr>
          <p:nvPr>
            <p:ph type="title"/>
          </p:nvPr>
        </p:nvSpPr>
        <p:spPr/>
        <p:txBody>
          <a:bodyPr/>
          <a:lstStyle/>
          <a:p>
            <a:r>
              <a:rPr lang="en-US" dirty="0"/>
              <a:t>What is the CAQH Index?</a:t>
            </a:r>
          </a:p>
        </p:txBody>
      </p:sp>
      <p:sp>
        <p:nvSpPr>
          <p:cNvPr id="4" name="Slide Number Placeholder 3"/>
          <p:cNvSpPr>
            <a:spLocks noGrp="1"/>
          </p:cNvSpPr>
          <p:nvPr>
            <p:ph type="sldNum" sz="quarter" idx="10"/>
          </p:nvPr>
        </p:nvSpPr>
        <p:spPr/>
        <p:txBody>
          <a:bodyPr/>
          <a:lstStyle/>
          <a:p>
            <a:pPr>
              <a:defRPr/>
            </a:pPr>
            <a:fld id="{A0F98AC1-5FA5-455E-9C83-DBA7194C5C7C}" type="slidenum">
              <a:rPr lang="en-US" smtClean="0"/>
              <a:pPr>
                <a:defRPr/>
              </a:pPr>
              <a:t>9</a:t>
            </a:fld>
            <a:endParaRPr lang="en-US" dirty="0"/>
          </a:p>
        </p:txBody>
      </p:sp>
    </p:spTree>
    <p:extLst>
      <p:ext uri="{BB962C8B-B14F-4D97-AF65-F5344CB8AC3E}">
        <p14:creationId xmlns:p14="http://schemas.microsoft.com/office/powerpoint/2010/main" val="3907197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47lT3tqE.0bkKtocZs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47lT3tqE.0bkKtocZs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47lT3tqE.0bkKtocZs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47lT3tqE.0bkKtocZsdw"/>
</p:tagLst>
</file>

<file path=ppt/theme/theme1.xml><?xml version="1.0" encoding="utf-8"?>
<a:theme xmlns:a="http://schemas.openxmlformats.org/drawingml/2006/main" name="CAQH Widescreen Master">
  <a:themeElements>
    <a:clrScheme name="Custom 5">
      <a:dk1>
        <a:srgbClr val="323E48"/>
      </a:dk1>
      <a:lt1>
        <a:sysClr val="window" lastClr="FFFFFF"/>
      </a:lt1>
      <a:dk2>
        <a:srgbClr val="898C8D"/>
      </a:dk2>
      <a:lt2>
        <a:srgbClr val="E7E6E6"/>
      </a:lt2>
      <a:accent1>
        <a:srgbClr val="007B8B"/>
      </a:accent1>
      <a:accent2>
        <a:srgbClr val="323E48"/>
      </a:accent2>
      <a:accent3>
        <a:srgbClr val="7D4182"/>
      </a:accent3>
      <a:accent4>
        <a:srgbClr val="A32136"/>
      </a:accent4>
      <a:accent5>
        <a:srgbClr val="0066B9"/>
      </a:accent5>
      <a:accent6>
        <a:srgbClr val="D8D6D6"/>
      </a:accent6>
      <a:hlink>
        <a:srgbClr val="0067B9"/>
      </a:hlink>
      <a:folHlink>
        <a:srgbClr val="7D418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rgbClr val="99FF99"/>
        </a:solidFill>
        <a:ln w="28575" cap="flat" cmpd="sng" algn="ctr">
          <a:solidFill>
            <a:schemeClr val="tx1"/>
          </a:solidFill>
          <a:prstDash val="solid"/>
          <a:round/>
          <a:headEnd type="none" w="med" len="med"/>
          <a:tailEnd type="triangl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9c6f4d-75ca-42fc-a0bb-24a1739dd6e2">
      <Value>185</Value>
      <Value>1743</Value>
      <Value>1742</Value>
      <Value>141</Value>
      <Value>1737</Value>
      <Value>1736</Value>
    </TaxCatchAll>
    <Executive_x0020_Approver xmlns="fd9c6f4d-75ca-42fc-a0bb-24a1739dd6e2">
      <UserInfo>
        <DisplayName/>
        <AccountId xsi:nil="true"/>
        <AccountType/>
      </UserInfo>
    </Executive_x0020_Approver>
    <TaxKeywordTaxHTField xmlns="fd9c6f4d-75ca-42fc-a0bb-24a1739dd6e2">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34758bb3-9d2d-4e87-a532-2937cd6d3d3b</TermId>
        </TermInfo>
        <TermInfo xmlns="http://schemas.microsoft.com/office/infopath/2007/PartnerControls">
          <TermName xmlns="http://schemas.microsoft.com/office/infopath/2007/PartnerControls">powerpoint template</TermName>
          <TermId xmlns="http://schemas.microsoft.com/office/infopath/2007/PartnerControls">7cd48bfa-a537-451d-880c-cd43c4b921ed</TermId>
        </TermInfo>
        <TermInfo xmlns="http://schemas.microsoft.com/office/infopath/2007/PartnerControls">
          <TermName xmlns="http://schemas.microsoft.com/office/infopath/2007/PartnerControls">CAQH powerpoint</TermName>
          <TermId xmlns="http://schemas.microsoft.com/office/infopath/2007/PartnerControls">166d1bdd-4961-49fd-b819-b07cb62a6031</TermId>
        </TermInfo>
        <TermInfo xmlns="http://schemas.microsoft.com/office/infopath/2007/PartnerControls">
          <TermName xmlns="http://schemas.microsoft.com/office/infopath/2007/PartnerControls">Template</TermName>
          <TermId xmlns="http://schemas.microsoft.com/office/infopath/2007/PartnerControls">83b4e54b-6a36-42f2-9b31-331e32e3a337</TermId>
        </TermInfo>
        <TermInfo xmlns="http://schemas.microsoft.com/office/infopath/2007/PartnerControls">
          <TermName xmlns="http://schemas.microsoft.com/office/infopath/2007/PartnerControls">ppt</TermName>
          <TermId xmlns="http://schemas.microsoft.com/office/infopath/2007/PartnerControls">3eedc974-d900-4325-9e31-946a3d988a3f</TermId>
        </TermInfo>
        <TermInfo xmlns="http://schemas.microsoft.com/office/infopath/2007/PartnerControls">
          <TermName xmlns="http://schemas.microsoft.com/office/infopath/2007/PartnerControls">powerpoint</TermName>
          <TermId xmlns="http://schemas.microsoft.com/office/infopath/2007/PartnerControls">3607fe33-eff1-42d3-9642-fe61489ad622</TermId>
        </TermInfo>
      </Terms>
    </TaxKeywordTaxHTField>
    <Document_x0020_Author xmlns="fd9c6f4d-75ca-42fc-a0bb-24a1739dd6e2">
      <UserInfo>
        <DisplayName>Caroline Massie</DisplayName>
        <AccountId>344</AccountId>
        <AccountType/>
      </UserInfo>
    </Document_x0020_Author>
    <Approvers xmlns="fd9c6f4d-75ca-42fc-a0bb-24a1739dd6e2">
      <UserInfo>
        <DisplayName/>
        <AccountId xsi:nil="true"/>
        <AccountType/>
      </UserInfo>
    </Approvers>
    <CategoryDescription xmlns="http://schemas.microsoft.com/sharepoint.v3" xsi:nil="true"/>
    <Reviewers xmlns="fd9c6f4d-75ca-42fc-a0bb-24a1739dd6e2">
      <UserInfo>
        <DisplayName/>
        <AccountId xsi:nil="true"/>
        <AccountType/>
      </UserInfo>
    </Reviewers>
    <Document_x0020_Status xmlns="fd9c6f4d-75ca-42fc-a0bb-24a1739dd6e2">Published</Document_x0020_Status>
    <Template_x0020_Type xmlns="67e0edf0-e3eb-4aac-bd99-4ab3aabc32e4">Presentation</Template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s" ma:contentTypeID="0x010100FD6AEBED9320014A93C47E542E00260B0B010086E834DD859D4741969BBE09B8DA67BA" ma:contentTypeVersion="17" ma:contentTypeDescription="" ma:contentTypeScope="" ma:versionID="0d0dfe8a059188960b917163b911eb99">
  <xsd:schema xmlns:xsd="http://www.w3.org/2001/XMLSchema" xmlns:xs="http://www.w3.org/2001/XMLSchema" xmlns:p="http://schemas.microsoft.com/office/2006/metadata/properties" xmlns:ns2="67e0edf0-e3eb-4aac-bd99-4ab3aabc32e4" xmlns:ns3="fd9c6f4d-75ca-42fc-a0bb-24a1739dd6e2" xmlns:ns4="http://schemas.microsoft.com/sharepoint.v3" xmlns:ns5="270f82bf-5c71-44b2-966e-b7da8b3d6cba" targetNamespace="http://schemas.microsoft.com/office/2006/metadata/properties" ma:root="true" ma:fieldsID="cecbb7b2a8125e90664f07d6747d7bee" ns2:_="" ns3:_="" ns4:_="" ns5:_="">
    <xsd:import namespace="67e0edf0-e3eb-4aac-bd99-4ab3aabc32e4"/>
    <xsd:import namespace="fd9c6f4d-75ca-42fc-a0bb-24a1739dd6e2"/>
    <xsd:import namespace="http://schemas.microsoft.com/sharepoint.v3"/>
    <xsd:import namespace="270f82bf-5c71-44b2-966e-b7da8b3d6cba"/>
    <xsd:element name="properties">
      <xsd:complexType>
        <xsd:sequence>
          <xsd:element name="documentManagement">
            <xsd:complexType>
              <xsd:all>
                <xsd:element ref="ns2:Template_x0020_Type"/>
                <xsd:element ref="ns3:Document_x0020_Status"/>
                <xsd:element ref="ns3:Document_x0020_Author" minOccurs="0"/>
                <xsd:element ref="ns3:Reviewers" minOccurs="0"/>
                <xsd:element ref="ns3:Approvers" minOccurs="0"/>
                <xsd:element ref="ns3:Executive_x0020_Approver" minOccurs="0"/>
                <xsd:element ref="ns4:CategoryDescription" minOccurs="0"/>
                <xsd:element ref="ns3:TaxCatchAll" minOccurs="0"/>
                <xsd:element ref="ns3:TaxCatchAllLabel" minOccurs="0"/>
                <xsd:element ref="ns3:TaxKeywordTaxHTField" minOccurs="0"/>
                <xsd:element ref="ns3:SharedWithUsers" minOccurs="0"/>
                <xsd:element ref="ns3:SharedWithDetails"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e0edf0-e3eb-4aac-bd99-4ab3aabc32e4" elementFormDefault="qualified">
    <xsd:import namespace="http://schemas.microsoft.com/office/2006/documentManagement/types"/>
    <xsd:import namespace="http://schemas.microsoft.com/office/infopath/2007/PartnerControls"/>
    <xsd:element name="Template_x0020_Type" ma:index="2" ma:displayName="Template Type" ma:format="Dropdown" ma:internalName="Template_x0020_Type">
      <xsd:simpleType>
        <xsd:restriction base="dms:Choice">
          <xsd:enumeration value="Presentation"/>
          <xsd:enumeration value="Letterhead"/>
          <xsd:enumeration value="Envelope"/>
          <xsd:enumeration value="Folder"/>
          <xsd:enumeration value="Fact Sheet"/>
          <xsd:enumeration value="Business Cards"/>
        </xsd:restriction>
      </xsd:simpleType>
    </xsd:element>
  </xsd:schema>
  <xsd:schema xmlns:xsd="http://www.w3.org/2001/XMLSchema" xmlns:xs="http://www.w3.org/2001/XMLSchema" xmlns:dms="http://schemas.microsoft.com/office/2006/documentManagement/types" xmlns:pc="http://schemas.microsoft.com/office/infopath/2007/PartnerControls" targetNamespace="fd9c6f4d-75ca-42fc-a0bb-24a1739dd6e2" elementFormDefault="qualified">
    <xsd:import namespace="http://schemas.microsoft.com/office/2006/documentManagement/types"/>
    <xsd:import namespace="http://schemas.microsoft.com/office/infopath/2007/PartnerControls"/>
    <xsd:element name="Document_x0020_Status" ma:index="3" ma:displayName="Document Status" ma:default="Draft" ma:description="Specify the key values for Document Status" ma:format="Dropdown" ma:internalName="Document_x0020_Status">
      <xsd:simpleType>
        <xsd:restriction base="dms:Choice">
          <xsd:enumeration value="Draft"/>
          <xsd:enumeration value="Awaiting Approval"/>
          <xsd:enumeration value="Final"/>
          <xsd:enumeration value="Published"/>
        </xsd:restriction>
      </xsd:simpleType>
    </xsd:element>
    <xsd:element name="Document_x0020_Author" ma:index="5" nillable="true" ma:displayName="Document Author" ma:description="Specify the name of the Person who is the author of this document" ma:list="UserInfo" ma:SharePointGroup="0" ma:internalName="Document_x0020_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rs" ma:index="6" nillable="true" ma:displayName="Reviewers" ma:description="This field is for reference only. If you'd like someone to REVIEW the document then you'd have to notify them via email." ma:list="UserInfo" ma:SearchPeopleOnly="false" ma:SharePointGroup="0" ma:internalName="Review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rs" ma:index="7" nillable="true" ma:displayName="Approvers" ma:description="This field is for reference only. If you'd like someone to APPROVE the document then you'd have to notify them via email." ma:list="UserInfo" ma:SearchPeopleOnly="false" ma:SharePointGroup="0" ma:internalName="Approv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ecutive_x0020_Approver" ma:index="8" nillable="true" ma:displayName="Executive Approver" ma:description="This field is for reference only. If you'd like someone to APPROVE the document then you'd have to notify them via email." ma:list="UserInfo" ma:SearchPeopleOnly="false" ma:SharePointGroup="0" ma:internalName="Executive_x0020_Approv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0" nillable="true" ma:displayName="Taxonomy Catch All Column" ma:hidden="true" ma:list="{e9f1beda-ad83-47ce-abda-587b9962d399}" ma:internalName="TaxCatchAll" ma:showField="CatchAllData" ma:web="fd9c6f4d-75ca-42fc-a0bb-24a1739dd6e2">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9f1beda-ad83-47ce-abda-587b9962d399}" ma:internalName="TaxCatchAllLabel" ma:readOnly="true" ma:showField="CatchAllDataLabel" ma:web="fd9c6f4d-75ca-42fc-a0bb-24a1739dd6e2">
      <xsd:complexType>
        <xsd:complexContent>
          <xsd:extension base="dms:MultiChoiceLookup">
            <xsd:sequence>
              <xsd:element name="Value" type="dms:Lookup" maxOccurs="unbounded" minOccurs="0" nillable="true"/>
            </xsd:sequence>
          </xsd:extension>
        </xsd:complexContent>
      </xsd:complexType>
    </xsd:element>
    <xsd:element name="TaxKeywordTaxHTField" ma:index="17" nillable="true" ma:taxonomy="true" ma:internalName="TaxKeywordTaxHTField" ma:taxonomyFieldName="TaxKeyword" ma:displayName="Enterprise Keywords" ma:readOnly="false" ma:fieldId="{23f27201-bee3-471e-b2e7-b64fd8b7ca38}" ma:taxonomyMulti="true" ma:sspId="6163581d-fdb5-456a-ad7d-f7831005f1a0" ma:termSetId="00000000-0000-0000-0000-000000000000" ma:anchorId="00000000-0000-0000-0000-000000000000" ma:open="true" ma:isKeyword="true">
      <xsd:complexType>
        <xsd:sequence>
          <xsd:element ref="pc:Terms" minOccurs="0" maxOccurs="1"/>
        </xsd:sequence>
      </xsd:complex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9" nillable="true"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0f82bf-5c71-44b2-966e-b7da8b3d6cba" elementFormDefault="qualified">
    <xsd:import namespace="http://schemas.microsoft.com/office/2006/documentManagement/types"/>
    <xsd:import namespace="http://schemas.microsoft.com/office/infopath/2007/PartnerControls"/>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1EA91-33F7-47B3-A9CF-D176547D13B0}">
  <ds:schemaRefs>
    <ds:schemaRef ds:uri="http://schemas.microsoft.com/office/2006/documentManagement/types"/>
    <ds:schemaRef ds:uri="http://schemas.microsoft.com/sharepoint.v3"/>
    <ds:schemaRef ds:uri="http://purl.org/dc/elements/1.1/"/>
    <ds:schemaRef ds:uri="http://schemas.microsoft.com/office/2006/metadata/properties"/>
    <ds:schemaRef ds:uri="http://schemas.openxmlformats.org/package/2006/metadata/core-properties"/>
    <ds:schemaRef ds:uri="67e0edf0-e3eb-4aac-bd99-4ab3aabc32e4"/>
    <ds:schemaRef ds:uri="fd9c6f4d-75ca-42fc-a0bb-24a1739dd6e2"/>
    <ds:schemaRef ds:uri="http://purl.org/dc/terms/"/>
    <ds:schemaRef ds:uri="270f82bf-5c71-44b2-966e-b7da8b3d6cba"/>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D026FED-E629-40AA-97D1-6C01687F9170}">
  <ds:schemaRefs>
    <ds:schemaRef ds:uri="http://schemas.microsoft.com/sharepoint/v3/contenttype/forms"/>
  </ds:schemaRefs>
</ds:datastoreItem>
</file>

<file path=customXml/itemProps3.xml><?xml version="1.0" encoding="utf-8"?>
<ds:datastoreItem xmlns:ds="http://schemas.openxmlformats.org/officeDocument/2006/customXml" ds:itemID="{ED915F47-4132-4FA6-9597-A598AD895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e0edf0-e3eb-4aac-bd99-4ab3aabc32e4"/>
    <ds:schemaRef ds:uri="fd9c6f4d-75ca-42fc-a0bb-24a1739dd6e2"/>
    <ds:schemaRef ds:uri="http://schemas.microsoft.com/sharepoint.v3"/>
    <ds:schemaRef ds:uri="270f82bf-5c71-44b2-966e-b7da8b3d6c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1040</TotalTime>
  <Words>8901</Words>
  <Application>Microsoft Office PowerPoint</Application>
  <PresentationFormat>Widescreen</PresentationFormat>
  <Paragraphs>1116</Paragraphs>
  <Slides>65</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ＭＳ Ｐゴシック</vt:lpstr>
      <vt:lpstr>ＭＳ Ｐゴシック</vt:lpstr>
      <vt:lpstr>Arial</vt:lpstr>
      <vt:lpstr>Calibri</vt:lpstr>
      <vt:lpstr>Courier New</vt:lpstr>
      <vt:lpstr>Gotham Narrow SSm A</vt:lpstr>
      <vt:lpstr>Tahoma</vt:lpstr>
      <vt:lpstr>Times New Roman</vt:lpstr>
      <vt:lpstr>Webdings</vt:lpstr>
      <vt:lpstr>Wingdings</vt:lpstr>
      <vt:lpstr>CAQH Widescreen Master</vt:lpstr>
      <vt:lpstr>Overview of CAQH Index and Value of CAQH CORE Operating Rules to the Dental Industry</vt:lpstr>
      <vt:lpstr>Session Topics</vt:lpstr>
      <vt:lpstr>PowerPoint Presentation</vt:lpstr>
      <vt:lpstr>CAQH Initiatives Transform Healthcare Business Processes</vt:lpstr>
      <vt:lpstr>CAQH Solutions</vt:lpstr>
      <vt:lpstr>Highlights of CAQH Dental Industry Touchpoints</vt:lpstr>
      <vt:lpstr>2017 CAQH Index®</vt:lpstr>
      <vt:lpstr>Objectives  </vt:lpstr>
      <vt:lpstr>What is the CAQH Index?</vt:lpstr>
      <vt:lpstr>Why Does the CAQH Index Matter?</vt:lpstr>
      <vt:lpstr>Who Participated in the 2017 CAQH Index?</vt:lpstr>
      <vt:lpstr>Transactions Tracked for the 2017 CAQH Index</vt:lpstr>
      <vt:lpstr>When Will the 2017 CAQH Index Be Available?</vt:lpstr>
      <vt:lpstr>PowerPoint Presentation</vt:lpstr>
      <vt:lpstr>Context: The Transition to Electronic Administrative Transactions</vt:lpstr>
      <vt:lpstr>Annual Volume of Administrative Transactions Reported by Dental Health Plans by Enrollment and Claims Volume</vt:lpstr>
      <vt:lpstr>Data Overview</vt:lpstr>
      <vt:lpstr>The dental industry made only modest progress in its adoption of fully electronic transactions and reversed gains made in prior years for some transactions.</vt:lpstr>
      <vt:lpstr>The dental industry has not yet caught up with its medical peers for any of the five transactions tracked for both sectors.</vt:lpstr>
      <vt:lpstr>Claim submission has the highest level of fully electronic transaction adoption by the dental industry at 74 percent.</vt:lpstr>
      <vt:lpstr>Use of online portals drove sharp increases in the use of partially electronic transactions and declines in adoption of some fully electronic transactions. </vt:lpstr>
      <vt:lpstr>Portals may be a bridge, a barrier or have no effect at all on the ultimate success of the transition to fully electronic administrative transactions. </vt:lpstr>
      <vt:lpstr>Electronic claim payment (EFT) is the transaction with the widest gap between the dental and medical sectors.</vt:lpstr>
      <vt:lpstr>Electronic remittance advice (ERA) benchmarks are reported for the dental industry for the first time in this report.</vt:lpstr>
      <vt:lpstr>PowerPoint Presentation</vt:lpstr>
      <vt:lpstr>2017 Index Industry Cost Estimates</vt:lpstr>
      <vt:lpstr>Producing Cost Per Transaction Estimates for Health Plans</vt:lpstr>
      <vt:lpstr>Producing Cost Per Transaction Estimates for Healthcare Providers</vt:lpstr>
      <vt:lpstr>On average, providers estimate that they spend five more minutes conducting manual transactions compared to electronic transactions.</vt:lpstr>
      <vt:lpstr>On average, each manual transaction costs the industry $4 more than each electronic transaction, a slight increase from last year. </vt:lpstr>
      <vt:lpstr>Full adoption of electronic processes for the transactions studied could save the dental industry nearly $2 billion in direct cost each year. </vt:lpstr>
      <vt:lpstr>The 2017 Index features expanded research on practice management system and clearinghouse vendor costs.</vt:lpstr>
      <vt:lpstr>Participate in the 2018 CAQH Index</vt:lpstr>
      <vt:lpstr>PowerPoint Presentation</vt:lpstr>
      <vt:lpstr>Value of    CAQH CORE Operating Rules to Dental Industry  May 1, 2018</vt:lpstr>
      <vt:lpstr>PowerPoint Presentation</vt:lpstr>
      <vt:lpstr>CAQH CORE Mission &amp; Vision </vt:lpstr>
      <vt:lpstr>CAQH CORE by the Numbers</vt:lpstr>
      <vt:lpstr>CAQH CORE Participation  Applicability to Dental Industry</vt:lpstr>
      <vt:lpstr>PowerPoint Presentation</vt:lpstr>
      <vt:lpstr>Operating Rules are Crucial in a Technology-driven World</vt:lpstr>
      <vt:lpstr>Role of Operating Rules </vt:lpstr>
      <vt:lpstr>PowerPoint Presentation</vt:lpstr>
      <vt:lpstr>Voluntary CORE Certification   Developed BY Industry, FOR Industry</vt:lpstr>
      <vt:lpstr>CORE Certifications Phase I-IV Entities Recognizing the Benefits Continues to Grow</vt:lpstr>
      <vt:lpstr>Voluntary CORE Certification Benefits for Dental Industry</vt:lpstr>
      <vt:lpstr>CORE Certification: A Step by Step Process</vt:lpstr>
      <vt:lpstr>Voluntary CORE Certification Completion Timeline</vt:lpstr>
      <vt:lpstr>Voluntary CORE Certification: Resources</vt:lpstr>
      <vt:lpstr>Implementing Mandated Operating Rules: The Importance of Trading Partner Collaboration</vt:lpstr>
      <vt:lpstr>HHS Centers for Medicare &amp; Medicaid Services (CMS)  Administrative Simplification Compliance</vt:lpstr>
      <vt:lpstr>Demonstrate Due Diligence with CORE Certification Prepare for Potential Compliance Reviews</vt:lpstr>
      <vt:lpstr>PowerPoint Presentation</vt:lpstr>
      <vt:lpstr>PowerPoint Presentation</vt:lpstr>
      <vt:lpstr>CAQH CORE Efforts on Prior Authorization </vt:lpstr>
      <vt:lpstr>CAQH CORE Efforts on Attachments Scope of Work</vt:lpstr>
      <vt:lpstr> New CAQH CORE Report: All Together Now Applying the Lessons of FFS to Streamline Adoption of VBP </vt:lpstr>
      <vt:lpstr>Become a CAQH CORE Participating Organization to Maximize Benefits!</vt:lpstr>
      <vt:lpstr>CORE Certification E-Learning Resources</vt:lpstr>
      <vt:lpstr>PowerPoint Presentation</vt:lpstr>
      <vt:lpstr>PowerPoint Presentation</vt:lpstr>
      <vt:lpstr>Phase I CAQH CORE Operating Rules </vt:lpstr>
      <vt:lpstr>Phase II CAQH CORE Operating Rules </vt:lpstr>
      <vt:lpstr>Phase III CAQH CORE Operating Rules </vt:lpstr>
      <vt:lpstr>Phase IV CAQH CORE Operating Rules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CAQH General PPT 2017</dc:title>
  <dc:creator>Caroline Massie</dc:creator>
  <cp:keywords>powerpoint template; CAQH powerpoint; Templates; ppt; Template; powerpoint</cp:keywords>
  <cp:lastModifiedBy>Taha Anjarwalla</cp:lastModifiedBy>
  <cp:revision>120</cp:revision>
  <dcterms:created xsi:type="dcterms:W3CDTF">2016-02-23T17:08:30Z</dcterms:created>
  <dcterms:modified xsi:type="dcterms:W3CDTF">2018-05-01T14:46:36Z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0x010100FD6AEBED9320014A93C47E542E00260B0B010086E834DD859D4741969BBE09B8DA67BA</vt:lpwstr>
  </property>
  <property fmtid="{D5CDD505-2E9C-101B-9397-08002B2CF9AE}" pid="3" name="TaxKeyword">
    <vt:lpwstr>185;#Templates|34758bb3-9d2d-4e87-a532-2937cd6d3d3b;#1743;#powerpoint template|7cd48bfa-a537-451d-880c-cd43c4b921ed;#1742;#CAQH powerpoint|166d1bdd-4961-49fd-b819-b07cb62a6031;#141;#Template|83b4e54b-6a36-42f2-9b31-331e32e3a337;#1737;#ppt|3eedc974-d900-43</vt:lpwstr>
  </property>
  <property fmtid="{D5CDD505-2E9C-101B-9397-08002B2CF9AE}" pid="4" name="WorkflowChangePath">
    <vt:lpwstr>5d8c6f91-7521-43e6-ae18-f563999bb9c5,4;5d8c6f91-7521-43e6-ae18-f563999bb9c5,12;5d8c6f91-7521-43e6-ae18-f563999bb9c5,14;5d8c6f91-7521-43e6-ae18-f563999bb9c5,20;5d8c6f91-7521-43e6-ae18-f563999bb9c5,22;</vt:lpwstr>
  </property>
</Properties>
</file>