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5" r:id="rId2"/>
    <p:sldId id="276" r:id="rId3"/>
    <p:sldId id="28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6408F-0486-46DB-B4E0-024633408DC8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title slide contains the master background.</a:t>
            </a:r>
          </a:p>
          <a:p>
            <a:r>
              <a:rPr lang="en-US"/>
              <a:t>Every new slide that is added within this presentation will contain the same background image.</a:t>
            </a:r>
          </a:p>
        </p:txBody>
      </p:sp>
    </p:spTree>
    <p:extLst>
      <p:ext uri="{BB962C8B-B14F-4D97-AF65-F5344CB8AC3E}">
        <p14:creationId xmlns:p14="http://schemas.microsoft.com/office/powerpoint/2010/main" val="393140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file transfer in middle of night.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4434-C232-41D4-A2D6-2C46C84B82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8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E3CD27F-05BF-43F6-9964-FE8E2C6E50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595" y="5486400"/>
            <a:ext cx="2486112" cy="11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2D5871-AB0F-4B3D-8861-97E78CB7B47E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418406-4C3F-4F3E-80BD-A22568EA37EB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442D6-9221-4321-ABE5-16F92C11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71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DCB740-6776-4EE9-99FD-96D592FA5A23}" type="datetime1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5F6BD99-6FFD-46C5-B5E2-43A34BDA2566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22678E-214C-4CF8-97C7-95015FB02960}" type="datetime1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55660E0-FA77-4473-A859-74127B089143}" type="datetime1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188D7B8-9F07-4899-827D-5F3CFDDEB574}" type="datetime1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5197C5C-1CD1-417D-A89C-14747F5222C7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59EFBB-CFA1-4AA8-9123-F0B52DBD84FE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kirnbauer@tesia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EDI 101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4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/>
        </p:nvSpPr>
        <p:spPr bwMode="auto">
          <a:xfrm>
            <a:off x="4074967" y="1887682"/>
            <a:ext cx="3886200" cy="4038600"/>
          </a:xfrm>
          <a:prstGeom prst="donut">
            <a:avLst>
              <a:gd name="adj" fmla="val 198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1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639" y="25353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15" y="202103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590" y="16590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563" y="1543050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540" y="16590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640" y="4738255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13" y="5098473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589" y="52785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564" y="5460423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540" y="53166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16" y="202103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663" y="2509405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707" y="4738255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911" y="4014355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80" y="32592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515" y="5193723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95" y="4014355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52" y="3259282"/>
            <a:ext cx="5619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onut 26"/>
          <p:cNvSpPr/>
          <p:nvPr/>
        </p:nvSpPr>
        <p:spPr bwMode="auto">
          <a:xfrm>
            <a:off x="3048001" y="1077191"/>
            <a:ext cx="5850073" cy="5659582"/>
          </a:xfrm>
          <a:prstGeom prst="donut">
            <a:avLst>
              <a:gd name="adj" fmla="val 34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18281651">
            <a:off x="3436926" y="2180516"/>
            <a:ext cx="457200" cy="38357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382000" cy="685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Real-Time Processing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4788">
            <a:off x="8327373" y="4874779"/>
            <a:ext cx="4079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133600" y="323330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14E"/>
                </a:solidFill>
              </a:rPr>
              <a:t>CH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067800" y="33857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14E"/>
                </a:solidFill>
              </a:rPr>
              <a:t>Payer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90614" y="3259283"/>
            <a:ext cx="2860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Files flowing around the clock…</a:t>
            </a:r>
          </a:p>
        </p:txBody>
      </p:sp>
    </p:spTree>
    <p:extLst>
      <p:ext uri="{BB962C8B-B14F-4D97-AF65-F5344CB8AC3E}">
        <p14:creationId xmlns:p14="http://schemas.microsoft.com/office/powerpoint/2010/main" val="22183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09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14E"/>
                </a:solidFill>
              </a:rPr>
              <a:t>Speaker 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00" y="1524000"/>
            <a:ext cx="449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Eric </a:t>
            </a:r>
            <a:r>
              <a:rPr lang="en-US" sz="2000" dirty="0" smtClean="0"/>
              <a:t>Kirnbauer</a:t>
            </a:r>
          </a:p>
          <a:p>
            <a:r>
              <a:rPr lang="en-US" sz="2000" dirty="0" err="1" smtClean="0"/>
              <a:t>Tesia</a:t>
            </a:r>
            <a:r>
              <a:rPr lang="en-US" sz="2000" dirty="0" smtClean="0"/>
              <a:t> </a:t>
            </a:r>
            <a:r>
              <a:rPr lang="en-US" sz="2000" dirty="0"/>
              <a:t>Clearinghouse, LLC</a:t>
            </a:r>
          </a:p>
          <a:p>
            <a:r>
              <a:rPr lang="en-US" sz="2000" dirty="0">
                <a:hlinkClick r:id="rId2"/>
              </a:rPr>
              <a:t>e</a:t>
            </a:r>
            <a:r>
              <a:rPr lang="en-US" sz="2000" dirty="0" smtClean="0">
                <a:hlinkClick r:id="rId2"/>
              </a:rPr>
              <a:t>kirnbauer@tesia.com</a:t>
            </a:r>
            <a:endParaRPr lang="en-US" sz="2000" dirty="0"/>
          </a:p>
          <a:p>
            <a:r>
              <a:rPr lang="en-US" sz="2000" dirty="0" smtClean="0"/>
              <a:t>516-322-7265</a:t>
            </a:r>
          </a:p>
          <a:p>
            <a:endParaRPr lang="en-US" sz="2000" dirty="0"/>
          </a:p>
          <a:p>
            <a:r>
              <a:rPr lang="en-US" sz="2000" dirty="0" smtClean="0"/>
              <a:t>Damon </a:t>
            </a:r>
            <a:r>
              <a:rPr lang="en-US" sz="2000" dirty="0" err="1" smtClean="0"/>
              <a:t>Dunsmore</a:t>
            </a:r>
            <a:endParaRPr lang="en-US" sz="2000" dirty="0" smtClean="0"/>
          </a:p>
          <a:p>
            <a:r>
              <a:rPr lang="en-US" sz="2000" dirty="0" err="1" smtClean="0"/>
              <a:t>Benevis</a:t>
            </a:r>
            <a:endParaRPr lang="en-US" sz="2000" dirty="0" smtClean="0"/>
          </a:p>
          <a:p>
            <a:r>
              <a:rPr lang="en-US" sz="2000" dirty="0"/>
              <a:t>d</a:t>
            </a:r>
            <a:r>
              <a:rPr lang="en-US" sz="2000" dirty="0" smtClean="0"/>
              <a:t>dunsmore@benevis.com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87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Clearinghouse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8" y="2343150"/>
            <a:ext cx="2105025" cy="2171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2057400"/>
            <a:ext cx="175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Dentist 1</a:t>
            </a:r>
          </a:p>
          <a:p>
            <a:r>
              <a:rPr lang="en-US" dirty="0"/>
              <a:t>Dentist 2</a:t>
            </a:r>
          </a:p>
          <a:p>
            <a:r>
              <a:rPr lang="en-US" dirty="0"/>
              <a:t>Dentist 3</a:t>
            </a:r>
          </a:p>
          <a:p>
            <a:r>
              <a:rPr lang="en-US" dirty="0"/>
              <a:t>Dentist 4</a:t>
            </a:r>
          </a:p>
          <a:p>
            <a:r>
              <a:rPr lang="en-US" dirty="0"/>
              <a:t>Dentist 5</a:t>
            </a:r>
          </a:p>
          <a:p>
            <a:r>
              <a:rPr lang="en-US" dirty="0"/>
              <a:t>Dentist 6</a:t>
            </a:r>
          </a:p>
          <a:p>
            <a:r>
              <a:rPr lang="en-US" dirty="0"/>
              <a:t>Dentist 7</a:t>
            </a:r>
          </a:p>
          <a:p>
            <a:r>
              <a:rPr lang="en-US" dirty="0"/>
              <a:t>Dentist 8…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2057400"/>
            <a:ext cx="16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Payer 1</a:t>
            </a:r>
          </a:p>
          <a:p>
            <a:r>
              <a:rPr lang="en-US" dirty="0"/>
              <a:t>Payer 2</a:t>
            </a:r>
          </a:p>
          <a:p>
            <a:r>
              <a:rPr lang="en-US" dirty="0"/>
              <a:t>Payer 3</a:t>
            </a:r>
          </a:p>
          <a:p>
            <a:r>
              <a:rPr lang="en-US" dirty="0"/>
              <a:t>Payer 4</a:t>
            </a:r>
          </a:p>
          <a:p>
            <a:r>
              <a:rPr lang="en-US" dirty="0"/>
              <a:t>Payer 5</a:t>
            </a:r>
          </a:p>
          <a:p>
            <a:r>
              <a:rPr lang="en-US" dirty="0"/>
              <a:t>Payer 6</a:t>
            </a:r>
          </a:p>
          <a:p>
            <a:r>
              <a:rPr lang="en-US" dirty="0"/>
              <a:t>Payer 7</a:t>
            </a:r>
          </a:p>
          <a:p>
            <a:r>
              <a:rPr lang="en-US" dirty="0"/>
              <a:t>Payer 8…</a:t>
            </a:r>
          </a:p>
        </p:txBody>
      </p:sp>
      <p:cxnSp>
        <p:nvCxnSpPr>
          <p:cNvPr id="8" name="Straight Connector 7"/>
          <p:cNvCxnSpPr>
            <a:endCxn id="4" idx="1"/>
          </p:cNvCxnSpPr>
          <p:nvPr/>
        </p:nvCxnSpPr>
        <p:spPr bwMode="auto">
          <a:xfrm>
            <a:off x="4260057" y="2286000"/>
            <a:ext cx="783431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4" idx="1"/>
          </p:cNvCxnSpPr>
          <p:nvPr/>
        </p:nvCxnSpPr>
        <p:spPr bwMode="auto">
          <a:xfrm>
            <a:off x="4260057" y="2647950"/>
            <a:ext cx="783431" cy="781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4" idx="1"/>
          </p:cNvCxnSpPr>
          <p:nvPr/>
        </p:nvCxnSpPr>
        <p:spPr bwMode="auto">
          <a:xfrm flipH="1" flipV="1">
            <a:off x="4333875" y="3038476"/>
            <a:ext cx="709613" cy="3905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4" idx="1"/>
          </p:cNvCxnSpPr>
          <p:nvPr/>
        </p:nvCxnSpPr>
        <p:spPr bwMode="auto">
          <a:xfrm flipH="1" flipV="1">
            <a:off x="4361151" y="3419476"/>
            <a:ext cx="682336" cy="95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4" idx="1"/>
          </p:cNvCxnSpPr>
          <p:nvPr/>
        </p:nvCxnSpPr>
        <p:spPr bwMode="auto">
          <a:xfrm flipH="1">
            <a:off x="4361151" y="3429000"/>
            <a:ext cx="682336" cy="3476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4" idx="1"/>
          </p:cNvCxnSpPr>
          <p:nvPr/>
        </p:nvCxnSpPr>
        <p:spPr bwMode="auto">
          <a:xfrm flipH="1">
            <a:off x="4361151" y="3429000"/>
            <a:ext cx="682336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1"/>
          </p:cNvCxnSpPr>
          <p:nvPr/>
        </p:nvCxnSpPr>
        <p:spPr bwMode="auto">
          <a:xfrm flipH="1">
            <a:off x="4361583" y="3429001"/>
            <a:ext cx="681904" cy="10763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4" idx="1"/>
          </p:cNvCxnSpPr>
          <p:nvPr/>
        </p:nvCxnSpPr>
        <p:spPr bwMode="auto">
          <a:xfrm flipV="1">
            <a:off x="4526973" y="3429000"/>
            <a:ext cx="516514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4" idx="3"/>
          </p:cNvCxnSpPr>
          <p:nvPr/>
        </p:nvCxnSpPr>
        <p:spPr bwMode="auto">
          <a:xfrm flipV="1">
            <a:off x="7148512" y="2357870"/>
            <a:ext cx="652462" cy="10711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4" idx="3"/>
          </p:cNvCxnSpPr>
          <p:nvPr/>
        </p:nvCxnSpPr>
        <p:spPr bwMode="auto">
          <a:xfrm flipV="1">
            <a:off x="7148513" y="2647950"/>
            <a:ext cx="673243" cy="781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4" idx="3"/>
          </p:cNvCxnSpPr>
          <p:nvPr/>
        </p:nvCxnSpPr>
        <p:spPr bwMode="auto">
          <a:xfrm flipV="1">
            <a:off x="7148513" y="3038476"/>
            <a:ext cx="670213" cy="3905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4" idx="3"/>
          </p:cNvCxnSpPr>
          <p:nvPr/>
        </p:nvCxnSpPr>
        <p:spPr bwMode="auto">
          <a:xfrm flipV="1">
            <a:off x="7148513" y="3409950"/>
            <a:ext cx="673243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3"/>
          </p:cNvCxnSpPr>
          <p:nvPr/>
        </p:nvCxnSpPr>
        <p:spPr bwMode="auto">
          <a:xfrm>
            <a:off x="7148513" y="3429001"/>
            <a:ext cx="673243" cy="3723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4" idx="3"/>
          </p:cNvCxnSpPr>
          <p:nvPr/>
        </p:nvCxnSpPr>
        <p:spPr bwMode="auto">
          <a:xfrm>
            <a:off x="7148513" y="3429000"/>
            <a:ext cx="670213" cy="742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4" idx="3"/>
          </p:cNvCxnSpPr>
          <p:nvPr/>
        </p:nvCxnSpPr>
        <p:spPr bwMode="auto">
          <a:xfrm>
            <a:off x="7148512" y="3429000"/>
            <a:ext cx="652462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4" idx="3"/>
          </p:cNvCxnSpPr>
          <p:nvPr/>
        </p:nvCxnSpPr>
        <p:spPr bwMode="auto">
          <a:xfrm>
            <a:off x="7148512" y="3429001"/>
            <a:ext cx="652462" cy="14382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5831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</a:t>
            </a:r>
            <a:r>
              <a:rPr lang="en-US" dirty="0" smtClean="0"/>
              <a:t>Acronym </a:t>
            </a:r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HIPAA</a:t>
            </a:r>
            <a:r>
              <a:rPr lang="en-US" dirty="0"/>
              <a:t> - </a:t>
            </a:r>
            <a:r>
              <a:rPr lang="en-US" b="1" dirty="0"/>
              <a:t>H</a:t>
            </a:r>
            <a:r>
              <a:rPr lang="en-US" dirty="0"/>
              <a:t>ealth </a:t>
            </a:r>
            <a:r>
              <a:rPr lang="en-US" b="1" dirty="0"/>
              <a:t>I</a:t>
            </a:r>
            <a:r>
              <a:rPr lang="en-US" dirty="0"/>
              <a:t>nsurance </a:t>
            </a:r>
            <a:r>
              <a:rPr lang="en-US" b="1" dirty="0"/>
              <a:t>P</a:t>
            </a:r>
            <a:r>
              <a:rPr lang="en-US" dirty="0"/>
              <a:t>ortability and </a:t>
            </a:r>
            <a:r>
              <a:rPr lang="en-US" b="1" dirty="0"/>
              <a:t>A</a:t>
            </a:r>
            <a:r>
              <a:rPr lang="en-US" dirty="0"/>
              <a:t>ccountability Act of 1996</a:t>
            </a:r>
          </a:p>
          <a:p>
            <a:r>
              <a:rPr lang="en-US" b="1" dirty="0"/>
              <a:t>CAQH </a:t>
            </a:r>
            <a:r>
              <a:rPr lang="en-US" dirty="0"/>
              <a:t>- </a:t>
            </a:r>
            <a:r>
              <a:rPr lang="en-US" b="1" dirty="0"/>
              <a:t>C</a:t>
            </a:r>
            <a:r>
              <a:rPr lang="en-US" dirty="0"/>
              <a:t>ouncil for </a:t>
            </a:r>
            <a:r>
              <a:rPr lang="en-US" b="1" dirty="0"/>
              <a:t>A</a:t>
            </a:r>
            <a:r>
              <a:rPr lang="en-US" dirty="0"/>
              <a:t>ffordable </a:t>
            </a:r>
            <a:r>
              <a:rPr lang="en-US" b="1" dirty="0"/>
              <a:t>Q</a:t>
            </a:r>
            <a:r>
              <a:rPr lang="en-US" dirty="0"/>
              <a:t>uality </a:t>
            </a:r>
            <a:r>
              <a:rPr lang="en-US" b="1" dirty="0"/>
              <a:t>H</a:t>
            </a:r>
            <a:r>
              <a:rPr lang="en-US" dirty="0"/>
              <a:t>ealthcare</a:t>
            </a:r>
          </a:p>
          <a:p>
            <a:r>
              <a:rPr lang="en-US" b="1" dirty="0"/>
              <a:t>NACHA</a:t>
            </a:r>
            <a:r>
              <a:rPr lang="en-US" dirty="0"/>
              <a:t> -  </a:t>
            </a:r>
            <a:r>
              <a:rPr lang="en-US" b="1" dirty="0"/>
              <a:t>N</a:t>
            </a:r>
            <a:r>
              <a:rPr lang="en-US" dirty="0"/>
              <a:t>ational </a:t>
            </a:r>
            <a:r>
              <a:rPr lang="en-US" b="1" dirty="0"/>
              <a:t>A</a:t>
            </a:r>
            <a:r>
              <a:rPr lang="en-US" dirty="0"/>
              <a:t>utomated </a:t>
            </a:r>
            <a:r>
              <a:rPr lang="en-US" b="1" dirty="0"/>
              <a:t>C</a:t>
            </a:r>
            <a:r>
              <a:rPr lang="en-US" dirty="0"/>
              <a:t>learing </a:t>
            </a:r>
            <a:r>
              <a:rPr lang="en-US" b="1" dirty="0"/>
              <a:t>H</a:t>
            </a:r>
            <a:r>
              <a:rPr lang="en-US" dirty="0"/>
              <a:t>ouse </a:t>
            </a:r>
            <a:r>
              <a:rPr lang="en-US" b="1" dirty="0"/>
              <a:t>A</a:t>
            </a:r>
            <a:r>
              <a:rPr lang="en-US" dirty="0"/>
              <a:t>ssociation</a:t>
            </a:r>
          </a:p>
          <a:p>
            <a:r>
              <a:rPr lang="en-US" b="1" dirty="0"/>
              <a:t>CCD/CCD+</a:t>
            </a:r>
            <a:r>
              <a:rPr lang="en-US" dirty="0"/>
              <a:t> - </a:t>
            </a:r>
            <a:r>
              <a:rPr lang="en-US" b="1" dirty="0"/>
              <a:t>C</a:t>
            </a:r>
            <a:r>
              <a:rPr lang="en-US" dirty="0"/>
              <a:t>ash </a:t>
            </a:r>
            <a:r>
              <a:rPr lang="en-US" b="1" dirty="0"/>
              <a:t>C</a:t>
            </a:r>
            <a:r>
              <a:rPr lang="en-US" dirty="0"/>
              <a:t>oncentration or </a:t>
            </a:r>
            <a:r>
              <a:rPr lang="en-US" b="1" dirty="0"/>
              <a:t>D</a:t>
            </a:r>
            <a:r>
              <a:rPr lang="en-US" dirty="0"/>
              <a:t>isbursement </a:t>
            </a:r>
          </a:p>
          <a:p>
            <a:r>
              <a:rPr lang="en-US" b="1" dirty="0"/>
              <a:t>ACH</a:t>
            </a:r>
            <a:r>
              <a:rPr lang="en-US" dirty="0"/>
              <a:t> - </a:t>
            </a:r>
            <a:r>
              <a:rPr lang="en-US" b="1" dirty="0"/>
              <a:t>A</a:t>
            </a:r>
            <a:r>
              <a:rPr lang="en-US" dirty="0"/>
              <a:t>utomated </a:t>
            </a:r>
            <a:r>
              <a:rPr lang="en-US" b="1" dirty="0"/>
              <a:t>C</a:t>
            </a:r>
            <a:r>
              <a:rPr lang="en-US" dirty="0"/>
              <a:t>learing </a:t>
            </a:r>
            <a:r>
              <a:rPr lang="en-US" b="1" dirty="0"/>
              <a:t>H</a:t>
            </a:r>
            <a:r>
              <a:rPr lang="en-US" dirty="0"/>
              <a:t>ouse</a:t>
            </a:r>
          </a:p>
          <a:p>
            <a:r>
              <a:rPr lang="en-US" b="1" dirty="0"/>
              <a:t>EFT</a:t>
            </a:r>
            <a:r>
              <a:rPr lang="en-US" dirty="0"/>
              <a:t> – </a:t>
            </a:r>
            <a:r>
              <a:rPr lang="en-US" b="1" dirty="0"/>
              <a:t>E</a:t>
            </a:r>
            <a:r>
              <a:rPr lang="en-US" dirty="0"/>
              <a:t>lectronic </a:t>
            </a:r>
            <a:r>
              <a:rPr lang="en-US" b="1" dirty="0"/>
              <a:t>F</a:t>
            </a:r>
            <a:r>
              <a:rPr lang="en-US" dirty="0"/>
              <a:t>unds </a:t>
            </a:r>
            <a:r>
              <a:rPr lang="en-US" b="1" dirty="0"/>
              <a:t>T</a:t>
            </a:r>
            <a:r>
              <a:rPr lang="en-US" dirty="0"/>
              <a:t>ransfer</a:t>
            </a:r>
          </a:p>
          <a:p>
            <a:r>
              <a:rPr lang="en-US" b="1" dirty="0"/>
              <a:t>ERA</a:t>
            </a:r>
            <a:r>
              <a:rPr lang="en-US" dirty="0"/>
              <a:t> – </a:t>
            </a:r>
            <a:r>
              <a:rPr lang="en-US" b="1" dirty="0"/>
              <a:t>E</a:t>
            </a:r>
            <a:r>
              <a:rPr lang="en-US" dirty="0"/>
              <a:t>lectronic </a:t>
            </a:r>
            <a:r>
              <a:rPr lang="en-US" b="1" dirty="0"/>
              <a:t>R</a:t>
            </a:r>
            <a:r>
              <a:rPr lang="en-US" dirty="0"/>
              <a:t>emittance </a:t>
            </a:r>
            <a:r>
              <a:rPr lang="en-US" b="1" dirty="0"/>
              <a:t>A</a:t>
            </a:r>
            <a:r>
              <a:rPr lang="en-US" dirty="0"/>
              <a:t>dvice</a:t>
            </a:r>
          </a:p>
          <a:p>
            <a:r>
              <a:rPr lang="en-US" b="1" dirty="0"/>
              <a:t>Trace#</a:t>
            </a:r>
            <a:r>
              <a:rPr lang="en-US" dirty="0"/>
              <a:t> - EDI segment that the Health Plans put in both the ERA and the ACH </a:t>
            </a:r>
            <a:r>
              <a:rPr lang="en-US" b="1" dirty="0"/>
              <a:t>CCD+</a:t>
            </a:r>
            <a:r>
              <a:rPr lang="en-US" dirty="0"/>
              <a:t> Addenda Record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5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DELIVER CLAIMS (837D)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14600"/>
            <a:ext cx="8382000" cy="4114800"/>
          </a:xfrm>
        </p:spPr>
        <p:txBody>
          <a:bodyPr/>
          <a:lstStyle/>
          <a:p>
            <a:r>
              <a:rPr lang="en-US" dirty="0"/>
              <a:t>Paper</a:t>
            </a:r>
          </a:p>
          <a:p>
            <a:r>
              <a:rPr lang="en-US" dirty="0"/>
              <a:t>VIA another clearinghouse</a:t>
            </a:r>
          </a:p>
          <a:p>
            <a:r>
              <a:rPr lang="en-US" dirty="0"/>
              <a:t>Web</a:t>
            </a:r>
          </a:p>
          <a:p>
            <a:r>
              <a:rPr lang="en-US" dirty="0"/>
              <a:t>Batch</a:t>
            </a:r>
          </a:p>
          <a:p>
            <a:r>
              <a:rPr lang="en-US" dirty="0"/>
              <a:t>Real -Time</a:t>
            </a:r>
          </a:p>
        </p:txBody>
      </p:sp>
    </p:spTree>
    <p:extLst>
      <p:ext uri="{BB962C8B-B14F-4D97-AF65-F5344CB8AC3E}">
        <p14:creationId xmlns:p14="http://schemas.microsoft.com/office/powerpoint/2010/main" val="109515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382000" cy="2133600"/>
          </a:xfrm>
        </p:spPr>
        <p:txBody>
          <a:bodyPr/>
          <a:lstStyle/>
          <a:p>
            <a:r>
              <a:rPr lang="en-US" sz="4000" dirty="0"/>
              <a:t>TRANSACTION TYPES</a:t>
            </a:r>
            <a:br>
              <a:rPr lang="en-US" sz="4000" dirty="0"/>
            </a:br>
            <a:r>
              <a:rPr lang="en-US" sz="4000" dirty="0"/>
              <a:t>X12 – 5010 CURRENT OFFICIAL</a:t>
            </a:r>
            <a:br>
              <a:rPr lang="en-US" sz="4000" dirty="0"/>
            </a:br>
            <a:r>
              <a:rPr lang="en-US" sz="4000" dirty="0"/>
              <a:t>STANDARD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971800"/>
            <a:ext cx="8382000" cy="4114800"/>
          </a:xfrm>
        </p:spPr>
        <p:txBody>
          <a:bodyPr/>
          <a:lstStyle/>
          <a:p>
            <a:r>
              <a:rPr lang="en-US" dirty="0"/>
              <a:t>837D Dental Claim</a:t>
            </a:r>
          </a:p>
          <a:p>
            <a:r>
              <a:rPr lang="en-US" dirty="0"/>
              <a:t>270/271 Eligibility</a:t>
            </a:r>
          </a:p>
          <a:p>
            <a:r>
              <a:rPr lang="en-US" dirty="0"/>
              <a:t>835/ERA/EFT Adjudication &amp; Claim Payment</a:t>
            </a:r>
          </a:p>
          <a:p>
            <a:r>
              <a:rPr lang="en-US" dirty="0"/>
              <a:t>276/277 Claim Status</a:t>
            </a:r>
          </a:p>
        </p:txBody>
      </p:sp>
    </p:spTree>
    <p:extLst>
      <p:ext uri="{BB962C8B-B14F-4D97-AF65-F5344CB8AC3E}">
        <p14:creationId xmlns:p14="http://schemas.microsoft.com/office/powerpoint/2010/main" val="180120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CHs get Paid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028" y="2209801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1" y="2234046"/>
            <a:ext cx="2619375" cy="1743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93027" y="4267200"/>
            <a:ext cx="585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14E"/>
                </a:solidFill>
              </a:rPr>
              <a:t>  $ from Dentists             $ from Payers</a:t>
            </a:r>
          </a:p>
        </p:txBody>
      </p:sp>
    </p:spTree>
    <p:extLst>
      <p:ext uri="{BB962C8B-B14F-4D97-AF65-F5344CB8AC3E}">
        <p14:creationId xmlns:p14="http://schemas.microsoft.com/office/powerpoint/2010/main" val="351425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Connections, connections…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78" y="2514601"/>
            <a:ext cx="162504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590800"/>
            <a:ext cx="16989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12355" y="4191000"/>
            <a:ext cx="2198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Clearinghouse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2" y="2000456"/>
            <a:ext cx="2914649" cy="2331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2051" y="2438400"/>
            <a:ext cx="857249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Demi" pitchFamily="34" charset="0"/>
              </a:rPr>
              <a:t>PAYER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581401" y="3352800"/>
            <a:ext cx="1273427" cy="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3276601"/>
            <a:ext cx="1279525" cy="92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3505200"/>
            <a:ext cx="13287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800601" y="4419600"/>
            <a:ext cx="2198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Clearinghouse</a:t>
            </a:r>
          </a:p>
        </p:txBody>
      </p:sp>
    </p:spTree>
    <p:extLst>
      <p:ext uri="{BB962C8B-B14F-4D97-AF65-F5344CB8AC3E}">
        <p14:creationId xmlns:p14="http://schemas.microsoft.com/office/powerpoint/2010/main" val="88293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Clearinghouse/Payer Relationships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28" y="1751725"/>
            <a:ext cx="1707572" cy="17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1752601"/>
            <a:ext cx="2914649" cy="2331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1" y="2133600"/>
            <a:ext cx="857249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Demi" pitchFamily="34" charset="0"/>
              </a:rPr>
              <a:t>PAYER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895601"/>
            <a:ext cx="1279525" cy="92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3124200"/>
            <a:ext cx="13287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352801"/>
            <a:ext cx="1707572" cy="17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1"/>
            <a:ext cx="1707572" cy="17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3810001"/>
            <a:ext cx="2914649" cy="233171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848601" y="4114800"/>
            <a:ext cx="849079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PAYER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3733800"/>
            <a:ext cx="13287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4038600"/>
            <a:ext cx="13287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429000"/>
            <a:ext cx="13287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24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Processing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940" y="2084173"/>
            <a:ext cx="6024120" cy="45122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4191001"/>
            <a:ext cx="2142857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0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DBEFD3"/>
      </a:accent1>
      <a:accent2>
        <a:srgbClr val="59A53B"/>
      </a:accent2>
      <a:accent3>
        <a:srgbClr val="97D180"/>
      </a:accent3>
      <a:accent4>
        <a:srgbClr val="8AB833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17</TotalTime>
  <Words>177</Words>
  <Application>Microsoft Office PowerPoint</Application>
  <PresentationFormat>Widescreen</PresentationFormat>
  <Paragraphs>74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Century Gothic</vt:lpstr>
      <vt:lpstr>Franklin Gothic Demi</vt:lpstr>
      <vt:lpstr>Palatino Linotype</vt:lpstr>
      <vt:lpstr>Wingdings 2</vt:lpstr>
      <vt:lpstr>Presentation on brainstorming</vt:lpstr>
      <vt:lpstr>EDI 101 Basics</vt:lpstr>
      <vt:lpstr>The Clearinghouse</vt:lpstr>
      <vt:lpstr>Terms and Acronym definitions</vt:lpstr>
      <vt:lpstr>WAYS TO DELIVER CLAIMS (837D)</vt:lpstr>
      <vt:lpstr>TRANSACTION TYPES X12 – 5010 CURRENT OFFICIAL STANDARD </vt:lpstr>
      <vt:lpstr>How CHs get Paid</vt:lpstr>
      <vt:lpstr>Connections, connections…</vt:lpstr>
      <vt:lpstr>Clearinghouse/Payer Relationships</vt:lpstr>
      <vt:lpstr>Batch Processing</vt:lpstr>
      <vt:lpstr>Real-Time Processing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SOS Office 8</dc:creator>
  <cp:lastModifiedBy>Eric Kirnbauer</cp:lastModifiedBy>
  <cp:revision>4</cp:revision>
  <dcterms:created xsi:type="dcterms:W3CDTF">2018-04-04T17:58:57Z</dcterms:created>
  <dcterms:modified xsi:type="dcterms:W3CDTF">2018-04-05T15:44:10Z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